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5"/>
  </p:notesMasterIdLst>
  <p:sldIdLst>
    <p:sldId id="256" r:id="rId2"/>
    <p:sldId id="267" r:id="rId3"/>
    <p:sldId id="295" r:id="rId4"/>
    <p:sldId id="259" r:id="rId5"/>
    <p:sldId id="269" r:id="rId6"/>
    <p:sldId id="277" r:id="rId7"/>
    <p:sldId id="296" r:id="rId8"/>
    <p:sldId id="297" r:id="rId9"/>
    <p:sldId id="299" r:id="rId10"/>
    <p:sldId id="298" r:id="rId11"/>
    <p:sldId id="300" r:id="rId12"/>
    <p:sldId id="301" r:id="rId13"/>
    <p:sldId id="302" r:id="rId14"/>
    <p:sldId id="303" r:id="rId15"/>
    <p:sldId id="273" r:id="rId16"/>
    <p:sldId id="304" r:id="rId17"/>
    <p:sldId id="305" r:id="rId18"/>
    <p:sldId id="306" r:id="rId19"/>
    <p:sldId id="307" r:id="rId20"/>
    <p:sldId id="263" r:id="rId21"/>
    <p:sldId id="308" r:id="rId22"/>
    <p:sldId id="279" r:id="rId23"/>
    <p:sldId id="312" r:id="rId24"/>
    <p:sldId id="313" r:id="rId25"/>
    <p:sldId id="314" r:id="rId26"/>
    <p:sldId id="315" r:id="rId27"/>
    <p:sldId id="316" r:id="rId28"/>
    <p:sldId id="317" r:id="rId29"/>
    <p:sldId id="318" r:id="rId30"/>
    <p:sldId id="309" r:id="rId31"/>
    <p:sldId id="319" r:id="rId32"/>
    <p:sldId id="320" r:id="rId33"/>
    <p:sldId id="310" r:id="rId34"/>
    <p:sldId id="322" r:id="rId35"/>
    <p:sldId id="324" r:id="rId36"/>
    <p:sldId id="323" r:id="rId37"/>
    <p:sldId id="325" r:id="rId38"/>
    <p:sldId id="326" r:id="rId39"/>
    <p:sldId id="327" r:id="rId40"/>
    <p:sldId id="328" r:id="rId41"/>
    <p:sldId id="329" r:id="rId42"/>
    <p:sldId id="330" r:id="rId43"/>
    <p:sldId id="311" r:id="rId44"/>
    <p:sldId id="331" r:id="rId45"/>
    <p:sldId id="332" r:id="rId46"/>
    <p:sldId id="333" r:id="rId47"/>
    <p:sldId id="264" r:id="rId48"/>
    <p:sldId id="285" r:id="rId49"/>
    <p:sldId id="334" r:id="rId50"/>
    <p:sldId id="335" r:id="rId51"/>
    <p:sldId id="336" r:id="rId52"/>
    <p:sldId id="337" r:id="rId53"/>
    <p:sldId id="338" r:id="rId54"/>
    <p:sldId id="339" r:id="rId55"/>
    <p:sldId id="342" r:id="rId56"/>
    <p:sldId id="343" r:id="rId57"/>
    <p:sldId id="340" r:id="rId58"/>
    <p:sldId id="344" r:id="rId59"/>
    <p:sldId id="341" r:id="rId60"/>
    <p:sldId id="345" r:id="rId61"/>
    <p:sldId id="349" r:id="rId62"/>
    <p:sldId id="346" r:id="rId63"/>
    <p:sldId id="350" r:id="rId64"/>
    <p:sldId id="351" r:id="rId65"/>
    <p:sldId id="347" r:id="rId66"/>
    <p:sldId id="348" r:id="rId67"/>
    <p:sldId id="352" r:id="rId68"/>
    <p:sldId id="265" r:id="rId69"/>
    <p:sldId id="290" r:id="rId70"/>
    <p:sldId id="354" r:id="rId71"/>
    <p:sldId id="366" r:id="rId72"/>
    <p:sldId id="357" r:id="rId73"/>
    <p:sldId id="358" r:id="rId74"/>
    <p:sldId id="359" r:id="rId75"/>
    <p:sldId id="360" r:id="rId76"/>
    <p:sldId id="361" r:id="rId77"/>
    <p:sldId id="362" r:id="rId78"/>
    <p:sldId id="355" r:id="rId79"/>
    <p:sldId id="363" r:id="rId80"/>
    <p:sldId id="367" r:id="rId81"/>
    <p:sldId id="356" r:id="rId82"/>
    <p:sldId id="368" r:id="rId83"/>
    <p:sldId id="369" r:id="rId84"/>
    <p:sldId id="370" r:id="rId85"/>
    <p:sldId id="372" r:id="rId86"/>
    <p:sldId id="373" r:id="rId87"/>
    <p:sldId id="374" r:id="rId88"/>
    <p:sldId id="371" r:id="rId89"/>
    <p:sldId id="375" r:id="rId90"/>
    <p:sldId id="272" r:id="rId91"/>
    <p:sldId id="376" r:id="rId92"/>
    <p:sldId id="262" r:id="rId93"/>
    <p:sldId id="383" r:id="rId94"/>
    <p:sldId id="384" r:id="rId95"/>
    <p:sldId id="377" r:id="rId96"/>
    <p:sldId id="385" r:id="rId97"/>
    <p:sldId id="378" r:id="rId98"/>
    <p:sldId id="294" r:id="rId99"/>
    <p:sldId id="386" r:id="rId100"/>
    <p:sldId id="379" r:id="rId101"/>
    <p:sldId id="387" r:id="rId102"/>
    <p:sldId id="388" r:id="rId103"/>
    <p:sldId id="389" r:id="rId104"/>
    <p:sldId id="380" r:id="rId105"/>
    <p:sldId id="381" r:id="rId106"/>
    <p:sldId id="353" r:id="rId107"/>
    <p:sldId id="291" r:id="rId108"/>
    <p:sldId id="258" r:id="rId109"/>
    <p:sldId id="400" r:id="rId110"/>
    <p:sldId id="402" r:id="rId111"/>
    <p:sldId id="403" r:id="rId112"/>
    <p:sldId id="404" r:id="rId113"/>
    <p:sldId id="405" r:id="rId114"/>
    <p:sldId id="406" r:id="rId115"/>
    <p:sldId id="407" r:id="rId116"/>
    <p:sldId id="401" r:id="rId117"/>
    <p:sldId id="408" r:id="rId118"/>
    <p:sldId id="409" r:id="rId119"/>
    <p:sldId id="410" r:id="rId120"/>
    <p:sldId id="411" r:id="rId121"/>
    <p:sldId id="413" r:id="rId122"/>
    <p:sldId id="412" r:id="rId123"/>
    <p:sldId id="416" r:id="rId124"/>
    <p:sldId id="415" r:id="rId125"/>
    <p:sldId id="414" r:id="rId126"/>
    <p:sldId id="417" r:id="rId127"/>
    <p:sldId id="418" r:id="rId128"/>
    <p:sldId id="419" r:id="rId129"/>
    <p:sldId id="420" r:id="rId130"/>
    <p:sldId id="421" r:id="rId131"/>
    <p:sldId id="422" r:id="rId132"/>
    <p:sldId id="423" r:id="rId133"/>
    <p:sldId id="261" r:id="rId1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EB"/>
    <a:srgbClr val="184972"/>
    <a:srgbClr val="365D7E"/>
    <a:srgbClr val="F6C954"/>
    <a:srgbClr val="E99414"/>
    <a:srgbClr val="E8646B"/>
    <a:srgbClr val="01AAE8"/>
    <a:srgbClr val="CAA51A"/>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5957" autoAdjust="0"/>
  </p:normalViewPr>
  <p:slideViewPr>
    <p:cSldViewPr snapToGrid="0">
      <p:cViewPr varScale="1">
        <p:scale>
          <a:sx n="149" d="100"/>
          <a:sy n="149" d="100"/>
        </p:scale>
        <p:origin x="54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F6E1A-E549-4B70-917C-430D63EF1281}" type="datetimeFigureOut">
              <a:rPr lang="zh-CN" altLang="en-US" smtClean="0"/>
              <a:t>2017/9/1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74D63-EDE8-4C57-947F-59F7EB7C1C3D}" type="slidenum">
              <a:rPr lang="zh-CN" altLang="en-US" smtClean="0"/>
              <a:t>‹#›</a:t>
            </a:fld>
            <a:endParaRPr lang="zh-CN" altLang="en-US"/>
          </a:p>
        </p:txBody>
      </p:sp>
    </p:spTree>
    <p:extLst>
      <p:ext uri="{BB962C8B-B14F-4D97-AF65-F5344CB8AC3E}">
        <p14:creationId xmlns:p14="http://schemas.microsoft.com/office/powerpoint/2010/main" val="272450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8</a:t>
            </a:fld>
            <a:endParaRPr lang="zh-CN" altLang="en-US"/>
          </a:p>
        </p:txBody>
      </p:sp>
    </p:spTree>
    <p:extLst>
      <p:ext uri="{BB962C8B-B14F-4D97-AF65-F5344CB8AC3E}">
        <p14:creationId xmlns:p14="http://schemas.microsoft.com/office/powerpoint/2010/main" val="19202830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101</a:t>
            </a:fld>
            <a:endParaRPr lang="zh-CN" altLang="en-US"/>
          </a:p>
        </p:txBody>
      </p:sp>
    </p:spTree>
    <p:extLst>
      <p:ext uri="{BB962C8B-B14F-4D97-AF65-F5344CB8AC3E}">
        <p14:creationId xmlns:p14="http://schemas.microsoft.com/office/powerpoint/2010/main" val="2206573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102</a:t>
            </a:fld>
            <a:endParaRPr lang="zh-CN" altLang="en-US"/>
          </a:p>
        </p:txBody>
      </p:sp>
    </p:spTree>
    <p:extLst>
      <p:ext uri="{BB962C8B-B14F-4D97-AF65-F5344CB8AC3E}">
        <p14:creationId xmlns:p14="http://schemas.microsoft.com/office/powerpoint/2010/main" val="1417640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103</a:t>
            </a:fld>
            <a:endParaRPr lang="zh-CN" altLang="en-US"/>
          </a:p>
        </p:txBody>
      </p:sp>
    </p:spTree>
    <p:extLst>
      <p:ext uri="{BB962C8B-B14F-4D97-AF65-F5344CB8AC3E}">
        <p14:creationId xmlns:p14="http://schemas.microsoft.com/office/powerpoint/2010/main" val="219717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10</a:t>
            </a:fld>
            <a:endParaRPr lang="zh-CN" altLang="en-US"/>
          </a:p>
        </p:txBody>
      </p:sp>
    </p:spTree>
    <p:extLst>
      <p:ext uri="{BB962C8B-B14F-4D97-AF65-F5344CB8AC3E}">
        <p14:creationId xmlns:p14="http://schemas.microsoft.com/office/powerpoint/2010/main" val="2607711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11</a:t>
            </a:fld>
            <a:endParaRPr lang="zh-CN" altLang="en-US"/>
          </a:p>
        </p:txBody>
      </p:sp>
    </p:spTree>
    <p:extLst>
      <p:ext uri="{BB962C8B-B14F-4D97-AF65-F5344CB8AC3E}">
        <p14:creationId xmlns:p14="http://schemas.microsoft.com/office/powerpoint/2010/main" val="644247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12</a:t>
            </a:fld>
            <a:endParaRPr lang="zh-CN" altLang="en-US"/>
          </a:p>
        </p:txBody>
      </p:sp>
    </p:spTree>
    <p:extLst>
      <p:ext uri="{BB962C8B-B14F-4D97-AF65-F5344CB8AC3E}">
        <p14:creationId xmlns:p14="http://schemas.microsoft.com/office/powerpoint/2010/main" val="37883096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13</a:t>
            </a:fld>
            <a:endParaRPr lang="zh-CN" altLang="en-US"/>
          </a:p>
        </p:txBody>
      </p:sp>
    </p:spTree>
    <p:extLst>
      <p:ext uri="{BB962C8B-B14F-4D97-AF65-F5344CB8AC3E}">
        <p14:creationId xmlns:p14="http://schemas.microsoft.com/office/powerpoint/2010/main" val="370797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14</a:t>
            </a:fld>
            <a:endParaRPr lang="zh-CN" altLang="en-US"/>
          </a:p>
        </p:txBody>
      </p:sp>
    </p:spTree>
    <p:extLst>
      <p:ext uri="{BB962C8B-B14F-4D97-AF65-F5344CB8AC3E}">
        <p14:creationId xmlns:p14="http://schemas.microsoft.com/office/powerpoint/2010/main" val="14955992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21</a:t>
            </a:fld>
            <a:endParaRPr lang="zh-CN" altLang="en-US"/>
          </a:p>
        </p:txBody>
      </p:sp>
    </p:spTree>
    <p:extLst>
      <p:ext uri="{BB962C8B-B14F-4D97-AF65-F5344CB8AC3E}">
        <p14:creationId xmlns:p14="http://schemas.microsoft.com/office/powerpoint/2010/main" val="4165597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81</a:t>
            </a:fld>
            <a:endParaRPr lang="zh-CN" altLang="en-US"/>
          </a:p>
        </p:txBody>
      </p:sp>
    </p:spTree>
    <p:extLst>
      <p:ext uri="{BB962C8B-B14F-4D97-AF65-F5344CB8AC3E}">
        <p14:creationId xmlns:p14="http://schemas.microsoft.com/office/powerpoint/2010/main" val="18840519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94</a:t>
            </a:fld>
            <a:endParaRPr lang="zh-CN" altLang="en-US"/>
          </a:p>
        </p:txBody>
      </p:sp>
    </p:spTree>
    <p:extLst>
      <p:ext uri="{BB962C8B-B14F-4D97-AF65-F5344CB8AC3E}">
        <p14:creationId xmlns:p14="http://schemas.microsoft.com/office/powerpoint/2010/main" val="41646432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ECA926-3ABE-4D2D-AFF3-2D7FC57D74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58300" cy="5143500"/>
          </a:xfrm>
          <a:prstGeom prst="rect">
            <a:avLst/>
          </a:prstGeom>
        </p:spPr>
      </p:pic>
      <p:sp>
        <p:nvSpPr>
          <p:cNvPr id="10" name="文本框 9">
            <a:extLst>
              <a:ext uri="{FF2B5EF4-FFF2-40B4-BE49-F238E27FC236}">
                <a16:creationId xmlns:a16="http://schemas.microsoft.com/office/drawing/2014/main" id="{431EBA66-E817-427B-8D65-9E7E4371C7CD}"/>
              </a:ext>
            </a:extLst>
          </p:cNvPr>
          <p:cNvSpPr txBox="1"/>
          <p:nvPr userDrawn="1"/>
        </p:nvSpPr>
        <p:spPr>
          <a:xfrm>
            <a:off x="2751625" y="2054691"/>
            <a:ext cx="6709875" cy="1015663"/>
          </a:xfrm>
          <a:prstGeom prst="rect">
            <a:avLst/>
          </a:prstGeom>
          <a:noFill/>
        </p:spPr>
        <p:txBody>
          <a:bodyPr wrap="square" rtlCol="0">
            <a:spAutoFit/>
          </a:bodyPr>
          <a:lstStyle/>
          <a:p>
            <a:r>
              <a:rPr lang="zh-CN" altLang="en-US" sz="6000" b="1" i="1" dirty="0">
                <a:solidFill>
                  <a:schemeClr val="bg1"/>
                </a:solidFill>
                <a:latin typeface="方正中倩简体" panose="03000509000000000000" pitchFamily="65" charset="-122"/>
                <a:ea typeface="方正中倩简体" panose="03000509000000000000" pitchFamily="65" charset="-122"/>
              </a:rPr>
              <a:t>液压与气压传动</a:t>
            </a:r>
          </a:p>
        </p:txBody>
      </p:sp>
    </p:spTree>
    <p:extLst>
      <p:ext uri="{BB962C8B-B14F-4D97-AF65-F5344CB8AC3E}">
        <p14:creationId xmlns:p14="http://schemas.microsoft.com/office/powerpoint/2010/main" val="30496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7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31399" y="16402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219918" y="3784098"/>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219918" y="2306629"/>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26396" y="2758879"/>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4" name="圆角矩形 5">
            <a:extLst>
              <a:ext uri="{FF2B5EF4-FFF2-40B4-BE49-F238E27FC236}">
                <a16:creationId xmlns:a16="http://schemas.microsoft.com/office/drawing/2014/main" id="{95881F17-591E-4260-A8E9-38C55B6CA959}"/>
              </a:ext>
            </a:extLst>
          </p:cNvPr>
          <p:cNvSpPr/>
          <p:nvPr userDrawn="1"/>
        </p:nvSpPr>
        <p:spPr>
          <a:xfrm>
            <a:off x="936755" y="2001056"/>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631432" y="4031198"/>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936755" y="3506427"/>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圆角矩形 5">
            <a:extLst>
              <a:ext uri="{FF2B5EF4-FFF2-40B4-BE49-F238E27FC236}">
                <a16:creationId xmlns:a16="http://schemas.microsoft.com/office/drawing/2014/main" id="{ECEB1D05-E356-4133-8899-0679356FEB34}"/>
              </a:ext>
            </a:extLst>
          </p:cNvPr>
          <p:cNvSpPr/>
          <p:nvPr userDrawn="1"/>
        </p:nvSpPr>
        <p:spPr>
          <a:xfrm>
            <a:off x="5374512" y="1230964"/>
            <a:ext cx="3352180" cy="93980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374512" y="2488264"/>
            <a:ext cx="3352180" cy="933369"/>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374512" y="3755975"/>
            <a:ext cx="3352180"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a:extLst>
              <a:ext uri="{FF2B5EF4-FFF2-40B4-BE49-F238E27FC236}">
                <a16:creationId xmlns:a16="http://schemas.microsoft.com/office/drawing/2014/main" id="{EE5E423E-B2D7-4301-8E5E-03F08914B745}"/>
              </a:ext>
            </a:extLst>
          </p:cNvPr>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62875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2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sp>
        <p:nvSpPr>
          <p:cNvPr id="18" name="任意多边形: 形状 17">
            <a:extLst>
              <a:ext uri="{FF2B5EF4-FFF2-40B4-BE49-F238E27FC236}">
                <a16:creationId xmlns:a16="http://schemas.microsoft.com/office/drawing/2014/main" id="{E1645079-34CA-49DD-A198-701D9E0D29B0}"/>
              </a:ext>
            </a:extLst>
          </p:cNvPr>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CAA5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a:extLst>
              <a:ext uri="{FF2B5EF4-FFF2-40B4-BE49-F238E27FC236}">
                <a16:creationId xmlns:a16="http://schemas.microsoft.com/office/drawing/2014/main" id="{C76ECF66-5115-442A-AF50-B65B5B1CA7EA}"/>
              </a:ext>
            </a:extLst>
          </p:cNvPr>
          <p:cNvCxnSpPr>
            <a:cxnSpLocks/>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B6BEF82-0ADD-4EF7-B68D-75E11CB7BDD6}"/>
              </a:ext>
            </a:extLst>
          </p:cNvPr>
          <p:cNvCxnSpPr>
            <a:cxnSpLocks/>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31401A-6012-43C0-AF88-5F448F875123}"/>
              </a:ext>
            </a:extLst>
          </p:cNvPr>
          <p:cNvCxnSpPr>
            <a:cxnSpLocks/>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38BEDAD-9AB1-4805-A3B2-E36D99B3A4E8}"/>
              </a:ext>
            </a:extLst>
          </p:cNvPr>
          <p:cNvCxnSpPr>
            <a:cxnSpLocks/>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3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任意多边形: 形状 17">
            <a:extLst>
              <a:ext uri="{FF2B5EF4-FFF2-40B4-BE49-F238E27FC236}">
                <a16:creationId xmlns:a16="http://schemas.microsoft.com/office/drawing/2014/main" id="{E1645079-34CA-49DD-A198-701D9E0D29B0}"/>
              </a:ext>
            </a:extLst>
          </p:cNvPr>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01AA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a:extLst>
              <a:ext uri="{FF2B5EF4-FFF2-40B4-BE49-F238E27FC236}">
                <a16:creationId xmlns:a16="http://schemas.microsoft.com/office/drawing/2014/main" id="{C76ECF66-5115-442A-AF50-B65B5B1CA7EA}"/>
              </a:ext>
            </a:extLst>
          </p:cNvPr>
          <p:cNvCxnSpPr>
            <a:cxnSpLocks/>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B6BEF82-0ADD-4EF7-B68D-75E11CB7BDD6}"/>
              </a:ext>
            </a:extLst>
          </p:cNvPr>
          <p:cNvCxnSpPr>
            <a:cxnSpLocks/>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31401A-6012-43C0-AF88-5F448F875123}"/>
              </a:ext>
            </a:extLst>
          </p:cNvPr>
          <p:cNvCxnSpPr>
            <a:cxnSpLocks/>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38BEDAD-9AB1-4805-A3B2-E36D99B3A4E8}"/>
              </a:ext>
            </a:extLst>
          </p:cNvPr>
          <p:cNvCxnSpPr>
            <a:cxnSpLocks/>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3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7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8412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pic>
        <p:nvPicPr>
          <p:cNvPr id="7" name="图片 1">
            <a:extLst>
              <a:ext uri="{FF2B5EF4-FFF2-40B4-BE49-F238E27FC236}">
                <a16:creationId xmlns:a16="http://schemas.microsoft.com/office/drawing/2014/main" id="{ECE674EB-9855-46C4-955D-A16DEE538E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90729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85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3_标题和内容">
    <p:spTree>
      <p:nvGrpSpPr>
        <p:cNvPr id="1" name=""/>
        <p:cNvGrpSpPr/>
        <p:nvPr/>
      </p:nvGrpSpPr>
      <p:grpSpPr>
        <a:xfrm>
          <a:off x="0" y="0"/>
          <a:ext cx="0" cy="0"/>
          <a:chOff x="0" y="0"/>
          <a:chExt cx="0" cy="0"/>
        </a:xfrm>
      </p:grpSpPr>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156419" y="960569"/>
            <a:ext cx="1192825" cy="893633"/>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156419" y="3131184"/>
            <a:ext cx="1337187" cy="838483"/>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8842" y="893811"/>
            <a:ext cx="3024505" cy="1145728"/>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8841" y="2962947"/>
            <a:ext cx="3024505" cy="1145728"/>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3016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4_标题和内容">
    <p:spTree>
      <p:nvGrpSpPr>
        <p:cNvPr id="1" name=""/>
        <p:cNvGrpSpPr/>
        <p:nvPr/>
      </p:nvGrpSpPr>
      <p:grpSpPr>
        <a:xfrm>
          <a:off x="0" y="0"/>
          <a:ext cx="0" cy="0"/>
          <a:chOff x="0" y="0"/>
          <a:chExt cx="0" cy="0"/>
        </a:xfrm>
      </p:grpSpPr>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315898" y="2167899"/>
            <a:ext cx="981308" cy="975620"/>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176366" y="679844"/>
            <a:ext cx="1205525" cy="969833"/>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147339" y="3712540"/>
            <a:ext cx="1263577" cy="901983"/>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18042" y="708473"/>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圆角矩形 5">
            <a:extLst>
              <a:ext uri="{FF2B5EF4-FFF2-40B4-BE49-F238E27FC236}">
                <a16:creationId xmlns:a16="http://schemas.microsoft.com/office/drawing/2014/main" id="{AB5C48B8-6319-4F5A-B89C-FB56B19F96AD}"/>
              </a:ext>
            </a:extLst>
          </p:cNvPr>
          <p:cNvSpPr/>
          <p:nvPr userDrawn="1"/>
        </p:nvSpPr>
        <p:spPr>
          <a:xfrm>
            <a:off x="5718041" y="217056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6B17DAB3-15B2-4D99-835D-F16B30D806D1}"/>
              </a:ext>
            </a:extLst>
          </p:cNvPr>
          <p:cNvSpPr/>
          <p:nvPr userDrawn="1"/>
        </p:nvSpPr>
        <p:spPr>
          <a:xfrm>
            <a:off x="5718041" y="365735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3024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518873" y="3911273"/>
            <a:ext cx="597303" cy="59475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455893" y="1729480"/>
            <a:ext cx="597303" cy="594759"/>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306275" y="547817"/>
            <a:ext cx="858745" cy="618727"/>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380855" y="2869917"/>
            <a:ext cx="855909" cy="478870"/>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18042" y="708474"/>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a:extLst>
              <a:ext uri="{FF2B5EF4-FFF2-40B4-BE49-F238E27FC236}">
                <a16:creationId xmlns:a16="http://schemas.microsoft.com/office/drawing/2014/main" id="{A66F5B2D-E72C-4B22-8DD2-31576E5E7B44}"/>
              </a:ext>
            </a:extLst>
          </p:cNvPr>
          <p:cNvSpPr/>
          <p:nvPr userDrawn="1"/>
        </p:nvSpPr>
        <p:spPr>
          <a:xfrm>
            <a:off x="5718042" y="1826358"/>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8843" y="28868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a:extLst>
              <a:ext uri="{FF2B5EF4-FFF2-40B4-BE49-F238E27FC236}">
                <a16:creationId xmlns:a16="http://schemas.microsoft.com/office/drawing/2014/main" id="{D2452951-422F-4784-AB2F-BF5D041CB99E}"/>
              </a:ext>
            </a:extLst>
          </p:cNvPr>
          <p:cNvSpPr/>
          <p:nvPr userDrawn="1"/>
        </p:nvSpPr>
        <p:spPr>
          <a:xfrm>
            <a:off x="5768843" y="3970575"/>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7190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510099" y="3209978"/>
            <a:ext cx="597303" cy="59475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497922" y="1166863"/>
            <a:ext cx="597303" cy="594759"/>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348301" y="154188"/>
            <a:ext cx="858745" cy="618727"/>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372081" y="2227179"/>
            <a:ext cx="855909" cy="478870"/>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8" y="314845"/>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a:extLst>
              <a:ext uri="{FF2B5EF4-FFF2-40B4-BE49-F238E27FC236}">
                <a16:creationId xmlns:a16="http://schemas.microsoft.com/office/drawing/2014/main" id="{A66F5B2D-E72C-4B22-8DD2-31576E5E7B44}"/>
              </a:ext>
            </a:extLst>
          </p:cNvPr>
          <p:cNvSpPr/>
          <p:nvPr userDrawn="1"/>
        </p:nvSpPr>
        <p:spPr>
          <a:xfrm>
            <a:off x="5760071" y="1263741"/>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0069" y="224414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5" name="圆角矩形 17">
            <a:extLst>
              <a:ext uri="{FF2B5EF4-FFF2-40B4-BE49-F238E27FC236}">
                <a16:creationId xmlns:a16="http://schemas.microsoft.com/office/drawing/2014/main" id="{09BB4C7C-678F-4C73-94B2-96D5E961BA99}"/>
              </a:ext>
            </a:extLst>
          </p:cNvPr>
          <p:cNvSpPr/>
          <p:nvPr userDrawn="1"/>
        </p:nvSpPr>
        <p:spPr>
          <a:xfrm>
            <a:off x="5760067" y="427266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a:extLst>
              <a:ext uri="{FF2B5EF4-FFF2-40B4-BE49-F238E27FC236}">
                <a16:creationId xmlns:a16="http://schemas.microsoft.com/office/drawing/2014/main" id="{D2452951-422F-4784-AB2F-BF5D041CB99E}"/>
              </a:ext>
            </a:extLst>
          </p:cNvPr>
          <p:cNvSpPr/>
          <p:nvPr userDrawn="1"/>
        </p:nvSpPr>
        <p:spPr>
          <a:xfrm>
            <a:off x="5760069" y="32692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425236" y="4173936"/>
            <a:ext cx="849329" cy="61872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81343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13194" y="2866332"/>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557613" y="1385922"/>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457159" y="604189"/>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507297" y="215077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7" y="6618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07297" y="3513097"/>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5760065" y="13806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5760061" y="21190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a:extLst>
              <a:ext uri="{FF2B5EF4-FFF2-40B4-BE49-F238E27FC236}">
                <a16:creationId xmlns:a16="http://schemas.microsoft.com/office/drawing/2014/main" id="{47953DB2-EA58-44B8-BD38-58F3D0B04E1E}"/>
              </a:ext>
            </a:extLst>
          </p:cNvPr>
          <p:cNvSpPr/>
          <p:nvPr userDrawn="1"/>
        </p:nvSpPr>
        <p:spPr>
          <a:xfrm>
            <a:off x="5760063" y="28574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a:extLst>
              <a:ext uri="{FF2B5EF4-FFF2-40B4-BE49-F238E27FC236}">
                <a16:creationId xmlns:a16="http://schemas.microsoft.com/office/drawing/2014/main" id="{02F226A2-46AB-42B6-9BB1-650554B7A9FA}"/>
              </a:ext>
            </a:extLst>
          </p:cNvPr>
          <p:cNvSpPr/>
          <p:nvPr userDrawn="1"/>
        </p:nvSpPr>
        <p:spPr>
          <a:xfrm>
            <a:off x="5760062" y="35762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588914" y="4289061"/>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a:extLst>
              <a:ext uri="{FF2B5EF4-FFF2-40B4-BE49-F238E27FC236}">
                <a16:creationId xmlns:a16="http://schemas.microsoft.com/office/drawing/2014/main" id="{EF774AC3-A24C-4916-AEB6-5B3BE7A400D8}"/>
              </a:ext>
            </a:extLst>
          </p:cNvPr>
          <p:cNvSpPr/>
          <p:nvPr userDrawn="1"/>
        </p:nvSpPr>
        <p:spPr>
          <a:xfrm>
            <a:off x="5760060" y="43119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4254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13194" y="2447232"/>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557613" y="966822"/>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457159" y="185089"/>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507297" y="173167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7" y="2427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07297" y="3093997"/>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5760065" y="9615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5760061" y="16999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a:extLst>
              <a:ext uri="{FF2B5EF4-FFF2-40B4-BE49-F238E27FC236}">
                <a16:creationId xmlns:a16="http://schemas.microsoft.com/office/drawing/2014/main" id="{47953DB2-EA58-44B8-BD38-58F3D0B04E1E}"/>
              </a:ext>
            </a:extLst>
          </p:cNvPr>
          <p:cNvSpPr/>
          <p:nvPr userDrawn="1"/>
        </p:nvSpPr>
        <p:spPr>
          <a:xfrm>
            <a:off x="5760063" y="24383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a:extLst>
              <a:ext uri="{FF2B5EF4-FFF2-40B4-BE49-F238E27FC236}">
                <a16:creationId xmlns:a16="http://schemas.microsoft.com/office/drawing/2014/main" id="{02F226A2-46AB-42B6-9BB1-650554B7A9FA}"/>
              </a:ext>
            </a:extLst>
          </p:cNvPr>
          <p:cNvSpPr/>
          <p:nvPr userDrawn="1"/>
        </p:nvSpPr>
        <p:spPr>
          <a:xfrm>
            <a:off x="5760062" y="31571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588914" y="3869961"/>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a:extLst>
              <a:ext uri="{FF2B5EF4-FFF2-40B4-BE49-F238E27FC236}">
                <a16:creationId xmlns:a16="http://schemas.microsoft.com/office/drawing/2014/main" id="{EF774AC3-A24C-4916-AEB6-5B3BE7A400D8}"/>
              </a:ext>
            </a:extLst>
          </p:cNvPr>
          <p:cNvSpPr/>
          <p:nvPr userDrawn="1"/>
        </p:nvSpPr>
        <p:spPr>
          <a:xfrm>
            <a:off x="5760060" y="38928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5" name="组合 9">
            <a:extLst>
              <a:ext uri="{FF2B5EF4-FFF2-40B4-BE49-F238E27FC236}">
                <a16:creationId xmlns:a16="http://schemas.microsoft.com/office/drawing/2014/main" id="{09E52EE5-4B8F-4226-9507-321376E73896}"/>
              </a:ext>
            </a:extLst>
          </p:cNvPr>
          <p:cNvGrpSpPr>
            <a:grpSpLocks/>
          </p:cNvGrpSpPr>
          <p:nvPr userDrawn="1"/>
        </p:nvGrpSpPr>
        <p:grpSpPr bwMode="auto">
          <a:xfrm>
            <a:off x="4507297" y="4630380"/>
            <a:ext cx="535340" cy="321698"/>
            <a:chOff x="5798020" y="3988475"/>
            <a:chExt cx="1659130" cy="776059"/>
          </a:xfrm>
        </p:grpSpPr>
        <p:sp>
          <p:nvSpPr>
            <p:cNvPr id="66" name="等腰三角形 65">
              <a:extLst>
                <a:ext uri="{FF2B5EF4-FFF2-40B4-BE49-F238E27FC236}">
                  <a16:creationId xmlns:a16="http://schemas.microsoft.com/office/drawing/2014/main" id="{CC678EBC-7178-4E95-ACA5-E7DACEC4726F}"/>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等腰三角形 66">
              <a:extLst>
                <a:ext uri="{FF2B5EF4-FFF2-40B4-BE49-F238E27FC236}">
                  <a16:creationId xmlns:a16="http://schemas.microsoft.com/office/drawing/2014/main" id="{B59D843D-D14D-4D13-B5F8-B5808EDDCD39}"/>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等腰三角形 67">
              <a:extLst>
                <a:ext uri="{FF2B5EF4-FFF2-40B4-BE49-F238E27FC236}">
                  <a16:creationId xmlns:a16="http://schemas.microsoft.com/office/drawing/2014/main" id="{A7363BA9-CF36-4857-B947-1B245A7F9954}"/>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5760061" y="4598620"/>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46124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850350" y="17889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304156" y="1657243"/>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728037" y="638876"/>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252998" y="291689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577489" y="310471"/>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752391" y="2934459"/>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1048368" y="1371117"/>
            <a:ext cx="3352182" cy="93393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1068711" y="2623075"/>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884680" y="4183254"/>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1068711" y="3890261"/>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73" name="组合 72">
            <a:extLst>
              <a:ext uri="{FF2B5EF4-FFF2-40B4-BE49-F238E27FC236}">
                <a16:creationId xmlns:a16="http://schemas.microsoft.com/office/drawing/2014/main" id="{C66E7BB8-4A2E-4608-9A28-E5751CD69EDC}"/>
              </a:ext>
            </a:extLst>
          </p:cNvPr>
          <p:cNvGrpSpPr/>
          <p:nvPr userDrawn="1"/>
        </p:nvGrpSpPr>
        <p:grpSpPr>
          <a:xfrm>
            <a:off x="201808" y="3993389"/>
            <a:ext cx="684889" cy="734891"/>
            <a:chOff x="11158538" y="2828925"/>
            <a:chExt cx="444499" cy="506413"/>
          </a:xfrm>
          <a:solidFill>
            <a:schemeClr val="bg1"/>
          </a:solidFill>
        </p:grpSpPr>
        <p:sp>
          <p:nvSpPr>
            <p:cNvPr id="74" name="Freeform 5">
              <a:extLst>
                <a:ext uri="{FF2B5EF4-FFF2-40B4-BE49-F238E27FC236}">
                  <a16:creationId xmlns:a16="http://schemas.microsoft.com/office/drawing/2014/main" id="{DAA43A22-0B2C-4C4C-A147-5AB12E86859B}"/>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5" name="Freeform 6">
              <a:extLst>
                <a:ext uri="{FF2B5EF4-FFF2-40B4-BE49-F238E27FC236}">
                  <a16:creationId xmlns:a16="http://schemas.microsoft.com/office/drawing/2014/main" id="{9D628621-CD9D-4F45-840F-A92654C06155}"/>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6" name="Freeform 7">
              <a:extLst>
                <a:ext uri="{FF2B5EF4-FFF2-40B4-BE49-F238E27FC236}">
                  <a16:creationId xmlns:a16="http://schemas.microsoft.com/office/drawing/2014/main" id="{F45A12EF-ECCA-4740-BF6A-81DDD9B9B7DA}"/>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7" name="Freeform 8">
              <a:extLst>
                <a:ext uri="{FF2B5EF4-FFF2-40B4-BE49-F238E27FC236}">
                  <a16:creationId xmlns:a16="http://schemas.microsoft.com/office/drawing/2014/main" id="{2D2AA47D-67DA-405E-9231-9B090C930D9B}"/>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8" name="Freeform 9">
              <a:extLst>
                <a:ext uri="{FF2B5EF4-FFF2-40B4-BE49-F238E27FC236}">
                  <a16:creationId xmlns:a16="http://schemas.microsoft.com/office/drawing/2014/main" id="{F76BEA2A-F9FD-4E72-BBD5-FD61C9ECFA4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9" name="Freeform 10">
              <a:extLst>
                <a:ext uri="{FF2B5EF4-FFF2-40B4-BE49-F238E27FC236}">
                  <a16:creationId xmlns:a16="http://schemas.microsoft.com/office/drawing/2014/main" id="{7877B73A-D04E-4CE0-87AD-01EE055A391A}"/>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0" name="Freeform 11">
              <a:extLst>
                <a:ext uri="{FF2B5EF4-FFF2-40B4-BE49-F238E27FC236}">
                  <a16:creationId xmlns:a16="http://schemas.microsoft.com/office/drawing/2014/main" id="{D7CC3915-1310-456E-90B7-57D28FE62609}"/>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1" name="Freeform 12">
              <a:extLst>
                <a:ext uri="{FF2B5EF4-FFF2-40B4-BE49-F238E27FC236}">
                  <a16:creationId xmlns:a16="http://schemas.microsoft.com/office/drawing/2014/main" id="{A88501B8-A1D5-4474-8B0E-DD9D2EC06065}"/>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2" name="Freeform 13">
              <a:extLst>
                <a:ext uri="{FF2B5EF4-FFF2-40B4-BE49-F238E27FC236}">
                  <a16:creationId xmlns:a16="http://schemas.microsoft.com/office/drawing/2014/main" id="{0EAC252E-2F23-4E00-AFE2-687293515F02}"/>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3" name="Freeform 14">
              <a:extLst>
                <a:ext uri="{FF2B5EF4-FFF2-40B4-BE49-F238E27FC236}">
                  <a16:creationId xmlns:a16="http://schemas.microsoft.com/office/drawing/2014/main" id="{BB554C2F-929E-4BCD-BA31-CC45466FD5C6}"/>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4" name="Freeform 15">
              <a:extLst>
                <a:ext uri="{FF2B5EF4-FFF2-40B4-BE49-F238E27FC236}">
                  <a16:creationId xmlns:a16="http://schemas.microsoft.com/office/drawing/2014/main" id="{45842A2B-4B4A-449D-8D43-04B1E38E47F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5" name="Freeform 16">
              <a:extLst>
                <a:ext uri="{FF2B5EF4-FFF2-40B4-BE49-F238E27FC236}">
                  <a16:creationId xmlns:a16="http://schemas.microsoft.com/office/drawing/2014/main" id="{F1DD3E77-8E0B-41FC-ABAE-3DCB0FD215BC}"/>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sp>
        <p:nvSpPr>
          <p:cNvPr id="86" name="圆角矩形 5">
            <a:extLst>
              <a:ext uri="{FF2B5EF4-FFF2-40B4-BE49-F238E27FC236}">
                <a16:creationId xmlns:a16="http://schemas.microsoft.com/office/drawing/2014/main" id="{ECEB1D05-E356-4133-8899-0679356FEB34}"/>
              </a:ext>
            </a:extLst>
          </p:cNvPr>
          <p:cNvSpPr/>
          <p:nvPr userDrawn="1"/>
        </p:nvSpPr>
        <p:spPr>
          <a:xfrm>
            <a:off x="5577489" y="15092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577489" y="273316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605167" y="394265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92797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227717" y="38600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104817" y="2315695"/>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954269"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603405" y="2188581"/>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767821" y="3820912"/>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6" name="圆角矩形 5">
            <a:extLst>
              <a:ext uri="{FF2B5EF4-FFF2-40B4-BE49-F238E27FC236}">
                <a16:creationId xmlns:a16="http://schemas.microsoft.com/office/drawing/2014/main" id="{ECEB1D05-E356-4133-8899-0679356FEB34}"/>
              </a:ext>
            </a:extLst>
          </p:cNvPr>
          <p:cNvSpPr/>
          <p:nvPr userDrawn="1"/>
        </p:nvSpPr>
        <p:spPr>
          <a:xfrm>
            <a:off x="954856"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428503"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488308"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93993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E9569B7-A342-4388-AF97-82A3FC4CB245}"/>
              </a:ext>
            </a:extLst>
          </p:cNvPr>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222000589"/>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77" r:id="rId3"/>
    <p:sldLayoutId id="2147483662" r:id="rId4"/>
    <p:sldLayoutId id="2147483670" r:id="rId5"/>
    <p:sldLayoutId id="2147483672" r:id="rId6"/>
    <p:sldLayoutId id="2147483671" r:id="rId7"/>
    <p:sldLayoutId id="2147483674" r:id="rId8"/>
    <p:sldLayoutId id="2147483675" r:id="rId9"/>
    <p:sldLayoutId id="2147483678" r:id="rId10"/>
    <p:sldLayoutId id="2147483663" r:id="rId11"/>
    <p:sldLayoutId id="2147483666" r:id="rId12"/>
    <p:sldLayoutId id="2147483667" r:id="rId13"/>
    <p:sldLayoutId id="2147483668" r:id="rId14"/>
    <p:sldLayoutId id="2147483669" r:id="rId15"/>
    <p:sldLayoutId id="2147483664" r:id="rId16"/>
    <p:sldLayoutId id="2147483665" r:id="rId17"/>
    <p:sldLayoutId id="2147483673" r:id="rId1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6.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27.jpeg"/><Relationship Id="rId1" Type="http://schemas.openxmlformats.org/officeDocument/2006/relationships/slideLayout" Target="../slideLayouts/slideLayout16.xml"/><Relationship Id="rId5" Type="http://schemas.openxmlformats.org/officeDocument/2006/relationships/image" Target="../media/image137.png"/><Relationship Id="rId4" Type="http://schemas.openxmlformats.org/officeDocument/2006/relationships/image" Target="../media/image136.png"/></Relationships>
</file>

<file path=ppt/slides/_rels/slide101.xml.rels><?xml version="1.0" encoding="UTF-8" standalone="yes"?>
<Relationships xmlns="http://schemas.openxmlformats.org/package/2006/relationships"><Relationship Id="rId3" Type="http://schemas.openxmlformats.org/officeDocument/2006/relationships/image" Target="../media/image127.jpeg"/><Relationship Id="rId7" Type="http://schemas.openxmlformats.org/officeDocument/2006/relationships/image" Target="../media/image148.png"/><Relationship Id="rId2" Type="http://schemas.openxmlformats.org/officeDocument/2006/relationships/notesSlide" Target="../notesSlides/notesSlide10.xml"/><Relationship Id="rId1" Type="http://schemas.openxmlformats.org/officeDocument/2006/relationships/slideLayout" Target="../slideLayouts/slideLayout16.xml"/><Relationship Id="rId6" Type="http://schemas.openxmlformats.org/officeDocument/2006/relationships/image" Target="../media/image147.png"/><Relationship Id="rId5" Type="http://schemas.openxmlformats.org/officeDocument/2006/relationships/image" Target="../media/image143.png"/><Relationship Id="rId4" Type="http://schemas.openxmlformats.org/officeDocument/2006/relationships/image" Target="../media/image142.png"/></Relationships>
</file>

<file path=ppt/slides/_rels/slide102.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53.png"/><Relationship Id="rId5" Type="http://schemas.openxmlformats.org/officeDocument/2006/relationships/image" Target="../media/image150.png"/><Relationship Id="rId4" Type="http://schemas.openxmlformats.org/officeDocument/2006/relationships/image" Target="../media/image149.png"/></Relationships>
</file>

<file path=ppt/slides/_rels/slide10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59.png"/><Relationship Id="rId1" Type="http://schemas.openxmlformats.org/officeDocument/2006/relationships/slideLayout" Target="../slideLayouts/slideLayout16.xml"/><Relationship Id="rId6" Type="http://schemas.openxmlformats.org/officeDocument/2006/relationships/image" Target="../media/image176.png"/><Relationship Id="rId5" Type="http://schemas.openxmlformats.org/officeDocument/2006/relationships/image" Target="../media/image174.png"/><Relationship Id="rId4" Type="http://schemas.openxmlformats.org/officeDocument/2006/relationships/image" Target="../media/image162.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6.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81.png"/><Relationship Id="rId1" Type="http://schemas.openxmlformats.org/officeDocument/2006/relationships/slideLayout" Target="../slideLayouts/slideLayout16.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88.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2" Type="http://schemas.openxmlformats.org/officeDocument/2006/relationships/image" Target="../media/image144.jpeg"/><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15.png"/></Relationships>
</file>

<file path=ppt/slides/_rels/slide130.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e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jpeg"/><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jpe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eg"/><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0.jpe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jpeg"/><Relationship Id="rId1" Type="http://schemas.openxmlformats.org/officeDocument/2006/relationships/slideLayout" Target="../slideLayouts/slideLayout16.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26.jpeg"/><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26.jpeg"/><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jpeg"/><Relationship Id="rId1" Type="http://schemas.openxmlformats.org/officeDocument/2006/relationships/slideLayout" Target="../slideLayouts/slideLayout16.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7.jpe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7.jpeg"/><Relationship Id="rId1" Type="http://schemas.openxmlformats.org/officeDocument/2006/relationships/slideLayout" Target="../slideLayouts/slideLayout16.xml"/><Relationship Id="rId5" Type="http://schemas.openxmlformats.org/officeDocument/2006/relationships/image" Target="../media/image62.png"/><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9.jpeg"/><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0.jpeg"/><Relationship Id="rId1" Type="http://schemas.openxmlformats.org/officeDocument/2006/relationships/slideLayout" Target="../slideLayouts/slideLayout16.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eg"/><Relationship Id="rId1" Type="http://schemas.openxmlformats.org/officeDocument/2006/relationships/slideLayout" Target="../slideLayouts/slideLayout16.xml"/><Relationship Id="rId5" Type="http://schemas.openxmlformats.org/officeDocument/2006/relationships/image" Target="../media/image37.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41.png"/><Relationship Id="rId7" Type="http://schemas.openxmlformats.org/officeDocument/2006/relationships/image" Target="../media/image64.png"/><Relationship Id="rId2" Type="http://schemas.openxmlformats.org/officeDocument/2006/relationships/image" Target="../media/image31.jpeg"/><Relationship Id="rId1" Type="http://schemas.openxmlformats.org/officeDocument/2006/relationships/slideLayout" Target="../slideLayouts/slideLayout16.xml"/><Relationship Id="rId6" Type="http://schemas.openxmlformats.org/officeDocument/2006/relationships/image" Target="../media/image63.png"/><Relationship Id="rId5" Type="http://schemas.openxmlformats.org/officeDocument/2006/relationships/image" Target="../media/image56.png"/><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1.jpeg"/><Relationship Id="rId1" Type="http://schemas.openxmlformats.org/officeDocument/2006/relationships/slideLayout" Target="../slideLayouts/slideLayout16.xml"/><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32.jpeg"/><Relationship Id="rId1" Type="http://schemas.openxmlformats.org/officeDocument/2006/relationships/slideLayout" Target="../slideLayouts/slideLayout16.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6.xml"/><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2" Type="http://schemas.openxmlformats.org/officeDocument/2006/relationships/image" Target="../media/image76.emf"/><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77.jpeg"/><Relationship Id="rId1" Type="http://schemas.openxmlformats.org/officeDocument/2006/relationships/slideLayout" Target="../slideLayouts/slideLayout16.xml"/><Relationship Id="rId4" Type="http://schemas.openxmlformats.org/officeDocument/2006/relationships/image" Target="../media/image88.png"/></Relationships>
</file>

<file path=ppt/slides/_rels/slide5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0.png"/><Relationship Id="rId1" Type="http://schemas.openxmlformats.org/officeDocument/2006/relationships/slideLayout" Target="../slideLayouts/slideLayout16.xml"/><Relationship Id="rId5" Type="http://schemas.openxmlformats.org/officeDocument/2006/relationships/image" Target="../media/image92.png"/><Relationship Id="rId4" Type="http://schemas.openxmlformats.org/officeDocument/2006/relationships/image" Target="../media/image91.png"/></Relationships>
</file>

<file path=ppt/slides/_rels/slide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77.jpe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930.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82.jpeg"/><Relationship Id="rId7" Type="http://schemas.openxmlformats.org/officeDocument/2006/relationships/image" Target="../media/image97.png"/><Relationship Id="rId2" Type="http://schemas.openxmlformats.org/officeDocument/2006/relationships/image" Target="../media/image81.jpeg"/><Relationship Id="rId1" Type="http://schemas.openxmlformats.org/officeDocument/2006/relationships/slideLayout" Target="../slideLayouts/slideLayout16.xml"/><Relationship Id="rId6" Type="http://schemas.openxmlformats.org/officeDocument/2006/relationships/image" Target="../media/image98.png"/><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3" Type="http://schemas.openxmlformats.org/officeDocument/2006/relationships/image" Target="../media/image101.png"/><Relationship Id="rId1" Type="http://schemas.openxmlformats.org/officeDocument/2006/relationships/slideLayout" Target="../slideLayouts/slideLayout1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83.jpe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2.png"/><Relationship Id="rId12" Type="http://schemas.openxmlformats.org/officeDocument/2006/relationships/image" Target="../media/image110.png"/><Relationship Id="rId2" Type="http://schemas.openxmlformats.org/officeDocument/2006/relationships/image" Target="../media/image84.jpeg"/><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09.png"/><Relationship Id="rId10" Type="http://schemas.openxmlformats.org/officeDocument/2006/relationships/image" Target="../media/image108.png"/><Relationship Id="rId9" Type="http://schemas.openxmlformats.org/officeDocument/2006/relationships/image" Target="../media/image114.png"/><Relationship Id="rId14" Type="http://schemas.openxmlformats.org/officeDocument/2006/relationships/image" Target="../media/image115.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84.jpeg"/><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85.jpeg"/><Relationship Id="rId1" Type="http://schemas.openxmlformats.org/officeDocument/2006/relationships/slideLayout" Target="../slideLayouts/slideLayout16.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66.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16.xml"/><Relationship Id="rId6" Type="http://schemas.openxmlformats.org/officeDocument/2006/relationships/image" Target="../media/image129.png"/><Relationship Id="rId5" Type="http://schemas.openxmlformats.org/officeDocument/2006/relationships/image" Target="../media/image128.png"/><Relationship Id="rId10" Type="http://schemas.openxmlformats.org/officeDocument/2006/relationships/image" Target="../media/image132.png"/><Relationship Id="rId4" Type="http://schemas.openxmlformats.org/officeDocument/2006/relationships/image" Target="../media/image127.png"/><Relationship Id="rId9" Type="http://schemas.openxmlformats.org/officeDocument/2006/relationships/image" Target="../media/image86.jpeg"/></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87.jpeg"/><Relationship Id="rId1" Type="http://schemas.openxmlformats.org/officeDocument/2006/relationships/slideLayout" Target="../slideLayouts/slideLayout16.xml"/><Relationship Id="rId4" Type="http://schemas.openxmlformats.org/officeDocument/2006/relationships/image" Target="../media/image1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141.png"/><Relationship Id="rId2" Type="http://schemas.openxmlformats.org/officeDocument/2006/relationships/image" Target="../media/image88.jpeg"/><Relationship Id="rId1" Type="http://schemas.openxmlformats.org/officeDocument/2006/relationships/slideLayout" Target="../slideLayouts/slideLayout16.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75.xml.rels><?xml version="1.0" encoding="UTF-8" standalone="yes"?>
<Relationships xmlns="http://schemas.openxmlformats.org/package/2006/relationships"><Relationship Id="rId3" Type="http://schemas.openxmlformats.org/officeDocument/2006/relationships/image" Target="../media/image1380.png"/><Relationship Id="rId2" Type="http://schemas.openxmlformats.org/officeDocument/2006/relationships/image" Target="../media/image90.jpe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3" Type="http://schemas.openxmlformats.org/officeDocument/2006/relationships/image" Target="../media/image1400.png"/><Relationship Id="rId7" Type="http://schemas.openxmlformats.org/officeDocument/2006/relationships/image" Target="../media/image146.png"/><Relationship Id="rId2" Type="http://schemas.openxmlformats.org/officeDocument/2006/relationships/image" Target="../media/image91.jpeg"/><Relationship Id="rId1" Type="http://schemas.openxmlformats.org/officeDocument/2006/relationships/slideLayout" Target="../slideLayouts/slideLayout16.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10.png"/></Relationships>
</file>

<file path=ppt/slides/_rels/slide77.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152.png"/><Relationship Id="rId2" Type="http://schemas.openxmlformats.org/officeDocument/2006/relationships/image" Target="../media/image92.jpeg"/><Relationship Id="rId1" Type="http://schemas.openxmlformats.org/officeDocument/2006/relationships/slideLayout" Target="../slideLayouts/slideLayout16.xml"/><Relationship Id="rId6" Type="http://schemas.openxmlformats.org/officeDocument/2006/relationships/image" Target="../media/image151.png"/><Relationship Id="rId5" Type="http://schemas.openxmlformats.org/officeDocument/2006/relationships/image" Target="../media/image104.png"/><Relationship Id="rId4" Type="http://schemas.openxmlformats.org/officeDocument/2006/relationships/image" Target="../media/image95.png"/></Relationships>
</file>

<file path=ppt/slides/_rels/slide78.xml.rels><?xml version="1.0" encoding="UTF-8" standalone="yes"?>
<Relationships xmlns="http://schemas.openxmlformats.org/package/2006/relationships"><Relationship Id="rId3" Type="http://schemas.openxmlformats.org/officeDocument/2006/relationships/image" Target="../media/image1500.png"/><Relationship Id="rId2" Type="http://schemas.openxmlformats.org/officeDocument/2006/relationships/image" Target="../media/image105.jpeg"/><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16.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6.xml"/><Relationship Id="rId5" Type="http://schemas.openxmlformats.org/officeDocument/2006/relationships/image" Target="../media/image7.png"/><Relationship Id="rId4" Type="http://schemas.openxmlformats.org/officeDocument/2006/relationships/image" Target="../media/image4.jpeg"/></Relationships>
</file>

<file path=ppt/slides/_rels/slide80.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17.png"/><Relationship Id="rId1" Type="http://schemas.openxmlformats.org/officeDocument/2006/relationships/slideLayout" Target="../slideLayouts/slideLayout16.xml"/><Relationship Id="rId4" Type="http://schemas.openxmlformats.org/officeDocument/2006/relationships/image" Target="../media/image161.png"/></Relationships>
</file>

<file path=ppt/slides/_rels/slide81.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82.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image" Target="../media/image118.jpeg"/><Relationship Id="rId1" Type="http://schemas.openxmlformats.org/officeDocument/2006/relationships/slideLayout" Target="../slideLayouts/slideLayout16.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9" Type="http://schemas.openxmlformats.org/officeDocument/2006/relationships/image" Target="../media/image169.png"/></Relationships>
</file>

<file path=ppt/slides/_rels/slide8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16.xml"/><Relationship Id="rId4" Type="http://schemas.openxmlformats.org/officeDocument/2006/relationships/image" Target="../media/image17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73.png"/><Relationship Id="rId1" Type="http://schemas.openxmlformats.org/officeDocument/2006/relationships/slideLayout" Target="../slideLayouts/slideLayout16.xml"/></Relationships>
</file>

<file path=ppt/slides/_rels/slide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19.jpeg"/><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20.jpeg"/><Relationship Id="rId1" Type="http://schemas.openxmlformats.org/officeDocument/2006/relationships/slideLayout" Target="../slideLayouts/slideLayout16.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8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21.jpeg"/><Relationship Id="rId1" Type="http://schemas.openxmlformats.org/officeDocument/2006/relationships/slideLayout" Target="../slideLayouts/slideLayout16.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8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22.jpeg"/><Relationship Id="rId1" Type="http://schemas.openxmlformats.org/officeDocument/2006/relationships/slideLayout" Target="../slideLayouts/slideLayout16.xml"/><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25.jpeg"/></Relationships>
</file>

<file path=ppt/slides/_rels/slide9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26.jpeg"/><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82734D6-A2A0-4B4E-88B3-F729C5329AF1}"/>
              </a:ext>
            </a:extLst>
          </p:cNvPr>
          <p:cNvSpPr txBox="1"/>
          <p:nvPr/>
        </p:nvSpPr>
        <p:spPr>
          <a:xfrm>
            <a:off x="2857500" y="3098800"/>
            <a:ext cx="4031873" cy="461665"/>
          </a:xfrm>
          <a:prstGeom prst="rect">
            <a:avLst/>
          </a:prstGeom>
          <a:noFill/>
        </p:spPr>
        <p:txBody>
          <a:bodyPr wrap="none" rtlCol="0">
            <a:spAutoFit/>
          </a:bodyPr>
          <a:lstStyle/>
          <a:p>
            <a:r>
              <a:rPr lang="zh-CN" altLang="en-US" sz="2400" i="1" dirty="0">
                <a:solidFill>
                  <a:srgbClr val="FFC000"/>
                </a:solidFill>
                <a:latin typeface="Times New Roman" panose="02020603050405020304" pitchFamily="18" charset="0"/>
                <a:ea typeface="黑体" panose="02010609060101010101" pitchFamily="49" charset="-122"/>
              </a:rPr>
              <a:t>第三章      液压流体力学基础</a:t>
            </a:r>
          </a:p>
        </p:txBody>
      </p:sp>
      <p:sp>
        <p:nvSpPr>
          <p:cNvPr id="7" name="文本框 6">
            <a:extLst>
              <a:ext uri="{FF2B5EF4-FFF2-40B4-BE49-F238E27FC236}">
                <a16:creationId xmlns:a16="http://schemas.microsoft.com/office/drawing/2014/main" id="{BD2EFF8C-38A4-4A0F-ABF7-BEA30BF1ED00}"/>
              </a:ext>
            </a:extLst>
          </p:cNvPr>
          <p:cNvSpPr txBox="1"/>
          <p:nvPr/>
        </p:nvSpPr>
        <p:spPr>
          <a:xfrm>
            <a:off x="6576714" y="1606033"/>
            <a:ext cx="1936989" cy="369332"/>
          </a:xfrm>
          <a:prstGeom prst="rect">
            <a:avLst/>
          </a:prstGeom>
          <a:noFill/>
        </p:spPr>
        <p:txBody>
          <a:bodyPr wrap="square" rtlCol="0">
            <a:spAutoFit/>
          </a:bodyPr>
          <a:lstStyle/>
          <a:p>
            <a:r>
              <a:rPr lang="zh-CN" altLang="en-US" dirty="0">
                <a:solidFill>
                  <a:srgbClr val="FFC000"/>
                </a:solidFill>
                <a:latin typeface="Times New Roman" panose="02020603050405020304" pitchFamily="18" charset="0"/>
                <a:ea typeface="黑体" panose="02010609060101010101" pitchFamily="49" charset="-122"/>
              </a:rPr>
              <a:t>机械工业出版社 </a:t>
            </a:r>
            <a:endParaRPr lang="en-US" altLang="zh-CN" dirty="0">
              <a:solidFill>
                <a:srgbClr val="FFC000"/>
              </a:solidFill>
              <a:latin typeface="Times New Roman" panose="02020603050405020304" pitchFamily="18" charset="0"/>
              <a:ea typeface="黑体" panose="02010609060101010101" pitchFamily="49" charset="-122"/>
            </a:endParaRPr>
          </a:p>
        </p:txBody>
      </p:sp>
      <p:sp>
        <p:nvSpPr>
          <p:cNvPr id="11" name="任意多边形: 形状 10">
            <a:extLst>
              <a:ext uri="{FF2B5EF4-FFF2-40B4-BE49-F238E27FC236}">
                <a16:creationId xmlns:a16="http://schemas.microsoft.com/office/drawing/2014/main" id="{DA916F97-D55F-491C-8975-9CEEE45CEF1D}"/>
              </a:ext>
            </a:extLst>
          </p:cNvPr>
          <p:cNvSpPr/>
          <p:nvPr/>
        </p:nvSpPr>
        <p:spPr>
          <a:xfrm>
            <a:off x="6432518" y="1574799"/>
            <a:ext cx="1913684" cy="431801"/>
          </a:xfrm>
          <a:custGeom>
            <a:avLst/>
            <a:gdLst>
              <a:gd name="connsiteX0" fmla="*/ 723900 w 2705100"/>
              <a:gd name="connsiteY0" fmla="*/ 0 h 685801"/>
              <a:gd name="connsiteX1" fmla="*/ 2705100 w 2705100"/>
              <a:gd name="connsiteY1" fmla="*/ 0 h 685801"/>
              <a:gd name="connsiteX2" fmla="*/ 2705100 w 2705100"/>
              <a:gd name="connsiteY2" fmla="*/ 685800 h 685801"/>
              <a:gd name="connsiteX3" fmla="*/ 762046 w 2705100"/>
              <a:gd name="connsiteY3" fmla="*/ 685800 h 685801"/>
              <a:gd name="connsiteX4" fmla="*/ 762045 w 2705100"/>
              <a:gd name="connsiteY4" fmla="*/ 685801 h 685801"/>
              <a:gd name="connsiteX5" fmla="*/ 0 w 2705100"/>
              <a:gd name="connsiteY5" fmla="*/ 685801 h 685801"/>
              <a:gd name="connsiteX6" fmla="*/ 380955 w 2705100"/>
              <a:gd name="connsiteY6" fmla="*/ 1 h 685801"/>
              <a:gd name="connsiteX7" fmla="*/ 723900 w 2705100"/>
              <a:gd name="connsiteY7" fmla="*/ 1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100" h="685801">
                <a:moveTo>
                  <a:pt x="723900" y="0"/>
                </a:moveTo>
                <a:lnTo>
                  <a:pt x="2705100" y="0"/>
                </a:lnTo>
                <a:lnTo>
                  <a:pt x="2705100" y="685800"/>
                </a:lnTo>
                <a:lnTo>
                  <a:pt x="762046" y="685800"/>
                </a:lnTo>
                <a:lnTo>
                  <a:pt x="762045" y="685801"/>
                </a:lnTo>
                <a:lnTo>
                  <a:pt x="0" y="685801"/>
                </a:lnTo>
                <a:lnTo>
                  <a:pt x="380955" y="1"/>
                </a:lnTo>
                <a:lnTo>
                  <a:pt x="723900" y="1"/>
                </a:lnTo>
                <a:close/>
              </a:path>
            </a:pathLst>
          </a:custGeom>
          <a:noFill/>
          <a:ln>
            <a:solidFill>
              <a:srgbClr val="F6C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6360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二、重力作用下静止液体中的压力分布</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8" name="圆角矩形 6">
            <a:extLst>
              <a:ext uri="{FF2B5EF4-FFF2-40B4-BE49-F238E27FC236}">
                <a16:creationId xmlns:a16="http://schemas.microsoft.com/office/drawing/2014/main" id="{9E3956F2-4F9D-4AF5-AFDC-FFD203357242}"/>
              </a:ext>
            </a:extLst>
          </p:cNvPr>
          <p:cNvSpPr/>
          <p:nvPr/>
        </p:nvSpPr>
        <p:spPr>
          <a:xfrm>
            <a:off x="738293" y="1808209"/>
            <a:ext cx="5181600" cy="282525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直角三角形 15">
            <a:extLst>
              <a:ext uri="{FF2B5EF4-FFF2-40B4-BE49-F238E27FC236}">
                <a16:creationId xmlns:a16="http://schemas.microsoft.com/office/drawing/2014/main" id="{0FC0B043-A5B2-4A81-9DEC-4ED55CBB947B}"/>
              </a:ext>
            </a:extLst>
          </p:cNvPr>
          <p:cNvSpPr>
            <a:spLocks noChangeAspect="1"/>
          </p:cNvSpPr>
          <p:nvPr/>
        </p:nvSpPr>
        <p:spPr>
          <a:xfrm rot="2637755" flipH="1" flipV="1">
            <a:off x="156534" y="1421637"/>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a:extLst>
              <a:ext uri="{FF2B5EF4-FFF2-40B4-BE49-F238E27FC236}">
                <a16:creationId xmlns:a16="http://schemas.microsoft.com/office/drawing/2014/main" id="{0ECBE437-B3AF-41D5-B1EE-776E64618C71}"/>
              </a:ext>
            </a:extLst>
          </p:cNvPr>
          <p:cNvSpPr>
            <a:spLocks noChangeAspect="1"/>
          </p:cNvSpPr>
          <p:nvPr/>
        </p:nvSpPr>
        <p:spPr>
          <a:xfrm rot="2637755" flipH="1" flipV="1">
            <a:off x="307702" y="1421244"/>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4E7B7EAC-1E76-48A0-A30B-D02E75A7FC4D}"/>
              </a:ext>
            </a:extLst>
          </p:cNvPr>
          <p:cNvSpPr txBox="1">
            <a:spLocks noChangeArrowheads="1"/>
          </p:cNvSpPr>
          <p:nvPr/>
        </p:nvSpPr>
        <p:spPr bwMode="auto">
          <a:xfrm>
            <a:off x="668227" y="1400525"/>
            <a:ext cx="3529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a:t>
            </a:r>
            <a:r>
              <a:rPr lang="en-US" altLang="zh-CN"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静压力基本方程的物理意义</a:t>
            </a:r>
          </a:p>
        </p:txBody>
      </p:sp>
      <p:pic>
        <p:nvPicPr>
          <p:cNvPr id="25" name="3T2.EPS" descr="id:2147502953;FounderCES">
            <a:extLst>
              <a:ext uri="{FF2B5EF4-FFF2-40B4-BE49-F238E27FC236}">
                <a16:creationId xmlns:a16="http://schemas.microsoft.com/office/drawing/2014/main" id="{23781644-575D-4824-B9BD-4D580B30129B}"/>
              </a:ext>
            </a:extLst>
          </p:cNvPr>
          <p:cNvPicPr/>
          <p:nvPr/>
        </p:nvPicPr>
        <p:blipFill>
          <a:blip r:embed="rId3"/>
          <a:stretch>
            <a:fillRect/>
          </a:stretch>
        </p:blipFill>
        <p:spPr>
          <a:xfrm>
            <a:off x="6441271" y="1995282"/>
            <a:ext cx="1924284" cy="1882593"/>
          </a:xfrm>
          <a:prstGeom prst="rect">
            <a:avLst/>
          </a:prstGeom>
        </p:spPr>
      </p:pic>
      <p:sp>
        <p:nvSpPr>
          <p:cNvPr id="2" name="矩形 1">
            <a:extLst>
              <a:ext uri="{FF2B5EF4-FFF2-40B4-BE49-F238E27FC236}">
                <a16:creationId xmlns:a16="http://schemas.microsoft.com/office/drawing/2014/main" id="{43D21E0E-0A82-487A-AB85-0960C0F0F138}"/>
              </a:ext>
            </a:extLst>
          </p:cNvPr>
          <p:cNvSpPr/>
          <p:nvPr/>
        </p:nvSpPr>
        <p:spPr>
          <a:xfrm>
            <a:off x="6317235" y="3990283"/>
            <a:ext cx="1988044"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静压力基本方程的物理意义</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F4F5F78F-14B7-4B0A-9841-8D4A96B041EF}"/>
              </a:ext>
            </a:extLst>
          </p:cNvPr>
          <p:cNvSpPr/>
          <p:nvPr/>
        </p:nvSpPr>
        <p:spPr>
          <a:xfrm>
            <a:off x="951653" y="1910563"/>
            <a:ext cx="4572000" cy="546368"/>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所示盛有液体的密闭容器放在基准水平面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上加以考察</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则静压力基本方程可改写成</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9636569B-C6E6-4F1D-90EE-E4086E7DAECE}"/>
              </a:ext>
            </a:extLst>
          </p:cNvPr>
          <p:cNvSpPr/>
          <p:nvPr/>
        </p:nvSpPr>
        <p:spPr>
          <a:xfrm>
            <a:off x="1538950" y="2943721"/>
            <a:ext cx="4572000" cy="481542"/>
          </a:xfrm>
          <a:prstGeom prst="rect">
            <a:avLst/>
          </a:prstGeom>
        </p:spPr>
        <p:txBody>
          <a:bodyPr>
            <a:spAutoFit/>
          </a:bodyPr>
          <a:lstStyle/>
          <a:p>
            <a:pPr indent="266700">
              <a:lnSpc>
                <a:spcPct val="150000"/>
              </a:lnSpc>
              <a:spcAft>
                <a:spcPts val="0"/>
              </a:spcAft>
            </a:pP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液面与基准水平面之间的距离</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深度为</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的点与基准水平面之间的距离。</a:t>
            </a:r>
            <a:endPar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C7C7D218-96A8-4C9E-A67A-A5BBCB83912A}"/>
              </a:ext>
            </a:extLst>
          </p:cNvPr>
          <p:cNvSpPr/>
          <p:nvPr/>
        </p:nvSpPr>
        <p:spPr>
          <a:xfrm>
            <a:off x="1119674" y="3522090"/>
            <a:ext cx="1127232"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上式整理后可得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4102D13-9FBB-4EA9-AD3D-D4B797B29CB0}"/>
                  </a:ext>
                </a:extLst>
              </p:cNvPr>
              <p:cNvSpPr/>
              <p:nvPr/>
            </p:nvSpPr>
            <p:spPr>
              <a:xfrm>
                <a:off x="1538950" y="2494730"/>
                <a:ext cx="33497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𝑔h</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m:t>
                      </m:r>
                      <m:r>
                        <m:rPr>
                          <m:nor/>
                        </m:rPr>
                        <a:rPr lang="zh-CN" altLang="en-US" i="1">
                          <a:latin typeface="Times New Roman" panose="02020603050405020304" pitchFamily="18" charset="0"/>
                          <a:ea typeface="黑体" panose="02010609060101010101" pitchFamily="49" charset="-122"/>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0</m:t>
                          </m:r>
                        </m:sub>
                      </m:sSub>
                      <m:r>
                        <m:rPr>
                          <m:nor/>
                        </m:rPr>
                        <a:rPr lang="zh-CN" altLang="en-US" i="1">
                          <a:latin typeface="Times New Roman" panose="02020603050405020304" pitchFamily="18" charset="0"/>
                          <a:ea typeface="黑体" panose="02010609060101010101" pitchFamily="49" charset="-122"/>
                        </a:rPr>
                        <m:t>−</m:t>
                      </m:r>
                      <m:r>
                        <a:rPr lang="zh-CN" altLang="en-US" i="1">
                          <a:latin typeface="Cambria Math" panose="02040503050406030204" pitchFamily="18" charset="0"/>
                        </a:rPr>
                        <m:t>𝑧</m:t>
                      </m:r>
                      <m:r>
                        <m:rPr>
                          <m:nor/>
                        </m:rPr>
                        <a:rPr lang="zh-CN" altLang="en-US" i="1">
                          <a:latin typeface="Times New Roman" panose="02020603050405020304" pitchFamily="18" charset="0"/>
                          <a:ea typeface="黑体" panose="02010609060101010101" pitchFamily="49" charset="-122"/>
                        </a:rPr>
                        <m:t>)</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4102D13-9FBB-4EA9-AD3D-D4B797B29CB0}"/>
                  </a:ext>
                </a:extLst>
              </p:cNvPr>
              <p:cNvSpPr>
                <a:spLocks noRot="1" noChangeAspect="1" noMove="1" noResize="1" noEditPoints="1" noAdjustHandles="1" noChangeArrowheads="1" noChangeShapeType="1" noTextEdit="1"/>
              </p:cNvSpPr>
              <p:nvPr/>
            </p:nvSpPr>
            <p:spPr>
              <a:xfrm>
                <a:off x="1538950" y="2494730"/>
                <a:ext cx="3349763" cy="369332"/>
              </a:xfrm>
              <a:prstGeom prst="rect">
                <a:avLst/>
              </a:prstGeom>
              <a:blipFill>
                <a:blip r:embed="rId4"/>
                <a:stretch>
                  <a:fillRect b="-147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F46D224-670F-40FB-B828-9EDD00E0C98A}"/>
                  </a:ext>
                </a:extLst>
              </p:cNvPr>
              <p:cNvSpPr/>
              <p:nvPr/>
            </p:nvSpPr>
            <p:spPr>
              <a:xfrm>
                <a:off x="1673159" y="3846544"/>
                <a:ext cx="3360022" cy="61529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𝑝</m:t>
                          </m:r>
                        </m:num>
                        <m:den>
                          <m:r>
                            <a:rPr lang="zh-CN" altLang="en-US" i="1">
                              <a:latin typeface="Cambria Math" panose="02040503050406030204" pitchFamily="18" charset="0"/>
                            </a:rPr>
                            <m:t>𝜌</m:t>
                          </m:r>
                          <m:r>
                            <a:rPr lang="zh-CN" altLang="en-US" i="1">
                              <a:latin typeface="Cambria Math" panose="02040503050406030204" pitchFamily="18" charset="0"/>
                            </a:rPr>
                            <m:t>𝑔</m:t>
                          </m:r>
                        </m:den>
                      </m:f>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num>
                        <m:den>
                          <m:r>
                            <a:rPr lang="zh-CN" altLang="en-US" i="1">
                              <a:latin typeface="Cambria Math" panose="02040503050406030204" pitchFamily="18" charset="0"/>
                            </a:rPr>
                            <m:t>𝜌</m:t>
                          </m:r>
                          <m:r>
                            <a:rPr lang="zh-CN" altLang="en-US" i="1">
                              <a:latin typeface="Cambria Math" panose="02040503050406030204" pitchFamily="18" charset="0"/>
                            </a:rPr>
                            <m:t>𝑔</m:t>
                          </m:r>
                        </m:den>
                      </m:f>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𝑧</m:t>
                          </m:r>
                        </m:e>
                        <m:sub>
                          <m:r>
                            <a:rPr lang="zh-CN" altLang="en-US" i="0">
                              <a:latin typeface="Cambria Math" panose="02040503050406030204" pitchFamily="18" charset="0"/>
                            </a:rPr>
                            <m:t>0</m:t>
                          </m:r>
                        </m:sub>
                      </m:sSub>
                      <m:r>
                        <a:rPr lang="zh-CN" altLang="en-US" i="0">
                          <a:latin typeface="Cambria Math" panose="02040503050406030204" pitchFamily="18" charset="0"/>
                        </a:rPr>
                        <m:t>=</m:t>
                      </m:r>
                      <m:r>
                        <m:rPr>
                          <m:nor/>
                        </m:rPr>
                        <a:rPr lang="zh-CN" altLang="en-US" i="1">
                          <a:latin typeface="Times New Roman" panose="02020603050405020304" pitchFamily="18" charset="0"/>
                          <a:ea typeface="黑体" panose="02010609060101010101" pitchFamily="49" charset="-122"/>
                        </a:rPr>
                        <m:t>常数</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3</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4</m:t>
                      </m:r>
                      <m:r>
                        <m:rPr>
                          <m:nor/>
                        </m:rPr>
                        <a:rPr lang="zh-CN" altLang="en-US" i="1">
                          <a:latin typeface="Times New Roman" panose="02020603050405020304" pitchFamily="18" charset="0"/>
                          <a:ea typeface="黑体" panose="02010609060101010101" pitchFamily="49" charset="-122"/>
                        </a:rPr>
                        <m:t>)</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5" name="矩形 4">
                <a:extLst>
                  <a:ext uri="{FF2B5EF4-FFF2-40B4-BE49-F238E27FC236}">
                    <a16:creationId xmlns:a16="http://schemas.microsoft.com/office/drawing/2014/main" id="{3F46D224-670F-40FB-B828-9EDD00E0C98A}"/>
                  </a:ext>
                </a:extLst>
              </p:cNvPr>
              <p:cNvSpPr>
                <a:spLocks noRot="1" noChangeAspect="1" noMove="1" noResize="1" noEditPoints="1" noAdjustHandles="1" noChangeArrowheads="1" noChangeShapeType="1" noTextEdit="1"/>
              </p:cNvSpPr>
              <p:nvPr/>
            </p:nvSpPr>
            <p:spPr>
              <a:xfrm>
                <a:off x="1673159" y="3846544"/>
                <a:ext cx="3360022" cy="61529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966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6">
            <a:extLst>
              <a:ext uri="{FF2B5EF4-FFF2-40B4-BE49-F238E27FC236}">
                <a16:creationId xmlns:a16="http://schemas.microsoft.com/office/drawing/2014/main" id="{F2796F9C-18B1-499D-98AC-7426A6330232}"/>
              </a:ext>
            </a:extLst>
          </p:cNvPr>
          <p:cNvSpPr/>
          <p:nvPr/>
        </p:nvSpPr>
        <p:spPr>
          <a:xfrm>
            <a:off x="344657" y="2752660"/>
            <a:ext cx="6312239" cy="216716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651173" y="84058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262032"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412279"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7174319"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7324566"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文本框 11">
            <a:extLst>
              <a:ext uri="{FF2B5EF4-FFF2-40B4-BE49-F238E27FC236}">
                <a16:creationId xmlns:a16="http://schemas.microsoft.com/office/drawing/2014/main" id="{BC6AA3D7-6083-4626-9177-4D580731FF4A}"/>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5" name="矩形 4">
            <a:extLst>
              <a:ext uri="{FF2B5EF4-FFF2-40B4-BE49-F238E27FC236}">
                <a16:creationId xmlns:a16="http://schemas.microsoft.com/office/drawing/2014/main" id="{01EC43FD-7FB1-4035-A593-ED4F33D16638}"/>
              </a:ext>
            </a:extLst>
          </p:cNvPr>
          <p:cNvSpPr/>
          <p:nvPr/>
        </p:nvSpPr>
        <p:spPr>
          <a:xfrm>
            <a:off x="344657" y="1426095"/>
            <a:ext cx="6126480" cy="1200329"/>
          </a:xfrm>
          <a:prstGeom prst="rect">
            <a:avLst/>
          </a:prstGeom>
        </p:spPr>
        <p:txBody>
          <a:bodyPr wrap="square">
            <a:spAutoFit/>
          </a:bodyPr>
          <a:lstStyle/>
          <a:p>
            <a:pPr indent="288000" algn="just">
              <a:lnSpc>
                <a:spcPct val="150000"/>
              </a:lnSpc>
            </a:pPr>
            <a:r>
              <a:rPr lang="zh-CN" altLang="zh-CN" sz="1200" dirty="0">
                <a:solidFill>
                  <a:srgbClr val="000000"/>
                </a:solidFill>
                <a:ea typeface="黑体" panose="02010609060101010101" pitchFamily="49" charset="-122"/>
                <a:cs typeface="Times New Roman" panose="02020603050405020304" pitchFamily="18" charset="0"/>
              </a:rPr>
              <a:t>有一液位恒定并能保持液面压力不变的容器如图</a:t>
            </a:r>
            <a:r>
              <a:rPr lang="en-US" altLang="zh-CN" sz="1200" dirty="0">
                <a:solidFill>
                  <a:srgbClr val="000000"/>
                </a:solidFill>
                <a:ea typeface="黑体" panose="02010609060101010101" pitchFamily="49" charset="-122"/>
                <a:cs typeface="Times New Roman" panose="02020603050405020304" pitchFamily="18" charset="0"/>
              </a:rPr>
              <a:t>3</a:t>
            </a:r>
            <a:r>
              <a:rPr lang="en-US" altLang="zh-CN" sz="1200" i="1"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cs typeface="Times New Roman" panose="02020603050405020304" pitchFamily="18" charset="0"/>
              </a:rPr>
              <a:t>40</a:t>
            </a:r>
            <a:r>
              <a:rPr lang="zh-CN" altLang="zh-CN" sz="1200" dirty="0">
                <a:solidFill>
                  <a:srgbClr val="000000"/>
                </a:solidFill>
                <a:ea typeface="黑体" panose="02010609060101010101" pitchFamily="49" charset="-122"/>
                <a:cs typeface="Times New Roman" panose="02020603050405020304" pitchFamily="18" charset="0"/>
              </a:rPr>
              <a:t>所示。容器底部连一管道</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在管道的输出端装有一个阀门。管道内的液体经阀门</a:t>
            </a:r>
            <a:r>
              <a:rPr lang="en-US" altLang="zh-CN" sz="1200" i="1" dirty="0">
                <a:solidFill>
                  <a:srgbClr val="000000"/>
                </a:solidFill>
                <a:ea typeface="黑体" panose="02010609060101010101" pitchFamily="49" charset="-122"/>
                <a:cs typeface="Times New Roman" panose="02020603050405020304" pitchFamily="18" charset="0"/>
              </a:rPr>
              <a:t>B</a:t>
            </a:r>
            <a:r>
              <a:rPr lang="zh-CN" altLang="zh-CN" sz="1200" dirty="0">
                <a:solidFill>
                  <a:srgbClr val="000000"/>
                </a:solidFill>
                <a:ea typeface="黑体" panose="02010609060101010101" pitchFamily="49" charset="-122"/>
                <a:cs typeface="Times New Roman" panose="02020603050405020304" pitchFamily="18" charset="0"/>
              </a:rPr>
              <a:t>出流。若将阀门突然关闭</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则紧靠阀门的这部分液体立刻停止运动</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液体的动能瞬时转变为压力能</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产生冲击压力</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接着后面的液体依次停止运动</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依次将动能转变为压力能</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在管道内形成压力冲击波</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并以速度</a:t>
            </a:r>
            <a:r>
              <a:rPr lang="en-US" altLang="zh-CN" sz="1200" i="1" dirty="0">
                <a:solidFill>
                  <a:srgbClr val="000000"/>
                </a:solidFill>
                <a:ea typeface="黑体" panose="02010609060101010101" pitchFamily="49" charset="-122"/>
                <a:cs typeface="Times New Roman" panose="02020603050405020304" pitchFamily="18" charset="0"/>
              </a:rPr>
              <a:t>c</a:t>
            </a:r>
            <a:r>
              <a:rPr lang="zh-CN" altLang="zh-CN" sz="1200" dirty="0">
                <a:solidFill>
                  <a:srgbClr val="000000"/>
                </a:solidFill>
                <a:ea typeface="黑体" panose="02010609060101010101" pitchFamily="49" charset="-122"/>
                <a:cs typeface="Times New Roman" panose="02020603050405020304" pitchFamily="18" charset="0"/>
              </a:rPr>
              <a:t>由</a:t>
            </a:r>
            <a:r>
              <a:rPr lang="en-US" altLang="zh-CN" sz="1200" i="1" dirty="0">
                <a:solidFill>
                  <a:srgbClr val="000000"/>
                </a:solidFill>
                <a:ea typeface="黑体" panose="02010609060101010101" pitchFamily="49" charset="-122"/>
                <a:cs typeface="Times New Roman" panose="02020603050405020304" pitchFamily="18" charset="0"/>
              </a:rPr>
              <a:t>B</a:t>
            </a:r>
            <a:r>
              <a:rPr lang="zh-CN" altLang="zh-CN" sz="1200" dirty="0">
                <a:solidFill>
                  <a:srgbClr val="000000"/>
                </a:solidFill>
                <a:ea typeface="黑体" panose="02010609060101010101" pitchFamily="49" charset="-122"/>
                <a:cs typeface="Times New Roman" panose="02020603050405020304" pitchFamily="18" charset="0"/>
              </a:rPr>
              <a:t>向</a:t>
            </a:r>
            <a:r>
              <a:rPr lang="en-US" altLang="zh-CN" sz="1200" i="1" dirty="0">
                <a:solidFill>
                  <a:srgbClr val="000000"/>
                </a:solidFill>
                <a:ea typeface="黑体" panose="02010609060101010101" pitchFamily="49" charset="-122"/>
                <a:cs typeface="Times New Roman" panose="02020603050405020304" pitchFamily="18" charset="0"/>
              </a:rPr>
              <a:t>A</a:t>
            </a:r>
            <a:r>
              <a:rPr lang="zh-CN" altLang="zh-CN" sz="1200" dirty="0">
                <a:solidFill>
                  <a:srgbClr val="000000"/>
                </a:solidFill>
                <a:ea typeface="黑体" panose="02010609060101010101" pitchFamily="49" charset="-122"/>
                <a:cs typeface="Times New Roman" panose="02020603050405020304" pitchFamily="18" charset="0"/>
              </a:rPr>
              <a:t>传播。</a:t>
            </a:r>
            <a:endParaRPr lang="zh-CN" altLang="en-US" sz="2400" dirty="0"/>
          </a:p>
        </p:txBody>
      </p:sp>
      <p:pic>
        <p:nvPicPr>
          <p:cNvPr id="13" name="3T40.EPS" descr="id:2147504067;FounderCES">
            <a:extLst>
              <a:ext uri="{FF2B5EF4-FFF2-40B4-BE49-F238E27FC236}">
                <a16:creationId xmlns:a16="http://schemas.microsoft.com/office/drawing/2014/main" id="{D6B51F66-0FE0-410C-B610-47693C7979D7}"/>
              </a:ext>
            </a:extLst>
          </p:cNvPr>
          <p:cNvPicPr/>
          <p:nvPr/>
        </p:nvPicPr>
        <p:blipFill>
          <a:blip r:embed="rId2"/>
          <a:stretch>
            <a:fillRect/>
          </a:stretch>
        </p:blipFill>
        <p:spPr>
          <a:xfrm>
            <a:off x="6796023" y="1601123"/>
            <a:ext cx="1823720" cy="1386205"/>
          </a:xfrm>
          <a:prstGeom prst="rect">
            <a:avLst/>
          </a:prstGeom>
        </p:spPr>
      </p:pic>
      <p:sp>
        <p:nvSpPr>
          <p:cNvPr id="7" name="矩形 6">
            <a:extLst>
              <a:ext uri="{FF2B5EF4-FFF2-40B4-BE49-F238E27FC236}">
                <a16:creationId xmlns:a16="http://schemas.microsoft.com/office/drawing/2014/main" id="{19F0210A-AF77-4CE1-A83E-68EAFBFD85AD}"/>
              </a:ext>
            </a:extLst>
          </p:cNvPr>
          <p:cNvSpPr/>
          <p:nvPr/>
        </p:nvSpPr>
        <p:spPr>
          <a:xfrm>
            <a:off x="6556692" y="2993167"/>
            <a:ext cx="1923925" cy="248979"/>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NEU-BZ-S92"/>
                <a:ea typeface="黑体" panose="02010609060101010101" pitchFamily="49" charset="-122"/>
                <a:cs typeface="Times New Roman" panose="02020603050405020304" pitchFamily="18" charset="0"/>
              </a:rPr>
              <a:t>图</a:t>
            </a:r>
            <a:r>
              <a:rPr lang="en-US" altLang="zh-CN" sz="700" dirty="0">
                <a:solidFill>
                  <a:srgbClr val="000000"/>
                </a:solidFill>
                <a:latin typeface="NEU-BZ-S92"/>
                <a:ea typeface="黑体" panose="02010609060101010101" pitchFamily="49" charset="-122"/>
                <a:cs typeface="Times New Roman" panose="02020603050405020304" pitchFamily="18" charset="0"/>
              </a:rPr>
              <a:t>3</a:t>
            </a:r>
            <a:r>
              <a:rPr lang="en-US" altLang="zh-CN" sz="700" i="1" dirty="0">
                <a:solidFill>
                  <a:srgbClr val="000000"/>
                </a:solidFill>
                <a:latin typeface="NEU-BZ-S92"/>
                <a:ea typeface="黑体" panose="02010609060101010101" pitchFamily="49" charset="-122"/>
                <a:cs typeface="Times New Roman" panose="02020603050405020304" pitchFamily="18" charset="0"/>
              </a:rPr>
              <a:t>-</a:t>
            </a:r>
            <a:r>
              <a:rPr lang="en-US" altLang="zh-CN" sz="700" dirty="0">
                <a:solidFill>
                  <a:srgbClr val="000000"/>
                </a:solidFill>
                <a:latin typeface="NEU-BZ-S92"/>
                <a:ea typeface="黑体" panose="02010609060101010101" pitchFamily="49" charset="-122"/>
                <a:cs typeface="Times New Roman" panose="02020603050405020304" pitchFamily="18" charset="0"/>
              </a:rPr>
              <a:t>40</a:t>
            </a:r>
            <a:r>
              <a:rPr lang="zh-CN" altLang="zh-CN" sz="700" i="1" dirty="0">
                <a:solidFill>
                  <a:srgbClr val="000000"/>
                </a:solidFill>
                <a:latin typeface="NEU-BZ-S92"/>
                <a:ea typeface="黑体" panose="02010609060101010101" pitchFamily="49" charset="-122"/>
                <a:cs typeface="Times New Roman" panose="02020603050405020304" pitchFamily="18" charset="0"/>
              </a:rPr>
              <a:t>　</a:t>
            </a:r>
            <a:r>
              <a:rPr lang="zh-CN" altLang="zh-CN" sz="700" dirty="0">
                <a:solidFill>
                  <a:srgbClr val="000000"/>
                </a:solidFill>
                <a:latin typeface="NEU-BZ-S92"/>
                <a:ea typeface="黑体" panose="02010609060101010101" pitchFamily="49" charset="-122"/>
                <a:cs typeface="Times New Roman" panose="02020603050405020304" pitchFamily="18" charset="0"/>
              </a:rPr>
              <a:t>液流速度突变引起的液压冲击</a:t>
            </a:r>
            <a:endParaRPr lang="zh-CN" altLang="zh-CN" sz="9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8A400BF-3477-42E2-97E6-9CD251F809CD}"/>
                  </a:ext>
                </a:extLst>
              </p:cNvPr>
              <p:cNvSpPr/>
              <p:nvPr/>
            </p:nvSpPr>
            <p:spPr>
              <a:xfrm>
                <a:off x="344657" y="2703422"/>
                <a:ext cx="6226684" cy="1417889"/>
              </a:xfrm>
              <a:prstGeom prst="rect">
                <a:avLst/>
              </a:prstGeom>
            </p:spPr>
            <p:txBody>
              <a:bodyPr wrap="square">
                <a:spAutoFit/>
              </a:bodyPr>
              <a:lstStyle/>
              <a:p>
                <a:pPr indent="266700">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设图</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3</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40</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中管道的截面积和长度分别为</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A</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和</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l</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管道中液体的流速为</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v</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密度为</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ρ</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则根据能量守恒定律</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液体的动能转化成液体的压力能</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即</a:t>
                </a:r>
                <a:endParaRPr lang="en-US" altLang="zh-CN" sz="1400" dirty="0">
                  <a:solidFill>
                    <a:srgbClr val="000000"/>
                  </a:solidFill>
                  <a:effectLst/>
                  <a:latin typeface="NEU-BZ-S92"/>
                  <a:ea typeface="黑体" panose="02010609060101010101" pitchFamily="49" charset="-122"/>
                  <a:cs typeface="Times New Roman" panose="02020603050405020304" pitchFamily="18" charset="0"/>
                </a:endParaRPr>
              </a:p>
              <a:p>
                <a:pPr indent="266700">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den>
                      </m:f>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𝜌</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𝐴𝑙</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𝑣</m:t>
                          </m:r>
                        </m:e>
                        <m:sup>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p>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den>
                      </m:f>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𝐴𝑙</m:t>
                          </m:r>
                        </m:num>
                        <m:den>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𝐾</m:t>
                          </m:r>
                          <m:r>
                            <m:rPr>
                              <m:nor/>
                            </m:rPr>
                            <a:rPr lang="en-US" altLang="zh-CN" sz="1600" i="1">
                              <a:solidFill>
                                <a:srgbClr val="000000"/>
                              </a:solidFill>
                              <a:effectLst/>
                              <a:latin typeface="黑体" panose="02010609060101010101" pitchFamily="49" charset="-122"/>
                              <a:ea typeface="方正书宋_GBK"/>
                              <a:cs typeface="Times New Roman" panose="02020603050405020304" pitchFamily="18" charset="0"/>
                            </a:rPr>
                            <m:t>′</m:t>
                          </m:r>
                        </m:den>
                      </m:f>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Δ</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𝑝</m:t>
                          </m:r>
                        </m:e>
                        <m:sub>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rmax</m:t>
                          </m:r>
                        </m:sub>
                        <m:sup>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oMath>
                  </m:oMathPara>
                </a14:m>
                <a:endParaRPr lang="zh-CN" altLang="zh-CN" sz="1400" dirty="0">
                  <a:solidFill>
                    <a:srgbClr val="000000"/>
                  </a:solidFill>
                  <a:effectLst/>
                  <a:latin typeface="NEU-BZ-S92"/>
                  <a:ea typeface="方正书宋_GBK"/>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78A400BF-3477-42E2-97E6-9CD251F809CD}"/>
                  </a:ext>
                </a:extLst>
              </p:cNvPr>
              <p:cNvSpPr>
                <a:spLocks noRot="1" noChangeAspect="1" noMove="1" noResize="1" noEditPoints="1" noAdjustHandles="1" noChangeArrowheads="1" noChangeShapeType="1" noTextEdit="1"/>
              </p:cNvSpPr>
              <p:nvPr/>
            </p:nvSpPr>
            <p:spPr>
              <a:xfrm>
                <a:off x="344657" y="2703422"/>
                <a:ext cx="6226684" cy="1417889"/>
              </a:xfrm>
              <a:prstGeom prst="rect">
                <a:avLst/>
              </a:prstGeom>
              <a:blipFill>
                <a:blip r:embed="rId3"/>
                <a:stretch>
                  <a:fillRect l="-294" r="-196"/>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BF3304CA-E904-4C65-9564-8BB2CE0CB3A7}"/>
              </a:ext>
            </a:extLst>
          </p:cNvPr>
          <p:cNvSpPr/>
          <p:nvPr/>
        </p:nvSpPr>
        <p:spPr>
          <a:xfrm>
            <a:off x="708025" y="4164511"/>
            <a:ext cx="543739" cy="307777"/>
          </a:xfrm>
          <a:prstGeom prst="rect">
            <a:avLst/>
          </a:prstGeom>
        </p:spPr>
        <p:txBody>
          <a:bodyPr wrap="none">
            <a:spAutoFit/>
          </a:bodyPr>
          <a:lstStyle/>
          <a:p>
            <a:r>
              <a:rPr lang="zh-CN" altLang="en-US" sz="1400" dirty="0"/>
              <a:t>所以</a:t>
            </a: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F9A8C50C-5598-42EF-A5CB-1E6831A74A9E}"/>
                  </a:ext>
                </a:extLst>
              </p:cNvPr>
              <p:cNvSpPr/>
              <p:nvPr/>
            </p:nvSpPr>
            <p:spPr>
              <a:xfrm>
                <a:off x="1223793" y="4084782"/>
                <a:ext cx="2641621" cy="728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400">
                          <a:latin typeface="Cambria Math" panose="02040503050406030204" pitchFamily="18" charset="0"/>
                        </a:rPr>
                        <m:t>Δ</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rmax</m:t>
                          </m:r>
                        </m:sub>
                      </m:sSub>
                      <m:r>
                        <a:rPr lang="zh-CN" altLang="en-US" sz="1400" i="0">
                          <a:latin typeface="Cambria Math" panose="02040503050406030204" pitchFamily="18" charset="0"/>
                        </a:rPr>
                        <m:t>=</m:t>
                      </m:r>
                      <m:r>
                        <a:rPr lang="zh-CN" altLang="en-US" sz="1400" i="1">
                          <a:latin typeface="Cambria Math" panose="02040503050406030204" pitchFamily="18" charset="0"/>
                        </a:rPr>
                        <m:t>𝜌</m:t>
                      </m:r>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𝐾</m:t>
                              </m:r>
                              <m:r>
                                <m:rPr>
                                  <m:nor/>
                                </m:rPr>
                                <a:rPr lang="zh-CN" altLang="en-US" sz="1400" i="1">
                                  <a:latin typeface="Cambria Math" panose="02040503050406030204" pitchFamily="18" charset="0"/>
                                </a:rPr>
                                <m:t>′</m:t>
                              </m:r>
                            </m:num>
                            <m:den>
                              <m:r>
                                <a:rPr lang="zh-CN" altLang="en-US" sz="1400" i="1">
                                  <a:latin typeface="Cambria Math" panose="02040503050406030204" pitchFamily="18" charset="0"/>
                                </a:rPr>
                                <m:t>𝜌</m:t>
                              </m:r>
                            </m:den>
                          </m:f>
                        </m:e>
                      </m:rad>
                      <m:r>
                        <a:rPr lang="zh-CN" altLang="en-US" sz="1400" i="1">
                          <a:latin typeface="Cambria Math" panose="02040503050406030204" pitchFamily="18" charset="0"/>
                        </a:rPr>
                        <m:t>𝑣</m:t>
                      </m:r>
                      <m:r>
                        <a:rPr lang="zh-CN" altLang="en-US" sz="1400" i="0">
                          <a:latin typeface="Cambria Math" panose="02040503050406030204" pitchFamily="18" charset="0"/>
                        </a:rPr>
                        <m:t>=</m:t>
                      </m:r>
                      <m:r>
                        <a:rPr lang="zh-CN" altLang="en-US" sz="1400" i="1">
                          <a:latin typeface="Cambria Math" panose="02040503050406030204" pitchFamily="18" charset="0"/>
                        </a:rPr>
                        <m:t>𝜌</m:t>
                      </m:r>
                      <m:r>
                        <a:rPr lang="zh-CN" altLang="en-US" sz="1400" i="1">
                          <a:latin typeface="Cambria Math" panose="02040503050406030204" pitchFamily="18" charset="0"/>
                        </a:rPr>
                        <m:t>𝑐𝑣</m:t>
                      </m:r>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69</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2" name="矩形 21">
                <a:extLst>
                  <a:ext uri="{FF2B5EF4-FFF2-40B4-BE49-F238E27FC236}">
                    <a16:creationId xmlns:a16="http://schemas.microsoft.com/office/drawing/2014/main" id="{F9A8C50C-5598-42EF-A5CB-1E6831A74A9E}"/>
                  </a:ext>
                </a:extLst>
              </p:cNvPr>
              <p:cNvSpPr>
                <a:spLocks noRot="1" noChangeAspect="1" noMove="1" noResize="1" noEditPoints="1" noAdjustHandles="1" noChangeArrowheads="1" noChangeShapeType="1" noTextEdit="1"/>
              </p:cNvSpPr>
              <p:nvPr/>
            </p:nvSpPr>
            <p:spPr>
              <a:xfrm>
                <a:off x="1223793" y="4084782"/>
                <a:ext cx="2641621" cy="7288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031A4ED-018C-4E18-B03F-9820E18E0BD2}"/>
                  </a:ext>
                </a:extLst>
              </p:cNvPr>
              <p:cNvSpPr/>
              <p:nvPr/>
            </p:nvSpPr>
            <p:spPr>
              <a:xfrm>
                <a:off x="3577290" y="4140608"/>
                <a:ext cx="4572000" cy="707886"/>
              </a:xfrm>
              <a:prstGeom prst="rect">
                <a:avLst/>
              </a:prstGeom>
            </p:spPr>
            <p:txBody>
              <a:bodyPr>
                <a:spAutoFit/>
              </a:bodyPr>
              <a:lstStyle/>
              <a:p>
                <a:pPr indent="266700">
                  <a:lnSpc>
                    <a:spcPts val="1575"/>
                  </a:lnSpc>
                  <a:spcAft>
                    <a:spcPts val="0"/>
                  </a:spcAft>
                </a:pPr>
                <a:r>
                  <a:rPr lang="zh-CN" altLang="zh-CN" sz="900" dirty="0">
                    <a:solidFill>
                      <a:srgbClr val="FF0000"/>
                    </a:solidFill>
                    <a:latin typeface="NEU-BZ-S92"/>
                    <a:ea typeface="黑体" panose="02010609060101010101" pitchFamily="49" charset="-122"/>
                    <a:cs typeface="Times New Roman" panose="02020603050405020304" pitchFamily="18" charset="0"/>
                  </a:rPr>
                  <a:t>式中</a:t>
                </a:r>
                <a:r>
                  <a:rPr lang="zh-CN" altLang="zh-CN" sz="900" i="1" dirty="0">
                    <a:solidFill>
                      <a:srgbClr val="FF0000"/>
                    </a:solidFill>
                    <a:effectLst/>
                    <a:latin typeface="NEU-BZ-S92"/>
                    <a:ea typeface="黑体" panose="02010609060101010101" pitchFamily="49" charset="-122"/>
                    <a:cs typeface="Times New Roman" panose="02020603050405020304" pitchFamily="18" charset="0"/>
                  </a:rPr>
                  <a:t>　</a:t>
                </a:r>
                <a:r>
                  <a:rPr lang="en-US" altLang="zh-CN" sz="90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900" i="1" dirty="0" err="1">
                    <a:solidFill>
                      <a:srgbClr val="FF0000"/>
                    </a:solidFill>
                    <a:effectLst/>
                    <a:latin typeface="NEU-BZ-S92"/>
                    <a:ea typeface="黑体" panose="02010609060101010101" pitchFamily="49" charset="-122"/>
                    <a:cs typeface="Times New Roman" panose="02020603050405020304" pitchFamily="18" charset="0"/>
                  </a:rPr>
                  <a:t>p</a:t>
                </a:r>
                <a:r>
                  <a:rPr lang="en-US" altLang="zh-CN" sz="900" baseline="-25000" dirty="0" err="1">
                    <a:solidFill>
                      <a:srgbClr val="FF0000"/>
                    </a:solidFill>
                    <a:effectLst/>
                    <a:latin typeface="NEU-BZ-S92"/>
                    <a:ea typeface="黑体" panose="02010609060101010101" pitchFamily="49" charset="-122"/>
                    <a:cs typeface="Times New Roman" panose="02020603050405020304" pitchFamily="18" charset="0"/>
                  </a:rPr>
                  <a:t>rmax</a:t>
                </a:r>
                <a:r>
                  <a:rPr lang="en-US" altLang="zh-CN" sz="900" dirty="0">
                    <a:solidFill>
                      <a:srgbClr val="FF0000"/>
                    </a:solidFill>
                    <a:effectLst/>
                    <a:latin typeface="NEU-BZ-S92"/>
                    <a:ea typeface="黑体" panose="02010609060101010101" pitchFamily="49" charset="-122"/>
                    <a:cs typeface="Times New Roman" panose="02020603050405020304" pitchFamily="18" charset="0"/>
                  </a:rPr>
                  <a:t>——</a:t>
                </a:r>
                <a:r>
                  <a:rPr lang="zh-CN" altLang="zh-CN" sz="900" dirty="0">
                    <a:solidFill>
                      <a:srgbClr val="FF0000"/>
                    </a:solidFill>
                    <a:effectLst/>
                    <a:latin typeface="NEU-BZ-S92"/>
                    <a:ea typeface="黑体" panose="02010609060101010101" pitchFamily="49" charset="-122"/>
                    <a:cs typeface="Times New Roman" panose="02020603050405020304" pitchFamily="18" charset="0"/>
                  </a:rPr>
                  <a:t>液压冲击时压力的升高值</a:t>
                </a:r>
                <a:r>
                  <a:rPr lang="en-US" altLang="zh-CN" sz="9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9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900" i="1" dirty="0">
                    <a:solidFill>
                      <a:srgbClr val="FF0000"/>
                    </a:solidFill>
                    <a:effectLst/>
                    <a:latin typeface="黑体" panose="02010609060101010101" pitchFamily="49" charset="-122"/>
                    <a:ea typeface="方正书宋_GBK"/>
                    <a:cs typeface="Times New Roman" panose="02020603050405020304" pitchFamily="18" charset="0"/>
                  </a:rPr>
                  <a:t>K'</a:t>
                </a:r>
                <a:r>
                  <a:rPr lang="en-US" altLang="zh-CN" sz="9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900" dirty="0">
                    <a:solidFill>
                      <a:srgbClr val="FF0000"/>
                    </a:solidFill>
                    <a:effectLst/>
                    <a:latin typeface="NEU-BZ-S92"/>
                    <a:ea typeface="黑体" panose="02010609060101010101" pitchFamily="49" charset="-122"/>
                    <a:cs typeface="Times New Roman" panose="02020603050405020304" pitchFamily="18" charset="0"/>
                  </a:rPr>
                  <a:t>计及管壁弹性后的液体等效体积模量</a:t>
                </a:r>
                <a:r>
                  <a:rPr lang="en-US" altLang="zh-CN" sz="9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9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900" i="1" dirty="0">
                    <a:solidFill>
                      <a:srgbClr val="FF0000"/>
                    </a:solidFill>
                    <a:effectLst/>
                    <a:latin typeface="黑体" panose="02010609060101010101" pitchFamily="49" charset="-122"/>
                    <a:ea typeface="方正书宋_GBK"/>
                    <a:cs typeface="Times New Roman" panose="02020603050405020304" pitchFamily="18" charset="0"/>
                  </a:rPr>
                  <a:t>c</a:t>
                </a:r>
                <a:r>
                  <a:rPr lang="en-US" altLang="zh-CN" sz="9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900" dirty="0">
                    <a:solidFill>
                      <a:srgbClr val="FF0000"/>
                    </a:solidFill>
                    <a:effectLst/>
                    <a:latin typeface="NEU-BZ-S92"/>
                    <a:ea typeface="黑体" panose="02010609060101010101" pitchFamily="49" charset="-122"/>
                    <a:cs typeface="Times New Roman" panose="02020603050405020304" pitchFamily="18" charset="0"/>
                  </a:rPr>
                  <a:t>压力冲击波在管道中的传播速度</a:t>
                </a:r>
                <a:r>
                  <a:rPr lang="en-US" altLang="zh-CN" sz="900" dirty="0">
                    <a:solidFill>
                      <a:srgbClr val="FF0000"/>
                    </a:solidFill>
                    <a:effectLst/>
                    <a:latin typeface="NEU-BZ-S92"/>
                    <a:ea typeface="黑体" panose="02010609060101010101" pitchFamily="49" charset="-122"/>
                    <a:cs typeface="Times New Roman" panose="02020603050405020304" pitchFamily="18" charset="0"/>
                  </a:rPr>
                  <a:t>,</a:t>
                </a:r>
                <a:r>
                  <a:rPr lang="en-US" altLang="zh-CN" sz="900" i="1" dirty="0">
                    <a:solidFill>
                      <a:srgbClr val="FF0000"/>
                    </a:solidFill>
                    <a:effectLst/>
                    <a:latin typeface="NEU-BZ-S92"/>
                    <a:ea typeface="黑体" panose="02010609060101010101" pitchFamily="49" charset="-122"/>
                    <a:cs typeface="Times New Roman" panose="02020603050405020304" pitchFamily="18" charset="0"/>
                  </a:rPr>
                  <a:t>c=</a:t>
                </a:r>
                <a14:m>
                  <m:oMath xmlns:m="http://schemas.openxmlformats.org/officeDocument/2006/math">
                    <m:rad>
                      <m:radPr>
                        <m:degHide m:val="on"/>
                        <m:ctrlPr>
                          <a:rPr lang="zh-CN" altLang="zh-CN" sz="9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9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𝐾</m:t>
                        </m:r>
                        <m:r>
                          <m:rPr>
                            <m:nor/>
                          </m:rPr>
                          <a:rPr lang="en-US" altLang="zh-CN" sz="900" i="1">
                            <a:solidFill>
                              <a:srgbClr val="FF0000"/>
                            </a:solidFill>
                            <a:effectLst/>
                            <a:latin typeface="黑体" panose="02010609060101010101" pitchFamily="49" charset="-122"/>
                            <a:ea typeface="方正书宋_GBK"/>
                            <a:cs typeface="Times New Roman" panose="02020603050405020304" pitchFamily="18" charset="0"/>
                          </a:rPr>
                          <m:t>′</m:t>
                        </m:r>
                        <m:r>
                          <m:rPr>
                            <m:nor/>
                          </m:rPr>
                          <a:rPr lang="en-US" altLang="zh-CN" sz="900">
                            <a:solidFill>
                              <a:srgbClr val="FF0000"/>
                            </a:solidFill>
                            <a:effectLst/>
                            <a:latin typeface="黑体" panose="02010609060101010101" pitchFamily="49" charset="-122"/>
                            <a:ea typeface="方正书宋_GBK"/>
                            <a:cs typeface="Times New Roman" panose="02020603050405020304" pitchFamily="18" charset="0"/>
                          </a:rPr>
                          <m:t>/</m:t>
                        </m:r>
                        <m:r>
                          <a:rPr lang="en-US" altLang="zh-CN" sz="9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𝜌</m:t>
                        </m:r>
                      </m:e>
                    </m:rad>
                  </m:oMath>
                </a14:m>
                <a:r>
                  <a:rPr lang="zh-CN" altLang="zh-CN" sz="9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900" dirty="0">
                  <a:solidFill>
                    <a:srgbClr val="FF0000"/>
                  </a:solidFill>
                  <a:effectLst/>
                  <a:latin typeface="NEU-BZ-S92"/>
                  <a:ea typeface="方正书宋_GBK"/>
                  <a:cs typeface="Times New Roman" panose="02020603050405020304" pitchFamily="18" charset="0"/>
                </a:endParaRPr>
              </a:p>
            </p:txBody>
          </p:sp>
        </mc:Choice>
        <mc:Fallback xmlns="">
          <p:sp>
            <p:nvSpPr>
              <p:cNvPr id="24" name="矩形 23">
                <a:extLst>
                  <a:ext uri="{FF2B5EF4-FFF2-40B4-BE49-F238E27FC236}">
                    <a16:creationId xmlns:a16="http://schemas.microsoft.com/office/drawing/2014/main" id="{2031A4ED-018C-4E18-B03F-9820E18E0BD2}"/>
                  </a:ext>
                </a:extLst>
              </p:cNvPr>
              <p:cNvSpPr>
                <a:spLocks noRot="1" noChangeAspect="1" noMove="1" noResize="1" noEditPoints="1" noAdjustHandles="1" noChangeArrowheads="1" noChangeShapeType="1" noTextEdit="1"/>
              </p:cNvSpPr>
              <p:nvPr/>
            </p:nvSpPr>
            <p:spPr>
              <a:xfrm>
                <a:off x="3577290" y="4140608"/>
                <a:ext cx="4572000" cy="707886"/>
              </a:xfrm>
              <a:prstGeom prst="rect">
                <a:avLst/>
              </a:prstGeom>
              <a:blipFill>
                <a:blip r:embed="rId5"/>
                <a:stretch>
                  <a:fillRect b="-8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25167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heel(1)">
                                      <p:cBhvr>
                                        <p:cTn id="24" dur="20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22">
                                            <p:txEl>
                                              <p:pRg st="0" end="0"/>
                                            </p:txEl>
                                          </p:spTgt>
                                        </p:tgtEl>
                                        <p:attrNameLst>
                                          <p:attrName>style.visibility</p:attrName>
                                        </p:attrNameLst>
                                      </p:cBhvr>
                                      <p:to>
                                        <p:strVal val="visible"/>
                                      </p:to>
                                    </p:set>
                                    <p:animEffect transition="in" filter="wipe(left)">
                                      <p:cBhvr>
                                        <p:cTn id="39" dur="500"/>
                                        <p:tgtEl>
                                          <p:spTgt spid="22">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 calcmode="lin" valueType="num">
                                      <p:cBhvr>
                                        <p:cTn id="44" dur="500" fill="hold"/>
                                        <p:tgtEl>
                                          <p:spTgt spid="24"/>
                                        </p:tgtEl>
                                        <p:attrNameLst>
                                          <p:attrName>ppt_w</p:attrName>
                                        </p:attrNameLst>
                                      </p:cBhvr>
                                      <p:tavLst>
                                        <p:tav tm="0">
                                          <p:val>
                                            <p:fltVal val="0"/>
                                          </p:val>
                                        </p:tav>
                                        <p:tav tm="100000">
                                          <p:val>
                                            <p:strVal val="#ppt_w"/>
                                          </p:val>
                                        </p:tav>
                                      </p:tavLst>
                                    </p:anim>
                                    <p:anim calcmode="lin" valueType="num">
                                      <p:cBhvr>
                                        <p:cTn id="45" dur="500" fill="hold"/>
                                        <p:tgtEl>
                                          <p:spTgt spid="24"/>
                                        </p:tgtEl>
                                        <p:attrNameLst>
                                          <p:attrName>ppt_h</p:attrName>
                                        </p:attrNameLst>
                                      </p:cBhvr>
                                      <p:tavLst>
                                        <p:tav tm="0">
                                          <p:val>
                                            <p:fltVal val="0"/>
                                          </p:val>
                                        </p:tav>
                                        <p:tav tm="100000">
                                          <p:val>
                                            <p:strVal val="#ppt_h"/>
                                          </p:val>
                                        </p:tav>
                                      </p:tavLst>
                                    </p:anim>
                                    <p:animEffect transition="in" filter="fade">
                                      <p:cBhvr>
                                        <p:cTn id="4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p:bldP spid="7" grpId="0"/>
      <p:bldP spid="9" grpId="0"/>
      <p:bldP spid="20" grpId="0"/>
      <p:bldP spid="24"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6">
            <a:extLst>
              <a:ext uri="{FF2B5EF4-FFF2-40B4-BE49-F238E27FC236}">
                <a16:creationId xmlns:a16="http://schemas.microsoft.com/office/drawing/2014/main" id="{F2796F9C-18B1-499D-98AC-7426A6330232}"/>
              </a:ext>
            </a:extLst>
          </p:cNvPr>
          <p:cNvSpPr/>
          <p:nvPr/>
        </p:nvSpPr>
        <p:spPr>
          <a:xfrm>
            <a:off x="344657" y="1394880"/>
            <a:ext cx="8426549" cy="352494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651173" y="84058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262032"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412279"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7174319"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7324566"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文本框 11">
            <a:extLst>
              <a:ext uri="{FF2B5EF4-FFF2-40B4-BE49-F238E27FC236}">
                <a16:creationId xmlns:a16="http://schemas.microsoft.com/office/drawing/2014/main" id="{BC6AA3D7-6083-4626-9177-4D580731FF4A}"/>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pic>
        <p:nvPicPr>
          <p:cNvPr id="13" name="3T40.EPS" descr="id:2147504067;FounderCES">
            <a:extLst>
              <a:ext uri="{FF2B5EF4-FFF2-40B4-BE49-F238E27FC236}">
                <a16:creationId xmlns:a16="http://schemas.microsoft.com/office/drawing/2014/main" id="{D6B51F66-0FE0-410C-B610-47693C7979D7}"/>
              </a:ext>
            </a:extLst>
          </p:cNvPr>
          <p:cNvPicPr/>
          <p:nvPr/>
        </p:nvPicPr>
        <p:blipFill>
          <a:blip r:embed="rId3"/>
          <a:stretch>
            <a:fillRect/>
          </a:stretch>
        </p:blipFill>
        <p:spPr>
          <a:xfrm>
            <a:off x="6796023" y="1601123"/>
            <a:ext cx="1823720" cy="1386205"/>
          </a:xfrm>
          <a:prstGeom prst="rect">
            <a:avLst/>
          </a:prstGeom>
        </p:spPr>
      </p:pic>
      <p:sp>
        <p:nvSpPr>
          <p:cNvPr id="7" name="矩形 6">
            <a:extLst>
              <a:ext uri="{FF2B5EF4-FFF2-40B4-BE49-F238E27FC236}">
                <a16:creationId xmlns:a16="http://schemas.microsoft.com/office/drawing/2014/main" id="{19F0210A-AF77-4CE1-A83E-68EAFBFD85AD}"/>
              </a:ext>
            </a:extLst>
          </p:cNvPr>
          <p:cNvSpPr/>
          <p:nvPr/>
        </p:nvSpPr>
        <p:spPr>
          <a:xfrm>
            <a:off x="6556692" y="2993167"/>
            <a:ext cx="1923925" cy="248979"/>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NEU-BZ-S92"/>
                <a:ea typeface="黑体" panose="02010609060101010101" pitchFamily="49" charset="-122"/>
                <a:cs typeface="Times New Roman" panose="02020603050405020304" pitchFamily="18" charset="0"/>
              </a:rPr>
              <a:t>图</a:t>
            </a:r>
            <a:r>
              <a:rPr lang="en-US" altLang="zh-CN" sz="700" dirty="0">
                <a:solidFill>
                  <a:srgbClr val="000000"/>
                </a:solidFill>
                <a:latin typeface="NEU-BZ-S92"/>
                <a:ea typeface="黑体" panose="02010609060101010101" pitchFamily="49" charset="-122"/>
                <a:cs typeface="Times New Roman" panose="02020603050405020304" pitchFamily="18" charset="0"/>
              </a:rPr>
              <a:t>3</a:t>
            </a:r>
            <a:r>
              <a:rPr lang="en-US" altLang="zh-CN" sz="700" i="1" dirty="0">
                <a:solidFill>
                  <a:srgbClr val="000000"/>
                </a:solidFill>
                <a:latin typeface="NEU-BZ-S92"/>
                <a:ea typeface="黑体" panose="02010609060101010101" pitchFamily="49" charset="-122"/>
                <a:cs typeface="Times New Roman" panose="02020603050405020304" pitchFamily="18" charset="0"/>
              </a:rPr>
              <a:t>-</a:t>
            </a:r>
            <a:r>
              <a:rPr lang="en-US" altLang="zh-CN" sz="700" dirty="0">
                <a:solidFill>
                  <a:srgbClr val="000000"/>
                </a:solidFill>
                <a:latin typeface="NEU-BZ-S92"/>
                <a:ea typeface="黑体" panose="02010609060101010101" pitchFamily="49" charset="-122"/>
                <a:cs typeface="Times New Roman" panose="02020603050405020304" pitchFamily="18" charset="0"/>
              </a:rPr>
              <a:t>40</a:t>
            </a:r>
            <a:r>
              <a:rPr lang="zh-CN" altLang="zh-CN" sz="700" i="1" dirty="0">
                <a:solidFill>
                  <a:srgbClr val="000000"/>
                </a:solidFill>
                <a:latin typeface="NEU-BZ-S92"/>
                <a:ea typeface="黑体" panose="02010609060101010101" pitchFamily="49" charset="-122"/>
                <a:cs typeface="Times New Roman" panose="02020603050405020304" pitchFamily="18" charset="0"/>
              </a:rPr>
              <a:t>　</a:t>
            </a:r>
            <a:r>
              <a:rPr lang="zh-CN" altLang="zh-CN" sz="700" dirty="0">
                <a:solidFill>
                  <a:srgbClr val="000000"/>
                </a:solidFill>
                <a:latin typeface="NEU-BZ-S92"/>
                <a:ea typeface="黑体" panose="02010609060101010101" pitchFamily="49" charset="-122"/>
                <a:cs typeface="Times New Roman" panose="02020603050405020304" pitchFamily="18" charset="0"/>
              </a:rPr>
              <a:t>液流速度突变引起的液压冲击</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6" name="矩形 5">
            <a:extLst>
              <a:ext uri="{FF2B5EF4-FFF2-40B4-BE49-F238E27FC236}">
                <a16:creationId xmlns:a16="http://schemas.microsoft.com/office/drawing/2014/main" id="{5181E865-9570-47C5-A522-32BBF96E1B77}"/>
              </a:ext>
            </a:extLst>
          </p:cNvPr>
          <p:cNvSpPr/>
          <p:nvPr/>
        </p:nvSpPr>
        <p:spPr>
          <a:xfrm>
            <a:off x="344657" y="1508593"/>
            <a:ext cx="4044697" cy="297517"/>
          </a:xfrm>
          <a:prstGeom prst="rect">
            <a:avLst/>
          </a:prstGeom>
        </p:spPr>
        <p:txBody>
          <a:bodyPr wrap="none">
            <a:spAutoFit/>
          </a:bodyPr>
          <a:lstStyle/>
          <a:p>
            <a:pPr indent="266700">
              <a:lnSpc>
                <a:spcPts val="1575"/>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压力冲击波在管道中的传播速度可按下式计算</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225FD09-1326-44C2-9F50-6811A3F8195D}"/>
                  </a:ext>
                </a:extLst>
              </p:cNvPr>
              <p:cNvSpPr/>
              <p:nvPr/>
            </p:nvSpPr>
            <p:spPr>
              <a:xfrm>
                <a:off x="1029809" y="1875049"/>
                <a:ext cx="2425344" cy="10000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𝑐</m:t>
                      </m:r>
                      <m:r>
                        <a:rPr lang="zh-CN" altLang="en-US" sz="1400" i="0">
                          <a:latin typeface="Cambria Math" panose="02040503050406030204" pitchFamily="18" charset="0"/>
                        </a:rPr>
                        <m:t>=</m:t>
                      </m:r>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𝐾</m:t>
                              </m:r>
                              <m:r>
                                <m:rPr>
                                  <m:nor/>
                                </m:rPr>
                                <a:rPr lang="zh-CN" altLang="en-US" sz="1400" i="1">
                                  <a:latin typeface="Cambria Math" panose="02040503050406030204" pitchFamily="18" charset="0"/>
                                </a:rPr>
                                <m:t>′</m:t>
                              </m:r>
                            </m:num>
                            <m:den>
                              <m:r>
                                <a:rPr lang="zh-CN" altLang="en-US" sz="1400" i="1">
                                  <a:latin typeface="Cambria Math" panose="02040503050406030204" pitchFamily="18" charset="0"/>
                                </a:rPr>
                                <m:t>𝜌</m:t>
                              </m:r>
                            </m:den>
                          </m:f>
                        </m:e>
                      </m:rad>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𝐾</m:t>
                                  </m:r>
                                </m:num>
                                <m:den>
                                  <m:r>
                                    <a:rPr lang="zh-CN" altLang="en-US" sz="1400" i="1">
                                      <a:latin typeface="Cambria Math" panose="02040503050406030204" pitchFamily="18" charset="0"/>
                                    </a:rPr>
                                    <m:t>𝜌</m:t>
                                  </m:r>
                                </m:den>
                              </m:f>
                            </m:e>
                          </m:rad>
                        </m:num>
                        <m:den>
                          <m:rad>
                            <m:radPr>
                              <m:degHide m:val="on"/>
                              <m:ctrlPr>
                                <a:rPr lang="zh-CN" altLang="en-US" sz="1400" i="1">
                                  <a:latin typeface="Cambria Math" panose="02040503050406030204" pitchFamily="18" charset="0"/>
                                </a:rPr>
                              </m:ctrlPr>
                            </m:radPr>
                            <m:deg/>
                            <m:e>
                              <m:r>
                                <a:rPr lang="zh-CN" altLang="en-US" sz="1400" i="0">
                                  <a:latin typeface="Cambria Math" panose="02040503050406030204" pitchFamily="18" charset="0"/>
                                </a:rPr>
                                <m:t>1+</m:t>
                              </m:r>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𝑑</m:t>
                                  </m:r>
                                </m:num>
                                <m:den>
                                  <m:r>
                                    <a:rPr lang="zh-CN" altLang="en-US" sz="1400" i="1">
                                      <a:latin typeface="Cambria Math" panose="02040503050406030204" pitchFamily="18" charset="0"/>
                                    </a:rPr>
                                    <m:t>𝛿</m:t>
                                  </m:r>
                                </m:den>
                              </m:f>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𝐾</m:t>
                                  </m:r>
                                </m:num>
                                <m:den>
                                  <m:r>
                                    <a:rPr lang="zh-CN" altLang="en-US" sz="1400" i="1">
                                      <a:latin typeface="Cambria Math" panose="02040503050406030204" pitchFamily="18" charset="0"/>
                                    </a:rPr>
                                    <m:t>𝐸</m:t>
                                  </m:r>
                                </m:den>
                              </m:f>
                            </m:e>
                          </m:rad>
                        </m:den>
                      </m:f>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70</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1" name="矩形 10">
                <a:extLst>
                  <a:ext uri="{FF2B5EF4-FFF2-40B4-BE49-F238E27FC236}">
                    <a16:creationId xmlns:a16="http://schemas.microsoft.com/office/drawing/2014/main" id="{5225FD09-1326-44C2-9F50-6811A3F8195D}"/>
                  </a:ext>
                </a:extLst>
              </p:cNvPr>
              <p:cNvSpPr>
                <a:spLocks noRot="1" noChangeAspect="1" noMove="1" noResize="1" noEditPoints="1" noAdjustHandles="1" noChangeArrowheads="1" noChangeShapeType="1" noTextEdit="1"/>
              </p:cNvSpPr>
              <p:nvPr/>
            </p:nvSpPr>
            <p:spPr>
              <a:xfrm>
                <a:off x="1029809" y="1875049"/>
                <a:ext cx="2425344" cy="1000017"/>
              </a:xfrm>
              <a:prstGeom prst="rect">
                <a:avLst/>
              </a:prstGeom>
              <a:blipFill>
                <a:blip r:embed="rId4"/>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D1B81C0F-CF88-4B00-8C9F-7764F8B2A393}"/>
              </a:ext>
            </a:extLst>
          </p:cNvPr>
          <p:cNvSpPr/>
          <p:nvPr/>
        </p:nvSpPr>
        <p:spPr>
          <a:xfrm>
            <a:off x="3772354" y="1886647"/>
            <a:ext cx="4572000" cy="913070"/>
          </a:xfrm>
          <a:prstGeom prst="rect">
            <a:avLst/>
          </a:prstGeom>
        </p:spPr>
        <p:txBody>
          <a:bodyPr>
            <a:spAutoFit/>
          </a:bodyPr>
          <a:lstStyle/>
          <a:p>
            <a:pPr indent="266700">
              <a:lnSpc>
                <a:spcPts val="1575"/>
              </a:lnSpc>
              <a:spcAft>
                <a:spcPts val="0"/>
              </a:spcAft>
            </a:pPr>
            <a:r>
              <a:rPr lang="zh-CN" altLang="zh-CN" sz="1000" dirty="0">
                <a:solidFill>
                  <a:srgbClr val="FF0000"/>
                </a:solidFill>
                <a:latin typeface="NEU-BZ-S92"/>
                <a:ea typeface="黑体" panose="02010609060101010101" pitchFamily="49" charset="-122"/>
                <a:cs typeface="Times New Roman" panose="02020603050405020304" pitchFamily="18" charset="0"/>
              </a:rPr>
              <a:t>式中</a:t>
            </a:r>
            <a:r>
              <a:rPr lang="zh-CN" altLang="zh-CN" sz="1000" i="1" dirty="0">
                <a:solidFill>
                  <a:srgbClr val="FF0000"/>
                </a:solidFill>
                <a:latin typeface="NEU-BZ-S92"/>
                <a:ea typeface="黑体" panose="02010609060101010101" pitchFamily="49" charset="-122"/>
                <a:cs typeface="Times New Roman" panose="02020603050405020304" pitchFamily="18" charset="0"/>
              </a:rPr>
              <a:t>　</a:t>
            </a:r>
            <a:r>
              <a:rPr lang="en-US" altLang="zh-CN" sz="1000" i="1" dirty="0">
                <a:solidFill>
                  <a:srgbClr val="FF0000"/>
                </a:solidFill>
                <a:latin typeface="NEU-BZ-S92"/>
                <a:ea typeface="黑体" panose="02010609060101010101" pitchFamily="49" charset="-122"/>
                <a:cs typeface="Times New Roman" panose="02020603050405020304" pitchFamily="18" charset="0"/>
              </a:rPr>
              <a:t>K</a:t>
            </a:r>
            <a:r>
              <a:rPr lang="en-US" altLang="zh-CN" sz="1000" dirty="0">
                <a:solidFill>
                  <a:srgbClr val="FF0000"/>
                </a:solidFill>
                <a:latin typeface="NEU-BZ-S92"/>
                <a:ea typeface="黑体" panose="02010609060101010101" pitchFamily="49" charset="-122"/>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液体的体积模量</a:t>
            </a:r>
            <a:r>
              <a:rPr lang="en-US" altLang="zh-CN" sz="1000" dirty="0">
                <a:solidFill>
                  <a:srgbClr val="FF0000"/>
                </a:solidFill>
                <a:latin typeface="NEU-BZ-S92"/>
                <a:ea typeface="黑体" panose="02010609060101010101" pitchFamily="49" charset="-122"/>
                <a:cs typeface="Times New Roman" panose="02020603050405020304" pitchFamily="18" charset="0"/>
              </a:rPr>
              <a:t>;</a:t>
            </a:r>
            <a:endParaRPr lang="zh-CN" altLang="zh-CN" sz="10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latin typeface="黑体" panose="02010609060101010101" pitchFamily="49" charset="-122"/>
                <a:ea typeface="方正书宋_GBK"/>
                <a:cs typeface="Times New Roman" panose="02020603050405020304" pitchFamily="18" charset="0"/>
              </a:rPr>
              <a:t>	   </a:t>
            </a:r>
            <a:r>
              <a:rPr lang="en-US" altLang="zh-CN" sz="1000" i="1" dirty="0">
                <a:solidFill>
                  <a:srgbClr val="FF0000"/>
                </a:solidFill>
                <a:latin typeface="黑体" panose="02010609060101010101" pitchFamily="49" charset="-122"/>
                <a:ea typeface="方正书宋_GBK"/>
                <a:cs typeface="Times New Roman" panose="02020603050405020304" pitchFamily="18" charset="0"/>
              </a:rPr>
              <a:t>d</a:t>
            </a:r>
            <a:r>
              <a:rPr lang="en-US" altLang="zh-CN" sz="1000" dirty="0">
                <a:solidFill>
                  <a:srgbClr val="FF0000"/>
                </a:solidFill>
                <a:latin typeface="黑体" panose="02010609060101010101" pitchFamily="49" charset="-122"/>
                <a:ea typeface="方正书宋_GBK"/>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管道的内径</a:t>
            </a:r>
            <a:r>
              <a:rPr lang="en-US" altLang="zh-CN" sz="1000" dirty="0">
                <a:solidFill>
                  <a:srgbClr val="FF0000"/>
                </a:solidFill>
                <a:latin typeface="NEU-BZ-S92"/>
                <a:ea typeface="黑体" panose="02010609060101010101" pitchFamily="49" charset="-122"/>
                <a:cs typeface="Times New Roman" panose="02020603050405020304" pitchFamily="18" charset="0"/>
              </a:rPr>
              <a:t>;</a:t>
            </a:r>
            <a:endParaRPr lang="zh-CN" altLang="zh-CN" sz="10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latin typeface="黑体" panose="02010609060101010101" pitchFamily="49" charset="-122"/>
                <a:ea typeface="方正书宋_GBK"/>
                <a:cs typeface="Times New Roman" panose="02020603050405020304" pitchFamily="18" charset="0"/>
              </a:rPr>
              <a:t>	  </a:t>
            </a:r>
            <a:r>
              <a:rPr lang="en-US" altLang="zh-CN" sz="1000" i="1" dirty="0">
                <a:solidFill>
                  <a:srgbClr val="FF0000"/>
                </a:solidFill>
                <a:latin typeface="黑体" panose="02010609060101010101" pitchFamily="49" charset="-122"/>
                <a:ea typeface="方正书宋_GBK"/>
                <a:cs typeface="Times New Roman" panose="02020603050405020304" pitchFamily="18" charset="0"/>
              </a:rPr>
              <a:t>δ</a:t>
            </a:r>
            <a:r>
              <a:rPr lang="en-US" altLang="zh-CN" sz="1000" dirty="0">
                <a:solidFill>
                  <a:srgbClr val="FF0000"/>
                </a:solidFill>
                <a:latin typeface="黑体" panose="02010609060101010101" pitchFamily="49" charset="-122"/>
                <a:ea typeface="方正书宋_GBK"/>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管道的壁厚</a:t>
            </a:r>
            <a:r>
              <a:rPr lang="en-US" altLang="zh-CN" sz="1000" dirty="0">
                <a:solidFill>
                  <a:srgbClr val="FF0000"/>
                </a:solidFill>
                <a:latin typeface="NEU-BZ-S92"/>
                <a:ea typeface="黑体" panose="02010609060101010101" pitchFamily="49" charset="-122"/>
                <a:cs typeface="Times New Roman" panose="02020603050405020304" pitchFamily="18" charset="0"/>
              </a:rPr>
              <a:t>;</a:t>
            </a:r>
            <a:endParaRPr lang="zh-CN" altLang="zh-CN" sz="10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latin typeface="黑体" panose="02010609060101010101" pitchFamily="49" charset="-122"/>
                <a:ea typeface="方正书宋_GBK"/>
                <a:cs typeface="Times New Roman" panose="02020603050405020304" pitchFamily="18" charset="0"/>
              </a:rPr>
              <a:t>	   </a:t>
            </a:r>
            <a:r>
              <a:rPr lang="en-US" altLang="zh-CN" sz="1000" i="1" dirty="0">
                <a:solidFill>
                  <a:srgbClr val="FF0000"/>
                </a:solidFill>
                <a:latin typeface="黑体" panose="02010609060101010101" pitchFamily="49" charset="-122"/>
                <a:ea typeface="方正书宋_GBK"/>
                <a:cs typeface="Times New Roman" panose="02020603050405020304" pitchFamily="18" charset="0"/>
              </a:rPr>
              <a:t>E</a:t>
            </a:r>
            <a:r>
              <a:rPr lang="en-US" altLang="zh-CN" sz="1000" dirty="0">
                <a:solidFill>
                  <a:srgbClr val="FF0000"/>
                </a:solidFill>
                <a:latin typeface="黑体" panose="02010609060101010101" pitchFamily="49" charset="-122"/>
                <a:ea typeface="方正书宋_GBK"/>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管道材料的弹性模量。</a:t>
            </a:r>
            <a:endParaRPr lang="zh-CN" altLang="zh-CN" sz="1000" dirty="0">
              <a:solidFill>
                <a:srgbClr val="FF0000"/>
              </a:solidFill>
              <a:effectLst/>
              <a:latin typeface="NEU-BZ-S92"/>
              <a:ea typeface="方正书宋_GBK"/>
              <a:cs typeface="Times New Roman" panose="02020603050405020304" pitchFamily="18" charset="0"/>
            </a:endParaRPr>
          </a:p>
        </p:txBody>
      </p:sp>
      <p:sp>
        <p:nvSpPr>
          <p:cNvPr id="26" name="矩形 25">
            <a:extLst>
              <a:ext uri="{FF2B5EF4-FFF2-40B4-BE49-F238E27FC236}">
                <a16:creationId xmlns:a16="http://schemas.microsoft.com/office/drawing/2014/main" id="{B43922BD-C86D-48C6-9712-68D7CA8F4813}"/>
              </a:ext>
            </a:extLst>
          </p:cNvPr>
          <p:cNvSpPr/>
          <p:nvPr/>
        </p:nvSpPr>
        <p:spPr>
          <a:xfrm>
            <a:off x="646373" y="2967692"/>
            <a:ext cx="4945585" cy="276999"/>
          </a:xfrm>
          <a:prstGeom prst="rect">
            <a:avLst/>
          </a:prstGeom>
        </p:spPr>
        <p:txBody>
          <a:bodyPr wrap="none">
            <a:spAutoFit/>
          </a:bodyPr>
          <a:lstStyle/>
          <a:p>
            <a:r>
              <a:rPr lang="zh-CN" altLang="zh-CN" sz="1200" b="1" dirty="0">
                <a:solidFill>
                  <a:srgbClr val="000000"/>
                </a:solidFill>
                <a:ea typeface="黑体" panose="02010609060101010101" pitchFamily="49" charset="-122"/>
                <a:cs typeface="Times New Roman" panose="02020603050405020304" pitchFamily="18" charset="0"/>
              </a:rPr>
              <a:t>压力冲击波在管道中液压液内的传播速度</a:t>
            </a:r>
            <a:r>
              <a:rPr lang="en-US" altLang="zh-CN" sz="1200" b="1" i="1" dirty="0">
                <a:solidFill>
                  <a:srgbClr val="000000"/>
                </a:solidFill>
                <a:ea typeface="黑体" panose="02010609060101010101" pitchFamily="49" charset="-122"/>
                <a:cs typeface="Times New Roman" panose="02020603050405020304" pitchFamily="18" charset="0"/>
              </a:rPr>
              <a:t>c</a:t>
            </a:r>
            <a:r>
              <a:rPr lang="zh-CN" altLang="zh-CN" sz="1200" b="1" dirty="0">
                <a:solidFill>
                  <a:srgbClr val="000000"/>
                </a:solidFill>
                <a:ea typeface="黑体" panose="02010609060101010101" pitchFamily="49" charset="-122"/>
                <a:cs typeface="Times New Roman" panose="02020603050405020304" pitchFamily="18" charset="0"/>
              </a:rPr>
              <a:t>一般在</a:t>
            </a:r>
            <a:r>
              <a:rPr lang="en-US" altLang="zh-CN" sz="1200" b="1" dirty="0">
                <a:solidFill>
                  <a:srgbClr val="000000"/>
                </a:solidFill>
                <a:ea typeface="黑体" panose="02010609060101010101" pitchFamily="49" charset="-122"/>
                <a:cs typeface="Times New Roman" panose="02020603050405020304" pitchFamily="18" charset="0"/>
              </a:rPr>
              <a:t>890</a:t>
            </a:r>
            <a:r>
              <a:rPr lang="en-US" altLang="zh-CN" sz="1200" b="1" i="1" dirty="0">
                <a:solidFill>
                  <a:srgbClr val="000000"/>
                </a:solidFill>
                <a:ea typeface="黑体" panose="02010609060101010101" pitchFamily="49" charset="-122"/>
                <a:cs typeface="Times New Roman" panose="02020603050405020304" pitchFamily="18" charset="0"/>
              </a:rPr>
              <a:t>~</a:t>
            </a:r>
            <a:r>
              <a:rPr lang="en-US" altLang="zh-CN" sz="1200" b="1" dirty="0">
                <a:solidFill>
                  <a:srgbClr val="000000"/>
                </a:solidFill>
                <a:ea typeface="黑体" panose="02010609060101010101" pitchFamily="49" charset="-122"/>
                <a:cs typeface="Times New Roman" panose="02020603050405020304" pitchFamily="18" charset="0"/>
              </a:rPr>
              <a:t>1420m/s</a:t>
            </a:r>
            <a:r>
              <a:rPr lang="zh-CN" altLang="zh-CN" sz="1200" b="1" dirty="0">
                <a:solidFill>
                  <a:srgbClr val="000000"/>
                </a:solidFill>
                <a:ea typeface="黑体" panose="02010609060101010101" pitchFamily="49" charset="-122"/>
                <a:cs typeface="Times New Roman" panose="02020603050405020304" pitchFamily="18" charset="0"/>
              </a:rPr>
              <a:t>范围内。</a:t>
            </a:r>
            <a:endParaRPr lang="zh-CN" altLang="en-US" sz="2400" b="1" dirty="0"/>
          </a:p>
        </p:txBody>
      </p:sp>
      <p:sp>
        <p:nvSpPr>
          <p:cNvPr id="28" name="矩形 27">
            <a:extLst>
              <a:ext uri="{FF2B5EF4-FFF2-40B4-BE49-F238E27FC236}">
                <a16:creationId xmlns:a16="http://schemas.microsoft.com/office/drawing/2014/main" id="{AD7F1109-A176-4DDF-B5EA-05B0EE8D72F6}"/>
              </a:ext>
            </a:extLst>
          </p:cNvPr>
          <p:cNvSpPr/>
          <p:nvPr/>
        </p:nvSpPr>
        <p:spPr>
          <a:xfrm>
            <a:off x="646373" y="3217323"/>
            <a:ext cx="7973370" cy="830997"/>
          </a:xfrm>
          <a:prstGeom prst="rect">
            <a:avLst/>
          </a:prstGeom>
        </p:spPr>
        <p:txBody>
          <a:bodyPr wrap="square">
            <a:spAutoFit/>
          </a:bodyPr>
          <a:lstStyle/>
          <a:p>
            <a:pPr>
              <a:lnSpc>
                <a:spcPct val="20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如果阀门不是全部关闭</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而是部分关闭</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使液体的流速从</a:t>
            </a:r>
            <a:r>
              <a:rPr lang="en-US" altLang="zh-CN" sz="1200" i="1" dirty="0">
                <a:solidFill>
                  <a:srgbClr val="000000"/>
                </a:solidFill>
                <a:latin typeface="NEU-BZ-S92"/>
                <a:ea typeface="黑体" panose="02010609060101010101" pitchFamily="49" charset="-122"/>
                <a:cs typeface="Times New Roman" panose="02020603050405020304" pitchFamily="18" charset="0"/>
              </a:rPr>
              <a:t>v</a:t>
            </a:r>
            <a:r>
              <a:rPr lang="zh-CN" altLang="zh-CN" sz="1200" dirty="0">
                <a:solidFill>
                  <a:srgbClr val="000000"/>
                </a:solidFill>
                <a:latin typeface="NEU-BZ-S92"/>
                <a:ea typeface="黑体" panose="02010609060101010101" pitchFamily="49" charset="-122"/>
                <a:cs typeface="Times New Roman" panose="02020603050405020304" pitchFamily="18" charset="0"/>
              </a:rPr>
              <a:t>降到</a:t>
            </a:r>
            <a:r>
              <a:rPr lang="en-US" altLang="zh-CN" sz="1200" i="1" dirty="0">
                <a:solidFill>
                  <a:srgbClr val="000000"/>
                </a:solidFill>
                <a:latin typeface="NEU-BZ-S92"/>
                <a:ea typeface="黑体" panose="02010609060101010101" pitchFamily="49" charset="-122"/>
                <a:cs typeface="Times New Roman" panose="02020603050405020304" pitchFamily="18" charset="0"/>
              </a:rPr>
              <a:t>v’</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则只要在式</a:t>
            </a:r>
            <a:r>
              <a:rPr lang="en-US" altLang="zh-CN" sz="1200" dirty="0">
                <a:solidFill>
                  <a:srgbClr val="000000"/>
                </a:solidFill>
                <a:latin typeface="NEU-BZ-S92"/>
                <a:ea typeface="黑体" panose="02010609060101010101" pitchFamily="49" charset="-122"/>
                <a:cs typeface="Times New Roman" panose="02020603050405020304" pitchFamily="18" charset="0"/>
              </a:rPr>
              <a:t>(3</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69)</a:t>
            </a:r>
            <a:r>
              <a:rPr lang="zh-CN" altLang="zh-CN" sz="1200" dirty="0">
                <a:solidFill>
                  <a:srgbClr val="000000"/>
                </a:solidFill>
                <a:latin typeface="NEU-BZ-S92"/>
                <a:ea typeface="黑体" panose="02010609060101010101" pitchFamily="49" charset="-122"/>
                <a:cs typeface="Times New Roman" panose="02020603050405020304" pitchFamily="18" charset="0"/>
              </a:rPr>
              <a:t>中以</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en-US" altLang="zh-CN" sz="1200" i="1" dirty="0">
                <a:solidFill>
                  <a:srgbClr val="000000"/>
                </a:solidFill>
                <a:latin typeface="NEU-BZ-S92"/>
                <a:ea typeface="黑体" panose="02010609060101010101" pitchFamily="49" charset="-122"/>
                <a:cs typeface="Times New Roman" panose="02020603050405020304" pitchFamily="18" charset="0"/>
              </a:rPr>
              <a:t>v-v’</a:t>
            </a:r>
            <a:r>
              <a:rPr lang="en-US" altLang="zh-CN" sz="1200" dirty="0">
                <a:solidFill>
                  <a:srgbClr val="000000"/>
                </a:solidFill>
                <a:latin typeface="NEU-BZ-S92"/>
                <a:ea typeface="黑体" panose="02010609060101010101" pitchFamily="49" charset="-122"/>
                <a:cs typeface="Times New Roman" panose="02020603050405020304" pitchFamily="18" charset="0"/>
              </a:rPr>
              <a:t>)</a:t>
            </a:r>
          </a:p>
          <a:p>
            <a:pPr>
              <a:lnSpc>
                <a:spcPct val="20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代替</a:t>
            </a:r>
            <a:r>
              <a:rPr lang="en-US" altLang="zh-CN" sz="1200" i="1" dirty="0">
                <a:solidFill>
                  <a:srgbClr val="000000"/>
                </a:solidFill>
                <a:latin typeface="NEU-BZ-S92"/>
                <a:ea typeface="黑体" panose="02010609060101010101" pitchFamily="49" charset="-122"/>
                <a:cs typeface="Times New Roman" panose="02020603050405020304" pitchFamily="18" charset="0"/>
              </a:rPr>
              <a:t>v</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便可求得这种情况下的压力升高值</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即</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10C4DDA3-9012-45F5-ABE4-A78B306DDD93}"/>
                  </a:ext>
                </a:extLst>
              </p:cNvPr>
              <p:cNvSpPr/>
              <p:nvPr/>
            </p:nvSpPr>
            <p:spPr>
              <a:xfrm>
                <a:off x="3614130" y="3660521"/>
                <a:ext cx="299883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600">
                          <a:latin typeface="Cambria Math" panose="02040503050406030204" pitchFamily="18" charset="0"/>
                        </a:rPr>
                        <m:t>Δ</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r</m:t>
                          </m:r>
                        </m:sub>
                      </m:sSub>
                      <m:r>
                        <a:rPr lang="zh-CN" altLang="en-US" sz="1600" i="0">
                          <a:latin typeface="Cambria Math" panose="02040503050406030204" pitchFamily="18" charset="0"/>
                        </a:rPr>
                        <m:t>=</m:t>
                      </m:r>
                      <m:r>
                        <a:rPr lang="zh-CN" altLang="en-US" sz="1600" i="1">
                          <a:latin typeface="Cambria Math" panose="02040503050406030204" pitchFamily="18" charset="0"/>
                        </a:rPr>
                        <m:t>𝜌</m:t>
                      </m:r>
                      <m:r>
                        <a:rPr lang="zh-CN" altLang="en-US" sz="1600" i="1">
                          <a:latin typeface="Cambria Math" panose="02040503050406030204" pitchFamily="18" charset="0"/>
                        </a:rPr>
                        <m:t>𝑐</m:t>
                      </m:r>
                      <m:r>
                        <m:rPr>
                          <m:nor/>
                        </m:rPr>
                        <a:rPr lang="zh-CN" altLang="en-US" sz="1600" i="1">
                          <a:latin typeface="Cambria Math" panose="02040503050406030204" pitchFamily="18" charset="0"/>
                        </a:rPr>
                        <m:t>(</m:t>
                      </m:r>
                      <m:r>
                        <a:rPr lang="zh-CN" altLang="en-US" sz="1600" i="1">
                          <a:latin typeface="Cambria Math" panose="02040503050406030204" pitchFamily="18" charset="0"/>
                        </a:rPr>
                        <m:t>𝑣</m:t>
                      </m:r>
                      <m:r>
                        <m:rPr>
                          <m:nor/>
                        </m:rPr>
                        <a:rPr lang="zh-CN" altLang="en-US" sz="1600" i="1">
                          <a:latin typeface="Cambria Math" panose="02040503050406030204" pitchFamily="18" charset="0"/>
                        </a:rPr>
                        <m:t>−</m:t>
                      </m:r>
                      <m:r>
                        <a:rPr lang="zh-CN" altLang="en-US" sz="1600" i="1">
                          <a:latin typeface="Cambria Math" panose="02040503050406030204" pitchFamily="18" charset="0"/>
                        </a:rPr>
                        <m:t>𝑣</m:t>
                      </m:r>
                      <m:r>
                        <m:rPr>
                          <m:nor/>
                        </m:rPr>
                        <a:rPr lang="zh-CN" altLang="en-US" sz="1600" i="1">
                          <a:latin typeface="Cambria Math" panose="02040503050406030204" pitchFamily="18" charset="0"/>
                        </a:rPr>
                        <m:t>′)</m:t>
                      </m:r>
                      <m:r>
                        <a:rPr lang="zh-CN" altLang="en-US" sz="1600" i="0">
                          <a:latin typeface="Cambria Math" panose="02040503050406030204" pitchFamily="18" charset="0"/>
                        </a:rPr>
                        <m:t>=</m:t>
                      </m:r>
                      <m:r>
                        <a:rPr lang="zh-CN" altLang="en-US" sz="1600" i="1">
                          <a:latin typeface="Cambria Math" panose="02040503050406030204" pitchFamily="18" charset="0"/>
                        </a:rPr>
                        <m:t>𝜌</m:t>
                      </m:r>
                      <m:r>
                        <a:rPr lang="zh-CN" altLang="en-US" sz="1600" i="1">
                          <a:latin typeface="Cambria Math" panose="02040503050406030204" pitchFamily="18" charset="0"/>
                        </a:rPr>
                        <m:t>𝑐</m:t>
                      </m:r>
                      <m:r>
                        <m:rPr>
                          <m:sty m:val="p"/>
                        </m:rPr>
                        <a:rPr lang="zh-CN" altLang="en-US" sz="1600" i="0">
                          <a:latin typeface="Cambria Math" panose="02040503050406030204" pitchFamily="18" charset="0"/>
                        </a:rPr>
                        <m:t>Δ</m:t>
                      </m:r>
                      <m:r>
                        <a:rPr lang="zh-CN" altLang="en-US" sz="1600" i="1">
                          <a:latin typeface="Cambria Math" panose="02040503050406030204" pitchFamily="18" charset="0"/>
                        </a:rPr>
                        <m:t>𝑣</m:t>
                      </m:r>
                      <m:r>
                        <m:rPr>
                          <m:nor/>
                        </m:rPr>
                        <a:rPr lang="zh-CN" altLang="en-US" sz="1600" i="1">
                          <a:latin typeface="Cambria Math" panose="02040503050406030204" pitchFamily="18" charset="0"/>
                        </a:rPr>
                        <m:t>(</m:t>
                      </m:r>
                      <m:r>
                        <a:rPr lang="zh-CN" altLang="en-US" sz="1600" i="0">
                          <a:latin typeface="Cambria Math" panose="02040503050406030204" pitchFamily="18" charset="0"/>
                        </a:rPr>
                        <m:t>3</m:t>
                      </m:r>
                      <m:r>
                        <m:rPr>
                          <m:nor/>
                        </m:rPr>
                        <a:rPr lang="zh-CN" altLang="en-US" sz="1600" i="1">
                          <a:latin typeface="Cambria Math" panose="02040503050406030204" pitchFamily="18" charset="0"/>
                        </a:rPr>
                        <m:t>−</m:t>
                      </m:r>
                      <m:r>
                        <a:rPr lang="zh-CN" altLang="en-US" sz="1600" i="0">
                          <a:latin typeface="Cambria Math" panose="02040503050406030204" pitchFamily="18" charset="0"/>
                        </a:rPr>
                        <m:t>71</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29" name="矩形 28">
                <a:extLst>
                  <a:ext uri="{FF2B5EF4-FFF2-40B4-BE49-F238E27FC236}">
                    <a16:creationId xmlns:a16="http://schemas.microsoft.com/office/drawing/2014/main" id="{10C4DDA3-9012-45F5-ABE4-A78B306DDD93}"/>
                  </a:ext>
                </a:extLst>
              </p:cNvPr>
              <p:cNvSpPr>
                <a:spLocks noRot="1" noChangeAspect="1" noMove="1" noResize="1" noEditPoints="1" noAdjustHandles="1" noChangeArrowheads="1" noChangeShapeType="1" noTextEdit="1"/>
              </p:cNvSpPr>
              <p:nvPr/>
            </p:nvSpPr>
            <p:spPr>
              <a:xfrm>
                <a:off x="3614130" y="3660521"/>
                <a:ext cx="2998833" cy="338554"/>
              </a:xfrm>
              <a:prstGeom prst="rect">
                <a:avLst/>
              </a:prstGeom>
              <a:blipFill>
                <a:blip r:embed="rId5"/>
                <a:stretch>
                  <a:fillRect b="-12500"/>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C89DB37C-C30A-4646-B429-A5CED8C97476}"/>
              </a:ext>
            </a:extLst>
          </p:cNvPr>
          <p:cNvSpPr/>
          <p:nvPr/>
        </p:nvSpPr>
        <p:spPr>
          <a:xfrm>
            <a:off x="657015" y="4223678"/>
            <a:ext cx="4572000" cy="276999"/>
          </a:xfrm>
          <a:prstGeom prst="rect">
            <a:avLst/>
          </a:prstGeom>
        </p:spPr>
        <p:txBody>
          <a:bodyPr>
            <a:spAutoFit/>
          </a:bodyPr>
          <a:lstStyle/>
          <a:p>
            <a:r>
              <a:rPr lang="zh-CN" altLang="en-US" sz="1200" b="1" dirty="0">
                <a:solidFill>
                  <a:srgbClr val="FF0000"/>
                </a:solidFill>
                <a:latin typeface="+mn-ea"/>
              </a:rPr>
              <a:t>一般</a:t>
            </a:r>
            <a:r>
              <a:rPr lang="en-US" altLang="zh-CN" sz="1200" b="1" dirty="0">
                <a:solidFill>
                  <a:srgbClr val="FF0000"/>
                </a:solidFill>
                <a:latin typeface="+mn-ea"/>
              </a:rPr>
              <a:t>,</a:t>
            </a:r>
            <a:r>
              <a:rPr lang="zh-CN" altLang="en-US" sz="1200" b="1" dirty="0">
                <a:solidFill>
                  <a:srgbClr val="FF0000"/>
                </a:solidFill>
                <a:latin typeface="+mn-ea"/>
              </a:rPr>
              <a:t>依阀门关闭时间常把液压冲击分为两种</a:t>
            </a:r>
            <a:r>
              <a:rPr lang="en-US" altLang="zh-CN" sz="1200" b="1" dirty="0">
                <a:solidFill>
                  <a:srgbClr val="FF0000"/>
                </a:solidFill>
                <a:latin typeface="+mn-ea"/>
              </a:rPr>
              <a:t>:</a:t>
            </a:r>
            <a:endParaRPr lang="zh-CN" altLang="en-US" sz="1200" b="1" dirty="0">
              <a:solidFill>
                <a:srgbClr val="FF0000"/>
              </a:solidFill>
              <a:latin typeface="+mn-ea"/>
            </a:endParaRPr>
          </a:p>
        </p:txBody>
      </p:sp>
      <p:sp>
        <p:nvSpPr>
          <p:cNvPr id="33" name="文本框 32">
            <a:extLst>
              <a:ext uri="{FF2B5EF4-FFF2-40B4-BE49-F238E27FC236}">
                <a16:creationId xmlns:a16="http://schemas.microsoft.com/office/drawing/2014/main" id="{E6E63105-8987-4B8D-8999-1ADFACFC688B}"/>
              </a:ext>
            </a:extLst>
          </p:cNvPr>
          <p:cNvSpPr txBox="1"/>
          <p:nvPr/>
        </p:nvSpPr>
        <p:spPr>
          <a:xfrm>
            <a:off x="3642205" y="3961299"/>
            <a:ext cx="1296440" cy="830997"/>
          </a:xfrm>
          <a:prstGeom prst="rect">
            <a:avLst/>
          </a:prstGeom>
          <a:noFill/>
        </p:spPr>
        <p:txBody>
          <a:bodyPr wrap="square" rtlCol="0">
            <a:spAutoFit/>
          </a:bodyPr>
          <a:lstStyle/>
          <a:p>
            <a:r>
              <a:rPr lang="en-US" altLang="zh-CN" sz="4800" dirty="0">
                <a:solidFill>
                  <a:srgbClr val="184972"/>
                </a:solidFill>
                <a:effectLst>
                  <a:outerShdw blurRad="38100" dist="38100" dir="2700000" algn="tl">
                    <a:srgbClr val="000000">
                      <a:alpha val="43137"/>
                    </a:srgbClr>
                  </a:outerShdw>
                </a:effectLst>
              </a:rPr>
              <a:t>{</a:t>
            </a:r>
            <a:endParaRPr lang="zh-CN" altLang="en-US" sz="4800" dirty="0">
              <a:solidFill>
                <a:srgbClr val="184972"/>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F5B1B62D-93CF-42E4-B89E-5FA1B23872B1}"/>
                  </a:ext>
                </a:extLst>
              </p:cNvPr>
              <p:cNvSpPr/>
              <p:nvPr/>
            </p:nvSpPr>
            <p:spPr>
              <a:xfrm>
                <a:off x="3759804" y="4166336"/>
                <a:ext cx="4032001"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当阀门关闭时间</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t&lt;</a:t>
                </a:r>
                <a:r>
                  <a:rPr lang="en-US" altLang="zh-CN" sz="1050" i="1" dirty="0" err="1">
                    <a:solidFill>
                      <a:srgbClr val="000000"/>
                    </a:solidFill>
                    <a:effectLst/>
                    <a:latin typeface="NEU-BZ-S92"/>
                    <a:ea typeface="黑体" panose="02010609060101010101" pitchFamily="49" charset="-122"/>
                    <a:cs typeface="Times New Roman" panose="02020603050405020304" pitchFamily="18" charset="0"/>
                  </a:rPr>
                  <a:t>t</a:t>
                </a:r>
                <a:r>
                  <a:rPr lang="en-US" altLang="zh-CN" sz="1050" baseline="-25000" dirty="0" err="1">
                    <a:solidFill>
                      <a:srgbClr val="000000"/>
                    </a:solidFill>
                    <a:effectLst/>
                    <a:latin typeface="NEU-BZ-S92"/>
                    <a:ea typeface="黑体" panose="02010609060101010101" pitchFamily="49" charset="-122"/>
                    <a:cs typeface="Times New Roman" panose="02020603050405020304" pitchFamily="18" charset="0"/>
                  </a:rPr>
                  <a:t>c</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a:t>
                </a:r>
                <a14:m>
                  <m:oMath xmlns:m="http://schemas.openxmlformats.org/officeDocument/2006/math">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050" dirty="0">
                    <a:solidFill>
                      <a:srgbClr val="000000"/>
                    </a:solidFill>
                    <a:effectLst/>
                    <a:latin typeface="NEU-BZ-S92"/>
                    <a:ea typeface="黑体" panose="02010609060101010101" pitchFamily="49" charset="-122"/>
                    <a:cs typeface="Times New Roman" panose="02020603050405020304" pitchFamily="18" charset="0"/>
                  </a:rPr>
                  <a:t>时</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称为直接液压冲击</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又称完全冲击</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000000"/>
                  </a:solidFill>
                  <a:effectLst/>
                  <a:latin typeface="NEU-BZ-S92"/>
                  <a:ea typeface="方正书宋_GBK"/>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F5B1B62D-93CF-42E4-B89E-5FA1B23872B1}"/>
                  </a:ext>
                </a:extLst>
              </p:cNvPr>
              <p:cNvSpPr>
                <a:spLocks noRot="1" noChangeAspect="1" noMove="1" noResize="1" noEditPoints="1" noAdjustHandles="1" noChangeArrowheads="1" noChangeShapeType="1" noTextEdit="1"/>
              </p:cNvSpPr>
              <p:nvPr/>
            </p:nvSpPr>
            <p:spPr>
              <a:xfrm>
                <a:off x="3759804" y="4166336"/>
                <a:ext cx="4032001" cy="297517"/>
              </a:xfrm>
              <a:prstGeom prst="rect">
                <a:avLst/>
              </a:prstGeom>
              <a:blipFill>
                <a:blip r:embed="rId6"/>
                <a:stretch>
                  <a:fillRect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B14CDCCA-19F5-4D05-8C6C-A1CCDC7928C4}"/>
                  </a:ext>
                </a:extLst>
              </p:cNvPr>
              <p:cNvSpPr/>
              <p:nvPr/>
            </p:nvSpPr>
            <p:spPr>
              <a:xfrm>
                <a:off x="4033104" y="4371401"/>
                <a:ext cx="3943067" cy="450188"/>
              </a:xfrm>
              <a:prstGeom prst="rect">
                <a:avLst/>
              </a:prstGeom>
            </p:spPr>
            <p:txBody>
              <a:bodyPr wrap="none">
                <a:spAutoFit/>
              </a:bodyPr>
              <a:lstStyle/>
              <a:p>
                <a:r>
                  <a:rPr lang="zh-CN" altLang="zh-CN" sz="1050" dirty="0">
                    <a:solidFill>
                      <a:srgbClr val="000000"/>
                    </a:solidFill>
                    <a:ea typeface="黑体" panose="02010609060101010101" pitchFamily="49" charset="-122"/>
                    <a:cs typeface="Times New Roman" panose="02020603050405020304" pitchFamily="18" charset="0"/>
                  </a:rPr>
                  <a:t>当阀门关闭时间</a:t>
                </a:r>
                <a:r>
                  <a:rPr lang="en-US" altLang="zh-CN" sz="1050" i="1" dirty="0">
                    <a:solidFill>
                      <a:srgbClr val="000000"/>
                    </a:solidFill>
                    <a:effectLst/>
                    <a:ea typeface="黑体" panose="02010609060101010101" pitchFamily="49" charset="-122"/>
                    <a:cs typeface="Times New Roman" panose="02020603050405020304" pitchFamily="18" charset="0"/>
                  </a:rPr>
                  <a:t>t&gt;</a:t>
                </a:r>
                <a:r>
                  <a:rPr lang="en-US" altLang="zh-CN" sz="1050" i="1" dirty="0" err="1">
                    <a:solidFill>
                      <a:srgbClr val="000000"/>
                    </a:solidFill>
                    <a:effectLst/>
                    <a:ea typeface="黑体" panose="02010609060101010101" pitchFamily="49" charset="-122"/>
                    <a:cs typeface="Times New Roman" panose="02020603050405020304" pitchFamily="18" charset="0"/>
                  </a:rPr>
                  <a:t>t</a:t>
                </a:r>
                <a:r>
                  <a:rPr lang="en-US" altLang="zh-CN" sz="1050" baseline="-25000" dirty="0" err="1">
                    <a:solidFill>
                      <a:srgbClr val="000000"/>
                    </a:solidFill>
                    <a:effectLst/>
                    <a:ea typeface="黑体" panose="02010609060101010101" pitchFamily="49" charset="-122"/>
                    <a:cs typeface="Times New Roman" panose="02020603050405020304" pitchFamily="18" charset="0"/>
                  </a:rPr>
                  <a:t>c</a:t>
                </a:r>
                <a:r>
                  <a:rPr lang="en-US" altLang="zh-CN" sz="1050" i="1" dirty="0">
                    <a:solidFill>
                      <a:srgbClr val="000000"/>
                    </a:solidFill>
                    <a:effectLst/>
                    <a:ea typeface="黑体" panose="02010609060101010101" pitchFamily="49" charset="-122"/>
                    <a:cs typeface="Times New Roman" panose="02020603050405020304" pitchFamily="18" charset="0"/>
                  </a:rPr>
                  <a:t>=</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050" dirty="0">
                    <a:solidFill>
                      <a:srgbClr val="000000"/>
                    </a:solidFill>
                    <a:effectLst/>
                    <a:ea typeface="黑体" panose="02010609060101010101" pitchFamily="49" charset="-122"/>
                    <a:cs typeface="Times New Roman" panose="02020603050405020304" pitchFamily="18" charset="0"/>
                  </a:rPr>
                  <a:t>时</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称为间接液压冲击</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又称不完全冲击</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a:t>
                </a:r>
                <a:endParaRPr lang="zh-CN" altLang="en-US" dirty="0"/>
              </a:p>
            </p:txBody>
          </p:sp>
        </mc:Choice>
        <mc:Fallback xmlns="">
          <p:sp>
            <p:nvSpPr>
              <p:cNvPr id="37" name="矩形 36">
                <a:extLst>
                  <a:ext uri="{FF2B5EF4-FFF2-40B4-BE49-F238E27FC236}">
                    <a16:creationId xmlns:a16="http://schemas.microsoft.com/office/drawing/2014/main" id="{B14CDCCA-19F5-4D05-8C6C-A1CCDC7928C4}"/>
                  </a:ext>
                </a:extLst>
              </p:cNvPr>
              <p:cNvSpPr>
                <a:spLocks noRot="1" noChangeAspect="1" noMove="1" noResize="1" noEditPoints="1" noAdjustHandles="1" noChangeArrowheads="1" noChangeShapeType="1" noTextEdit="1"/>
              </p:cNvSpPr>
              <p:nvPr/>
            </p:nvSpPr>
            <p:spPr>
              <a:xfrm>
                <a:off x="4033104" y="4371401"/>
                <a:ext cx="3943067" cy="450188"/>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55208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
                                            <p:txEl>
                                              <p:pRg st="0" end="0"/>
                                            </p:txEl>
                                          </p:spTgt>
                                        </p:tgtEl>
                                        <p:attrNameLst>
                                          <p:attrName>style.visibility</p:attrName>
                                        </p:attrNameLst>
                                      </p:cBhvr>
                                      <p:to>
                                        <p:strVal val="visible"/>
                                      </p:to>
                                    </p:set>
                                    <p:animEffect transition="in" filter="wipe(left)">
                                      <p:cBhvr>
                                        <p:cTn id="19" dur="500"/>
                                        <p:tgtEl>
                                          <p:spTgt spid="11">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500"/>
                                        <p:tgtEl>
                                          <p:spTgt spid="2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left)">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26" presetClass="entr" presetSubtype="0"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down)">
                                      <p:cBhvr>
                                        <p:cTn id="46" dur="580">
                                          <p:stCondLst>
                                            <p:cond delay="0"/>
                                          </p:stCondLst>
                                        </p:cTn>
                                        <p:tgtEl>
                                          <p:spTgt spid="31"/>
                                        </p:tgtEl>
                                      </p:cBhvr>
                                    </p:animEffect>
                                    <p:anim calcmode="lin" valueType="num">
                                      <p:cBhvr>
                                        <p:cTn id="47"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8"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9"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50"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51"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52" dur="26">
                                          <p:stCondLst>
                                            <p:cond delay="650"/>
                                          </p:stCondLst>
                                        </p:cTn>
                                        <p:tgtEl>
                                          <p:spTgt spid="31"/>
                                        </p:tgtEl>
                                      </p:cBhvr>
                                      <p:to x="100000" y="60000"/>
                                    </p:animScale>
                                    <p:animScale>
                                      <p:cBhvr>
                                        <p:cTn id="53" dur="166" decel="50000">
                                          <p:stCondLst>
                                            <p:cond delay="676"/>
                                          </p:stCondLst>
                                        </p:cTn>
                                        <p:tgtEl>
                                          <p:spTgt spid="31"/>
                                        </p:tgtEl>
                                      </p:cBhvr>
                                      <p:to x="100000" y="100000"/>
                                    </p:animScale>
                                    <p:animScale>
                                      <p:cBhvr>
                                        <p:cTn id="54" dur="26">
                                          <p:stCondLst>
                                            <p:cond delay="1312"/>
                                          </p:stCondLst>
                                        </p:cTn>
                                        <p:tgtEl>
                                          <p:spTgt spid="31"/>
                                        </p:tgtEl>
                                      </p:cBhvr>
                                      <p:to x="100000" y="80000"/>
                                    </p:animScale>
                                    <p:animScale>
                                      <p:cBhvr>
                                        <p:cTn id="55" dur="166" decel="50000">
                                          <p:stCondLst>
                                            <p:cond delay="1338"/>
                                          </p:stCondLst>
                                        </p:cTn>
                                        <p:tgtEl>
                                          <p:spTgt spid="31"/>
                                        </p:tgtEl>
                                      </p:cBhvr>
                                      <p:to x="100000" y="100000"/>
                                    </p:animScale>
                                    <p:animScale>
                                      <p:cBhvr>
                                        <p:cTn id="56" dur="26">
                                          <p:stCondLst>
                                            <p:cond delay="1642"/>
                                          </p:stCondLst>
                                        </p:cTn>
                                        <p:tgtEl>
                                          <p:spTgt spid="31"/>
                                        </p:tgtEl>
                                      </p:cBhvr>
                                      <p:to x="100000" y="90000"/>
                                    </p:animScale>
                                    <p:animScale>
                                      <p:cBhvr>
                                        <p:cTn id="57" dur="166" decel="50000">
                                          <p:stCondLst>
                                            <p:cond delay="1668"/>
                                          </p:stCondLst>
                                        </p:cTn>
                                        <p:tgtEl>
                                          <p:spTgt spid="31"/>
                                        </p:tgtEl>
                                      </p:cBhvr>
                                      <p:to x="100000" y="100000"/>
                                    </p:animScale>
                                    <p:animScale>
                                      <p:cBhvr>
                                        <p:cTn id="58" dur="26">
                                          <p:stCondLst>
                                            <p:cond delay="1808"/>
                                          </p:stCondLst>
                                        </p:cTn>
                                        <p:tgtEl>
                                          <p:spTgt spid="31"/>
                                        </p:tgtEl>
                                      </p:cBhvr>
                                      <p:to x="100000" y="95000"/>
                                    </p:animScale>
                                    <p:animScale>
                                      <p:cBhvr>
                                        <p:cTn id="59" dur="166" decel="50000">
                                          <p:stCondLst>
                                            <p:cond delay="1834"/>
                                          </p:stCondLst>
                                        </p:cTn>
                                        <p:tgtEl>
                                          <p:spTgt spid="31"/>
                                        </p:tgtEl>
                                      </p:cBhvr>
                                      <p:to x="100000" y="100000"/>
                                    </p:animScale>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wipe(left)">
                                      <p:cBhvr>
                                        <p:cTn id="69" dur="500"/>
                                        <p:tgtEl>
                                          <p:spTgt spid="35"/>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7"/>
                                        </p:tgtEl>
                                        <p:attrNameLst>
                                          <p:attrName>style.visibility</p:attrName>
                                        </p:attrNameLst>
                                      </p:cBhvr>
                                      <p:to>
                                        <p:strVal val="visible"/>
                                      </p:to>
                                    </p:set>
                                    <p:animEffect transition="in" filter="wipe(left)">
                                      <p:cBhvr>
                                        <p:cTn id="74"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6" grpId="0"/>
      <p:bldP spid="23" grpId="0"/>
      <p:bldP spid="26" grpId="0"/>
      <p:bldP spid="28" grpId="0"/>
      <p:bldP spid="29" grpId="0"/>
      <p:bldP spid="31" grpId="0"/>
      <p:bldP spid="33" grpId="0"/>
      <p:bldP spid="35" grpId="0"/>
      <p:bldP spid="3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6">
            <a:extLst>
              <a:ext uri="{FF2B5EF4-FFF2-40B4-BE49-F238E27FC236}">
                <a16:creationId xmlns:a16="http://schemas.microsoft.com/office/drawing/2014/main" id="{F2796F9C-18B1-499D-98AC-7426A6330232}"/>
              </a:ext>
            </a:extLst>
          </p:cNvPr>
          <p:cNvSpPr/>
          <p:nvPr/>
        </p:nvSpPr>
        <p:spPr>
          <a:xfrm>
            <a:off x="344657" y="1394880"/>
            <a:ext cx="8426549" cy="352494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651173" y="84058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262032"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412279"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7174319"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7324566"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文本框 11">
            <a:extLst>
              <a:ext uri="{FF2B5EF4-FFF2-40B4-BE49-F238E27FC236}">
                <a16:creationId xmlns:a16="http://schemas.microsoft.com/office/drawing/2014/main" id="{BC6AA3D7-6083-4626-9177-4D580731FF4A}"/>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31" name="矩形 30">
            <a:extLst>
              <a:ext uri="{FF2B5EF4-FFF2-40B4-BE49-F238E27FC236}">
                <a16:creationId xmlns:a16="http://schemas.microsoft.com/office/drawing/2014/main" id="{C89DB37C-C30A-4646-B429-A5CED8C97476}"/>
              </a:ext>
            </a:extLst>
          </p:cNvPr>
          <p:cNvSpPr/>
          <p:nvPr/>
        </p:nvSpPr>
        <p:spPr>
          <a:xfrm>
            <a:off x="366645" y="1549023"/>
            <a:ext cx="4572000" cy="276999"/>
          </a:xfrm>
          <a:prstGeom prst="rect">
            <a:avLst/>
          </a:prstGeom>
        </p:spPr>
        <p:txBody>
          <a:bodyPr>
            <a:spAutoFit/>
          </a:bodyPr>
          <a:lstStyle/>
          <a:p>
            <a:r>
              <a:rPr lang="zh-CN" altLang="en-US" sz="1200" b="1" dirty="0">
                <a:solidFill>
                  <a:srgbClr val="FF0000"/>
                </a:solidFill>
                <a:latin typeface="+mn-ea"/>
              </a:rPr>
              <a:t>一般</a:t>
            </a:r>
            <a:r>
              <a:rPr lang="en-US" altLang="zh-CN" sz="1200" b="1" dirty="0">
                <a:solidFill>
                  <a:srgbClr val="FF0000"/>
                </a:solidFill>
                <a:latin typeface="+mn-ea"/>
              </a:rPr>
              <a:t>,</a:t>
            </a:r>
            <a:r>
              <a:rPr lang="zh-CN" altLang="en-US" sz="1200" b="1" dirty="0">
                <a:solidFill>
                  <a:srgbClr val="FF0000"/>
                </a:solidFill>
                <a:latin typeface="+mn-ea"/>
              </a:rPr>
              <a:t>依阀门关闭时间常把液压冲击分为两种</a:t>
            </a:r>
            <a:r>
              <a:rPr lang="en-US" altLang="zh-CN" sz="1200" b="1" dirty="0">
                <a:solidFill>
                  <a:srgbClr val="FF0000"/>
                </a:solidFill>
                <a:latin typeface="+mn-ea"/>
              </a:rPr>
              <a:t>:</a:t>
            </a:r>
            <a:endParaRPr lang="zh-CN" altLang="en-US" sz="1200" b="1" dirty="0">
              <a:solidFill>
                <a:srgbClr val="FF0000"/>
              </a:solidFill>
              <a:latin typeface="+mn-ea"/>
            </a:endParaRPr>
          </a:p>
        </p:txBody>
      </p:sp>
      <p:sp>
        <p:nvSpPr>
          <p:cNvPr id="33" name="文本框 32">
            <a:extLst>
              <a:ext uri="{FF2B5EF4-FFF2-40B4-BE49-F238E27FC236}">
                <a16:creationId xmlns:a16="http://schemas.microsoft.com/office/drawing/2014/main" id="{E6E63105-8987-4B8D-8999-1ADFACFC688B}"/>
              </a:ext>
            </a:extLst>
          </p:cNvPr>
          <p:cNvSpPr txBox="1"/>
          <p:nvPr/>
        </p:nvSpPr>
        <p:spPr>
          <a:xfrm>
            <a:off x="3436328" y="1261325"/>
            <a:ext cx="1296440" cy="830997"/>
          </a:xfrm>
          <a:prstGeom prst="rect">
            <a:avLst/>
          </a:prstGeom>
          <a:noFill/>
        </p:spPr>
        <p:txBody>
          <a:bodyPr wrap="square" rtlCol="0">
            <a:spAutoFit/>
          </a:bodyPr>
          <a:lstStyle/>
          <a:p>
            <a:r>
              <a:rPr lang="en-US" altLang="zh-CN" sz="4800" dirty="0">
                <a:solidFill>
                  <a:srgbClr val="184972"/>
                </a:solidFill>
                <a:effectLst>
                  <a:outerShdw blurRad="38100" dist="38100" dir="2700000" algn="tl">
                    <a:srgbClr val="000000">
                      <a:alpha val="43137"/>
                    </a:srgbClr>
                  </a:outerShdw>
                </a:effectLst>
              </a:rPr>
              <a:t>{</a:t>
            </a:r>
            <a:endParaRPr lang="zh-CN" altLang="en-US" sz="4800" dirty="0">
              <a:solidFill>
                <a:srgbClr val="184972"/>
              </a:solidFill>
              <a:effectLst>
                <a:outerShdw blurRad="38100" dist="38100" dir="2700000" algn="tl">
                  <a:srgbClr val="000000">
                    <a:alpha val="43137"/>
                  </a:srgbClr>
                </a:outerShdw>
              </a:effectLst>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F5B1B62D-93CF-42E4-B89E-5FA1B23872B1}"/>
                  </a:ext>
                </a:extLst>
              </p:cNvPr>
              <p:cNvSpPr/>
              <p:nvPr/>
            </p:nvSpPr>
            <p:spPr>
              <a:xfrm>
                <a:off x="3553927" y="1434392"/>
                <a:ext cx="4032001"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当阀门关闭时间</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t&lt;</a:t>
                </a:r>
                <a:r>
                  <a:rPr lang="en-US" altLang="zh-CN" sz="1050" i="1" dirty="0" err="1">
                    <a:solidFill>
                      <a:srgbClr val="000000"/>
                    </a:solidFill>
                    <a:effectLst/>
                    <a:latin typeface="NEU-BZ-S92"/>
                    <a:ea typeface="黑体" panose="02010609060101010101" pitchFamily="49" charset="-122"/>
                    <a:cs typeface="Times New Roman" panose="02020603050405020304" pitchFamily="18" charset="0"/>
                  </a:rPr>
                  <a:t>t</a:t>
                </a:r>
                <a:r>
                  <a:rPr lang="en-US" altLang="zh-CN" sz="1050" baseline="-25000" dirty="0" err="1">
                    <a:solidFill>
                      <a:srgbClr val="000000"/>
                    </a:solidFill>
                    <a:effectLst/>
                    <a:latin typeface="NEU-BZ-S92"/>
                    <a:ea typeface="黑体" panose="02010609060101010101" pitchFamily="49" charset="-122"/>
                    <a:cs typeface="Times New Roman" panose="02020603050405020304" pitchFamily="18" charset="0"/>
                  </a:rPr>
                  <a:t>c</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a:t>
                </a:r>
                <a14:m>
                  <m:oMath xmlns:m="http://schemas.openxmlformats.org/officeDocument/2006/math">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050" dirty="0">
                    <a:solidFill>
                      <a:srgbClr val="000000"/>
                    </a:solidFill>
                    <a:effectLst/>
                    <a:latin typeface="NEU-BZ-S92"/>
                    <a:ea typeface="黑体" panose="02010609060101010101" pitchFamily="49" charset="-122"/>
                    <a:cs typeface="Times New Roman" panose="02020603050405020304" pitchFamily="18" charset="0"/>
                  </a:rPr>
                  <a:t>时</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称为直接液压冲击</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又称完全冲击</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000000"/>
                  </a:solidFill>
                  <a:effectLst/>
                  <a:latin typeface="NEU-BZ-S92"/>
                  <a:ea typeface="方正书宋_GBK"/>
                  <a:cs typeface="Times New Roman" panose="02020603050405020304" pitchFamily="18" charset="0"/>
                </a:endParaRPr>
              </a:p>
            </p:txBody>
          </p:sp>
        </mc:Choice>
        <mc:Fallback xmlns="">
          <p:sp>
            <p:nvSpPr>
              <p:cNvPr id="35" name="矩形 34">
                <a:extLst>
                  <a:ext uri="{FF2B5EF4-FFF2-40B4-BE49-F238E27FC236}">
                    <a16:creationId xmlns:a16="http://schemas.microsoft.com/office/drawing/2014/main" id="{F5B1B62D-93CF-42E4-B89E-5FA1B23872B1}"/>
                  </a:ext>
                </a:extLst>
              </p:cNvPr>
              <p:cNvSpPr>
                <a:spLocks noRot="1" noChangeAspect="1" noMove="1" noResize="1" noEditPoints="1" noAdjustHandles="1" noChangeArrowheads="1" noChangeShapeType="1" noTextEdit="1"/>
              </p:cNvSpPr>
              <p:nvPr/>
            </p:nvSpPr>
            <p:spPr>
              <a:xfrm>
                <a:off x="3553927" y="1434392"/>
                <a:ext cx="4032001" cy="297517"/>
              </a:xfrm>
              <a:prstGeom prst="rect">
                <a:avLst/>
              </a:prstGeom>
              <a:blipFill>
                <a:blip r:embed="rId3"/>
                <a:stretch>
                  <a:fillRect b="-40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B14CDCCA-19F5-4D05-8C6C-A1CCDC7928C4}"/>
                  </a:ext>
                </a:extLst>
              </p:cNvPr>
              <p:cNvSpPr/>
              <p:nvPr/>
            </p:nvSpPr>
            <p:spPr>
              <a:xfrm>
                <a:off x="3827227" y="1760943"/>
                <a:ext cx="3943067" cy="450188"/>
              </a:xfrm>
              <a:prstGeom prst="rect">
                <a:avLst/>
              </a:prstGeom>
              <a:ln w="28575">
                <a:solidFill>
                  <a:srgbClr val="365D7E"/>
                </a:solidFill>
                <a:prstDash val="lgDash"/>
              </a:ln>
            </p:spPr>
            <p:txBody>
              <a:bodyPr wrap="none">
                <a:spAutoFit/>
              </a:bodyPr>
              <a:lstStyle/>
              <a:p>
                <a:r>
                  <a:rPr lang="zh-CN" altLang="zh-CN" sz="1050" dirty="0">
                    <a:solidFill>
                      <a:srgbClr val="000000"/>
                    </a:solidFill>
                    <a:ea typeface="黑体" panose="02010609060101010101" pitchFamily="49" charset="-122"/>
                    <a:cs typeface="Times New Roman" panose="02020603050405020304" pitchFamily="18" charset="0"/>
                  </a:rPr>
                  <a:t>当阀门关闭时间</a:t>
                </a:r>
                <a:r>
                  <a:rPr lang="en-US" altLang="zh-CN" sz="1050" i="1" dirty="0">
                    <a:solidFill>
                      <a:srgbClr val="000000"/>
                    </a:solidFill>
                    <a:effectLst/>
                    <a:ea typeface="黑体" panose="02010609060101010101" pitchFamily="49" charset="-122"/>
                    <a:cs typeface="Times New Roman" panose="02020603050405020304" pitchFamily="18" charset="0"/>
                  </a:rPr>
                  <a:t>t&gt;</a:t>
                </a:r>
                <a:r>
                  <a:rPr lang="en-US" altLang="zh-CN" sz="1050" i="1" dirty="0" err="1">
                    <a:solidFill>
                      <a:srgbClr val="000000"/>
                    </a:solidFill>
                    <a:effectLst/>
                    <a:ea typeface="黑体" panose="02010609060101010101" pitchFamily="49" charset="-122"/>
                    <a:cs typeface="Times New Roman" panose="02020603050405020304" pitchFamily="18" charset="0"/>
                  </a:rPr>
                  <a:t>t</a:t>
                </a:r>
                <a:r>
                  <a:rPr lang="en-US" altLang="zh-CN" sz="1050" baseline="-25000" dirty="0" err="1">
                    <a:solidFill>
                      <a:srgbClr val="000000"/>
                    </a:solidFill>
                    <a:effectLst/>
                    <a:ea typeface="黑体" panose="02010609060101010101" pitchFamily="49" charset="-122"/>
                    <a:cs typeface="Times New Roman" panose="02020603050405020304" pitchFamily="18" charset="0"/>
                  </a:rPr>
                  <a:t>c</a:t>
                </a:r>
                <a:r>
                  <a:rPr lang="en-US" altLang="zh-CN" sz="1050" i="1" dirty="0">
                    <a:solidFill>
                      <a:srgbClr val="000000"/>
                    </a:solidFill>
                    <a:effectLst/>
                    <a:ea typeface="黑体" panose="02010609060101010101" pitchFamily="49" charset="-122"/>
                    <a:cs typeface="Times New Roman" panose="02020603050405020304" pitchFamily="18" charset="0"/>
                  </a:rPr>
                  <a:t>=</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050" dirty="0">
                    <a:solidFill>
                      <a:srgbClr val="000000"/>
                    </a:solidFill>
                    <a:effectLst/>
                    <a:ea typeface="黑体" panose="02010609060101010101" pitchFamily="49" charset="-122"/>
                    <a:cs typeface="Times New Roman" panose="02020603050405020304" pitchFamily="18" charset="0"/>
                  </a:rPr>
                  <a:t>时</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称为间接液压冲击</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又称不完全冲击</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a:t>
                </a:r>
                <a:endParaRPr lang="zh-CN" altLang="en-US" dirty="0"/>
              </a:p>
            </p:txBody>
          </p:sp>
        </mc:Choice>
        <mc:Fallback xmlns="">
          <p:sp>
            <p:nvSpPr>
              <p:cNvPr id="37" name="矩形 36">
                <a:extLst>
                  <a:ext uri="{FF2B5EF4-FFF2-40B4-BE49-F238E27FC236}">
                    <a16:creationId xmlns:a16="http://schemas.microsoft.com/office/drawing/2014/main" id="{B14CDCCA-19F5-4D05-8C6C-A1CCDC7928C4}"/>
                  </a:ext>
                </a:extLst>
              </p:cNvPr>
              <p:cNvSpPr>
                <a:spLocks noRot="1" noChangeAspect="1" noMove="1" noResize="1" noEditPoints="1" noAdjustHandles="1" noChangeArrowheads="1" noChangeShapeType="1" noTextEdit="1"/>
              </p:cNvSpPr>
              <p:nvPr/>
            </p:nvSpPr>
            <p:spPr>
              <a:xfrm>
                <a:off x="3827227" y="1760943"/>
                <a:ext cx="3943067" cy="450188"/>
              </a:xfrm>
              <a:prstGeom prst="rect">
                <a:avLst/>
              </a:prstGeom>
              <a:blipFill>
                <a:blip r:embed="rId4"/>
                <a:stretch>
                  <a:fillRect/>
                </a:stretch>
              </a:blipFill>
              <a:ln w="28575">
                <a:solidFill>
                  <a:srgbClr val="365D7E"/>
                </a:solidFill>
                <a:prstDash val="lgDash"/>
              </a:ln>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FC1ECEA0-B2F9-4A0E-A259-DF7F5A9764B1}"/>
              </a:ext>
            </a:extLst>
          </p:cNvPr>
          <p:cNvSpPr/>
          <p:nvPr/>
        </p:nvSpPr>
        <p:spPr>
          <a:xfrm>
            <a:off x="528787" y="2395995"/>
            <a:ext cx="481529" cy="230832"/>
          </a:xfrm>
          <a:prstGeom prst="rect">
            <a:avLst/>
          </a:prstGeom>
          <a:ln w="28575">
            <a:solidFill>
              <a:srgbClr val="365D7E"/>
            </a:solidFill>
            <a:prstDash val="lgDash"/>
          </a:ln>
        </p:spPr>
        <p:txBody>
          <a:bodyPr wrap="square">
            <a:spAutoFit/>
          </a:bodyPr>
          <a:lstStyle/>
          <a:p>
            <a:r>
              <a:rPr lang="en-US" altLang="zh-CN" sz="900" dirty="0"/>
              <a:t> </a:t>
            </a:r>
            <a:endParaRPr lang="zh-CN" altLang="en-US" sz="900" dirty="0"/>
          </a:p>
        </p:txBody>
      </p:sp>
      <p:sp>
        <p:nvSpPr>
          <p:cNvPr id="5" name="矩形 4">
            <a:extLst>
              <a:ext uri="{FF2B5EF4-FFF2-40B4-BE49-F238E27FC236}">
                <a16:creationId xmlns:a16="http://schemas.microsoft.com/office/drawing/2014/main" id="{8A741BA3-77BA-4DCB-862B-37E9CC41F1A8}"/>
              </a:ext>
            </a:extLst>
          </p:cNvPr>
          <p:cNvSpPr/>
          <p:nvPr/>
        </p:nvSpPr>
        <p:spPr>
          <a:xfrm>
            <a:off x="1010316" y="2357523"/>
            <a:ext cx="4538422" cy="307777"/>
          </a:xfrm>
          <a:prstGeom prst="rect">
            <a:avLst/>
          </a:prstGeom>
        </p:spPr>
        <p:txBody>
          <a:bodyPr wrap="none">
            <a:spAutoFit/>
          </a:bodyPr>
          <a:lstStyle/>
          <a:p>
            <a:r>
              <a:rPr lang="zh-CN" altLang="zh-CN" sz="1400" dirty="0">
                <a:solidFill>
                  <a:srgbClr val="000000"/>
                </a:solidFill>
                <a:ea typeface="黑体" panose="02010609060101010101" pitchFamily="49" charset="-122"/>
                <a:cs typeface="Times New Roman" panose="02020603050405020304" pitchFamily="18" charset="0"/>
              </a:rPr>
              <a:t>此时压力升高值比直接冲击时小</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它可近似地按下式计算</a:t>
            </a:r>
            <a:endParaRPr lang="zh-CN" altLang="en-US" sz="2800" dirty="0"/>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8E22FC22-6CDC-4280-9D96-148D2F25885C}"/>
                  </a:ext>
                </a:extLst>
              </p:cNvPr>
              <p:cNvSpPr/>
              <p:nvPr/>
            </p:nvSpPr>
            <p:spPr>
              <a:xfrm>
                <a:off x="5386319" y="2203406"/>
                <a:ext cx="2728632" cy="592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r>
                        <a:rPr lang="zh-CN" altLang="en-US" i="1">
                          <a:latin typeface="Cambria Math" panose="02040503050406030204" pitchFamily="18" charset="0"/>
                        </a:rPr>
                        <m:t>𝑝</m:t>
                      </m:r>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0">
                              <a:latin typeface="Cambria Math" panose="02040503050406030204" pitchFamily="18" charset="0"/>
                            </a:rPr>
                            <m:t> </m:t>
                          </m:r>
                        </m:e>
                        <m:sub>
                          <m:r>
                            <m:rPr>
                              <m:sty m:val="p"/>
                            </m:rPr>
                            <a:rPr lang="zh-CN" altLang="en-US" i="0">
                              <a:latin typeface="Cambria Math" panose="02040503050406030204" pitchFamily="18" charset="0"/>
                            </a:rPr>
                            <m:t>rmax</m:t>
                          </m:r>
                        </m:sub>
                      </m:sSub>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𝑐𝑣</m:t>
                      </m:r>
                      <m:f>
                        <m:fPr>
                          <m:ctrlPr>
                            <a:rPr lang="zh-CN" altLang="en-US" i="1">
                              <a:latin typeface="Cambria Math" panose="02040503050406030204" pitchFamily="18" charset="0"/>
                            </a:rPr>
                          </m:ctrlPr>
                        </m:fPr>
                        <m:num>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m:rPr>
                                  <m:sty m:val="p"/>
                                </m:rPr>
                                <a:rPr lang="zh-CN" altLang="en-US" i="0">
                                  <a:latin typeface="Cambria Math" panose="02040503050406030204" pitchFamily="18" charset="0"/>
                                </a:rPr>
                                <m:t>c</m:t>
                              </m:r>
                            </m:sub>
                          </m:sSub>
                        </m:num>
                        <m:den>
                          <m:r>
                            <a:rPr lang="zh-CN" altLang="en-US" i="1">
                              <a:latin typeface="Cambria Math" panose="02040503050406030204" pitchFamily="18" charset="0"/>
                            </a:rPr>
                            <m:t>𝑡</m:t>
                          </m:r>
                        </m:den>
                      </m:f>
                      <m:r>
                        <m:rPr>
                          <m:nor/>
                        </m:rPr>
                        <a:rPr lang="zh-CN" altLang="en-US" i="1">
                          <a:latin typeface="Cambria Math" panose="02040503050406030204" pitchFamily="18" charset="0"/>
                        </a:rPr>
                        <m:t>(</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72</m:t>
                      </m:r>
                      <m:r>
                        <m:rPr>
                          <m:nor/>
                        </m:rPr>
                        <a:rPr lang="zh-CN" altLang="en-US" i="1">
                          <a:latin typeface="Cambria Math" panose="02040503050406030204" pitchFamily="18" charset="0"/>
                        </a:rPr>
                        <m:t>)</m:t>
                      </m:r>
                    </m:oMath>
                  </m:oMathPara>
                </a14:m>
                <a:endParaRPr lang="zh-CN" altLang="en-US" dirty="0"/>
              </a:p>
            </p:txBody>
          </p:sp>
        </mc:Choice>
        <mc:Fallback xmlns="">
          <p:sp>
            <p:nvSpPr>
              <p:cNvPr id="8" name="矩形 7">
                <a:extLst>
                  <a:ext uri="{FF2B5EF4-FFF2-40B4-BE49-F238E27FC236}">
                    <a16:creationId xmlns:a16="http://schemas.microsoft.com/office/drawing/2014/main" id="{8E22FC22-6CDC-4280-9D96-148D2F25885C}"/>
                  </a:ext>
                </a:extLst>
              </p:cNvPr>
              <p:cNvSpPr>
                <a:spLocks noRot="1" noChangeAspect="1" noMove="1" noResize="1" noEditPoints="1" noAdjustHandles="1" noChangeArrowheads="1" noChangeShapeType="1" noTextEdit="1"/>
              </p:cNvSpPr>
              <p:nvPr/>
            </p:nvSpPr>
            <p:spPr>
              <a:xfrm>
                <a:off x="5386319" y="2203406"/>
                <a:ext cx="2728632" cy="592663"/>
              </a:xfrm>
              <a:prstGeom prst="rect">
                <a:avLst/>
              </a:prstGeom>
              <a:blipFill>
                <a:blip r:embed="rId5"/>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6BAE2183-B19C-48DD-A222-AB7186ABF634}"/>
              </a:ext>
            </a:extLst>
          </p:cNvPr>
          <p:cNvSpPr/>
          <p:nvPr/>
        </p:nvSpPr>
        <p:spPr>
          <a:xfrm>
            <a:off x="1651173" y="2781104"/>
            <a:ext cx="6520877" cy="276999"/>
          </a:xfrm>
          <a:prstGeom prst="rect">
            <a:avLst/>
          </a:prstGeom>
        </p:spPr>
        <p:txBody>
          <a:bodyPr wrap="square">
            <a:spAutoFit/>
          </a:bodyPr>
          <a:lstStyle/>
          <a:p>
            <a:r>
              <a:rPr lang="zh-CN" altLang="zh-CN" sz="1200" dirty="0">
                <a:solidFill>
                  <a:srgbClr val="FF0000"/>
                </a:solidFill>
                <a:ea typeface="黑体" panose="02010609060101010101" pitchFamily="49" charset="-122"/>
                <a:cs typeface="Times New Roman" panose="02020603050405020304" pitchFamily="18" charset="0"/>
              </a:rPr>
              <a:t>这样</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可以把各种情况下关闭液流通道时管内液压冲击的压力升高值归纳于表</a:t>
            </a:r>
            <a:r>
              <a:rPr lang="en-US" altLang="zh-CN" sz="1200" dirty="0">
                <a:solidFill>
                  <a:srgbClr val="FF0000"/>
                </a:solidFill>
                <a:ea typeface="黑体" panose="02010609060101010101" pitchFamily="49" charset="-122"/>
                <a:cs typeface="Times New Roman" panose="02020603050405020304" pitchFamily="18" charset="0"/>
              </a:rPr>
              <a:t>3</a:t>
            </a:r>
            <a:r>
              <a:rPr lang="en-US" altLang="zh-CN" sz="1200" i="1" dirty="0">
                <a:solidFill>
                  <a:srgbClr val="FF0000"/>
                </a:solidFill>
                <a:ea typeface="黑体" panose="02010609060101010101" pitchFamily="49" charset="-122"/>
                <a:cs typeface="Times New Roman" panose="02020603050405020304" pitchFamily="18" charset="0"/>
              </a:rPr>
              <a:t>-</a:t>
            </a:r>
            <a:r>
              <a:rPr lang="en-US" altLang="zh-CN" sz="1200" dirty="0">
                <a:solidFill>
                  <a:srgbClr val="FF0000"/>
                </a:solidFill>
                <a:ea typeface="黑体" panose="02010609060101010101" pitchFamily="49" charset="-122"/>
                <a:cs typeface="Times New Roman" panose="02020603050405020304" pitchFamily="18" charset="0"/>
              </a:rPr>
              <a:t>7</a:t>
            </a:r>
            <a:r>
              <a:rPr lang="zh-CN" altLang="zh-CN" sz="1200" dirty="0">
                <a:solidFill>
                  <a:srgbClr val="FF0000"/>
                </a:solidFill>
                <a:ea typeface="黑体" panose="02010609060101010101" pitchFamily="49" charset="-122"/>
                <a:cs typeface="Times New Roman" panose="02020603050405020304" pitchFamily="18" charset="0"/>
              </a:rPr>
              <a:t>。</a:t>
            </a:r>
            <a:endParaRPr lang="zh-CN" altLang="en-US" sz="2400" dirty="0">
              <a:solidFill>
                <a:srgbClr val="FF0000"/>
              </a:solidFill>
            </a:endParaRPr>
          </a:p>
        </p:txBody>
      </p:sp>
      <mc:AlternateContent xmlns:mc="http://schemas.openxmlformats.org/markup-compatibility/2006" xmlns:a14="http://schemas.microsoft.com/office/drawing/2010/main">
        <mc:Choice Requires="a14">
          <p:graphicFrame>
            <p:nvGraphicFramePr>
              <p:cNvPr id="21" name="表格 20">
                <a:extLst>
                  <a:ext uri="{FF2B5EF4-FFF2-40B4-BE49-F238E27FC236}">
                    <a16:creationId xmlns:a16="http://schemas.microsoft.com/office/drawing/2014/main" id="{733E6222-7456-48B3-B20C-E389CC3EC3D8}"/>
                  </a:ext>
                </a:extLst>
              </p:cNvPr>
              <p:cNvGraphicFramePr>
                <a:graphicFrameLocks noGrp="1"/>
              </p:cNvGraphicFramePr>
              <p:nvPr>
                <p:extLst>
                  <p:ext uri="{D42A27DB-BD31-4B8C-83A1-F6EECF244321}">
                    <p14:modId xmlns:p14="http://schemas.microsoft.com/office/powerpoint/2010/main" val="4109414171"/>
                  </p:ext>
                </p:extLst>
              </p:nvPr>
            </p:nvGraphicFramePr>
            <p:xfrm>
              <a:off x="582839" y="3127042"/>
              <a:ext cx="7886700" cy="1070502"/>
            </p:xfrm>
            <a:graphic>
              <a:graphicData uri="http://schemas.openxmlformats.org/drawingml/2006/table">
                <a:tbl>
                  <a:tblPr firstRow="1" firstCol="1" bandRow="1">
                    <a:tableStyleId>{5C22544A-7EE6-4342-B048-85BDC9FD1C3A}</a:tableStyleId>
                  </a:tblPr>
                  <a:tblGrid>
                    <a:gridCol w="4059884">
                      <a:extLst>
                        <a:ext uri="{9D8B030D-6E8A-4147-A177-3AD203B41FA5}">
                          <a16:colId xmlns:a16="http://schemas.microsoft.com/office/drawing/2014/main" val="2609478862"/>
                        </a:ext>
                      </a:extLst>
                    </a:gridCol>
                    <a:gridCol w="3826816">
                      <a:extLst>
                        <a:ext uri="{9D8B030D-6E8A-4147-A177-3AD203B41FA5}">
                          <a16:colId xmlns:a16="http://schemas.microsoft.com/office/drawing/2014/main" val="705436574"/>
                        </a:ext>
                      </a:extLst>
                    </a:gridCol>
                  </a:tblGrid>
                  <a:tr h="197138">
                    <a:tc>
                      <a:txBody>
                        <a:bodyPr/>
                        <a:lstStyle/>
                        <a:p>
                          <a:pPr algn="ctr">
                            <a:lnSpc>
                              <a:spcPts val="1200"/>
                            </a:lnSpc>
                            <a:spcAft>
                              <a:spcPts val="0"/>
                            </a:spcAft>
                          </a:pPr>
                          <a:r>
                            <a:rPr lang="zh-CN" sz="1000" dirty="0">
                              <a:solidFill>
                                <a:srgbClr val="184972"/>
                              </a:solidFill>
                              <a:effectLst/>
                            </a:rPr>
                            <a:t>阀门关闭情况</a:t>
                          </a:r>
                          <a:endParaRPr lang="zh-CN" sz="12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000" dirty="0">
                              <a:solidFill>
                                <a:srgbClr val="184972"/>
                              </a:solidFill>
                              <a:effectLst/>
                            </a:rPr>
                            <a:t>液压冲击的压力升高值</a:t>
                          </a:r>
                          <a:r>
                            <a:rPr lang="en-US" sz="1000" dirty="0" err="1">
                              <a:solidFill>
                                <a:srgbClr val="184972"/>
                              </a:solidFill>
                              <a:effectLst/>
                            </a:rPr>
                            <a:t>Δp</a:t>
                          </a:r>
                          <a:endParaRPr lang="zh-CN" sz="12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504747691"/>
                      </a:ext>
                    </a:extLst>
                  </a:tr>
                  <a:tr h="414873">
                    <a:tc>
                      <a:txBody>
                        <a:bodyPr/>
                        <a:lstStyle/>
                        <a:p>
                          <a:pPr algn="ctr">
                            <a:lnSpc>
                              <a:spcPts val="1200"/>
                            </a:lnSpc>
                            <a:spcAft>
                              <a:spcPts val="0"/>
                            </a:spcAft>
                          </a:pPr>
                          <a:r>
                            <a:rPr lang="zh-CN" sz="900" b="0" dirty="0">
                              <a:solidFill>
                                <a:schemeClr val="tx1"/>
                              </a:solidFill>
                              <a:effectLst/>
                            </a:rPr>
                            <a:t>瞬时全部关闭液流</a:t>
                          </a:r>
                          <a:r>
                            <a:rPr lang="en-US" sz="900" b="0" dirty="0">
                              <a:solidFill>
                                <a:schemeClr val="tx1"/>
                              </a:solidFill>
                              <a:effectLst/>
                            </a:rPr>
                            <a:t>(</a:t>
                          </a:r>
                          <a:r>
                            <a:rPr lang="en-US" sz="900" b="0" dirty="0" err="1">
                              <a:solidFill>
                                <a:schemeClr val="tx1"/>
                              </a:solidFill>
                              <a:effectLst/>
                            </a:rPr>
                            <a:t>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endParaRPr>
                        </a:p>
                        <a:p>
                          <a:pPr algn="ctr">
                            <a:lnSpc>
                              <a:spcPts val="1200"/>
                            </a:lnSpc>
                            <a:spcAft>
                              <a:spcPts val="0"/>
                            </a:spcAft>
                          </a:pPr>
                          <a:r>
                            <a:rPr lang="zh-CN" sz="900" b="0" dirty="0">
                              <a:solidFill>
                                <a:schemeClr val="tx1"/>
                              </a:solidFill>
                              <a:effectLst/>
                            </a:rPr>
                            <a:t>瞬时部分关闭液流</a:t>
                          </a:r>
                          <a:r>
                            <a:rPr lang="en-US" sz="900" b="0" dirty="0">
                              <a:solidFill>
                                <a:schemeClr val="tx1"/>
                              </a:solidFill>
                              <a:effectLst/>
                            </a:rPr>
                            <a:t>(</a:t>
                          </a:r>
                          <a:r>
                            <a:rPr lang="en-US" sz="900" b="0" dirty="0" err="1">
                              <a:solidFill>
                                <a:schemeClr val="tx1"/>
                              </a:solidFill>
                              <a:effectLst/>
                            </a:rPr>
                            <a:t>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900" dirty="0" err="1">
                              <a:effectLst/>
                            </a:rPr>
                            <a:t>Δp</a:t>
                          </a:r>
                          <a:r>
                            <a:rPr lang="en-US" sz="900" baseline="-25000" dirty="0" err="1">
                              <a:effectLst/>
                            </a:rPr>
                            <a:t>rmax</a:t>
                          </a:r>
                          <a:r>
                            <a:rPr lang="en-US" sz="900" dirty="0">
                              <a:effectLst/>
                            </a:rPr>
                            <a:t>=</a:t>
                          </a:r>
                          <a:r>
                            <a:rPr lang="en-US" sz="900" dirty="0" err="1">
                              <a:effectLst/>
                            </a:rPr>
                            <a:t>ρcv</a:t>
                          </a:r>
                          <a:endParaRPr lang="zh-CN" sz="1100" dirty="0">
                            <a:effectLst/>
                          </a:endParaRPr>
                        </a:p>
                        <a:p>
                          <a:pPr algn="ctr">
                            <a:lnSpc>
                              <a:spcPts val="1200"/>
                            </a:lnSpc>
                            <a:spcAft>
                              <a:spcPts val="0"/>
                            </a:spcAft>
                          </a:pPr>
                          <a:r>
                            <a:rPr lang="en-US" sz="900" dirty="0" err="1">
                              <a:effectLst/>
                            </a:rPr>
                            <a:t>Δp</a:t>
                          </a:r>
                          <a:r>
                            <a:rPr lang="en-US" sz="900" baseline="-25000" dirty="0" err="1">
                              <a:effectLst/>
                            </a:rPr>
                            <a:t>r</a:t>
                          </a:r>
                          <a:r>
                            <a:rPr lang="en-US" sz="900" dirty="0">
                              <a:effectLst/>
                            </a:rPr>
                            <a:t>=</a:t>
                          </a:r>
                          <a:r>
                            <a:rPr lang="en-US" sz="900" dirty="0" err="1">
                              <a:effectLst/>
                            </a:rPr>
                            <a:t>ρc</a:t>
                          </a:r>
                          <a:r>
                            <a:rPr lang="en-US" sz="900" dirty="0">
                              <a:effectLst/>
                            </a:rPr>
                            <a:t>(v-v')</a:t>
                          </a:r>
                          <a:endParaRPr lang="zh-CN" sz="11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1856983250"/>
                      </a:ext>
                    </a:extLst>
                  </a:tr>
                  <a:tr h="458491">
                    <a:tc>
                      <a:txBody>
                        <a:bodyPr/>
                        <a:lstStyle/>
                        <a:p>
                          <a:pPr algn="ctr">
                            <a:lnSpc>
                              <a:spcPts val="1200"/>
                            </a:lnSpc>
                            <a:spcAft>
                              <a:spcPts val="0"/>
                            </a:spcAft>
                          </a:pPr>
                          <a:r>
                            <a:rPr lang="zh-CN" sz="900" b="0" dirty="0">
                              <a:solidFill>
                                <a:schemeClr val="tx1"/>
                              </a:solidFill>
                              <a:effectLst/>
                            </a:rPr>
                            <a:t>逐渐全部关闭液流</a:t>
                          </a:r>
                          <a:r>
                            <a:rPr lang="en-US" sz="900" b="0" dirty="0">
                              <a:solidFill>
                                <a:schemeClr val="tx1"/>
                              </a:solidFill>
                              <a:effectLst/>
                            </a:rPr>
                            <a:t>(t&gt;</a:t>
                          </a:r>
                          <a:r>
                            <a:rPr lang="en-US" sz="900" b="0" dirty="0" err="1">
                              <a:solidFill>
                                <a:schemeClr val="tx1"/>
                              </a:solidFill>
                              <a:effectLst/>
                            </a:rPr>
                            <a: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endParaRPr>
                        </a:p>
                        <a:p>
                          <a:pPr algn="ctr">
                            <a:lnSpc>
                              <a:spcPts val="1200"/>
                            </a:lnSpc>
                            <a:spcAft>
                              <a:spcPts val="0"/>
                            </a:spcAft>
                          </a:pPr>
                          <a:r>
                            <a:rPr lang="zh-CN" sz="900" b="0" dirty="0">
                              <a:solidFill>
                                <a:schemeClr val="tx1"/>
                              </a:solidFill>
                              <a:effectLst/>
                            </a:rPr>
                            <a:t>逐渐部分关闭液流</a:t>
                          </a:r>
                          <a:r>
                            <a:rPr lang="en-US" sz="900" b="0" dirty="0">
                              <a:solidFill>
                                <a:schemeClr val="tx1"/>
                              </a:solidFill>
                              <a:effectLst/>
                            </a:rPr>
                            <a:t>(t&gt;</a:t>
                          </a:r>
                          <a:r>
                            <a:rPr lang="en-US" sz="900" b="0" dirty="0" err="1">
                              <a:solidFill>
                                <a:schemeClr val="tx1"/>
                              </a:solidFill>
                              <a:effectLst/>
                            </a:rPr>
                            <a: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900" dirty="0" err="1">
                              <a:effectLst/>
                            </a:rPr>
                            <a:t>Δp'</a:t>
                          </a:r>
                          <a:r>
                            <a:rPr lang="en-US" sz="900" baseline="-25000" dirty="0" err="1">
                              <a:effectLst/>
                            </a:rPr>
                            <a:t>rmax</a:t>
                          </a:r>
                          <a:r>
                            <a:rPr lang="en-US" sz="900" dirty="0">
                              <a:effectLst/>
                            </a:rPr>
                            <a:t>=</a:t>
                          </a:r>
                          <a:r>
                            <a:rPr lang="en-US" sz="900" dirty="0" err="1">
                              <a:effectLst/>
                            </a:rPr>
                            <a:t>ρcv</a:t>
                          </a:r>
                          <a14:m>
                            <m:oMath xmlns:m="http://schemas.openxmlformats.org/officeDocument/2006/math">
                              <m:f>
                                <m:fPr>
                                  <m:ctrlPr>
                                    <a:rPr lang="zh-CN" sz="1100" i="1">
                                      <a:effectLst/>
                                      <a:latin typeface="Cambria Math" panose="02040503050406030204" pitchFamily="18" charset="0"/>
                                    </a:rPr>
                                  </m:ctrlPr>
                                </m:fPr>
                                <m:num>
                                  <m:sSub>
                                    <m:sSubPr>
                                      <m:ctrlPr>
                                        <a:rPr lang="zh-CN" sz="1100" i="1">
                                          <a:effectLst/>
                                          <a:latin typeface="Cambria Math" panose="02040503050406030204" pitchFamily="18" charset="0"/>
                                        </a:rPr>
                                      </m:ctrlPr>
                                    </m:sSubPr>
                                    <m:e>
                                      <m:r>
                                        <m:rPr>
                                          <m:sty m:val="p"/>
                                        </m:rPr>
                                        <a:rPr lang="en-US" sz="1200">
                                          <a:effectLst/>
                                          <a:latin typeface="Cambria Math" panose="02040503050406030204" pitchFamily="18" charset="0"/>
                                        </a:rPr>
                                        <m:t>t</m:t>
                                      </m:r>
                                    </m:e>
                                    <m:sub>
                                      <m:r>
                                        <a:rPr lang="en-US" sz="1200">
                                          <a:effectLst/>
                                          <a:latin typeface="Cambria Math" panose="02040503050406030204" pitchFamily="18" charset="0"/>
                                        </a:rPr>
                                        <m:t>𝑐</m:t>
                                      </m:r>
                                    </m:sub>
                                  </m:sSub>
                                </m:num>
                                <m:den>
                                  <m:r>
                                    <m:rPr>
                                      <m:sty m:val="p"/>
                                    </m:rPr>
                                    <a:rPr lang="en-US" sz="1200">
                                      <a:effectLst/>
                                      <a:latin typeface="Cambria Math" panose="02040503050406030204" pitchFamily="18" charset="0"/>
                                    </a:rPr>
                                    <m:t>t</m:t>
                                  </m:r>
                                </m:den>
                              </m:f>
                            </m:oMath>
                          </a14:m>
                          <a:endParaRPr lang="zh-CN" sz="1100" dirty="0">
                            <a:effectLst/>
                          </a:endParaRPr>
                        </a:p>
                        <a:p>
                          <a:pPr algn="ctr">
                            <a:lnSpc>
                              <a:spcPts val="1200"/>
                            </a:lnSpc>
                            <a:spcAft>
                              <a:spcPts val="0"/>
                            </a:spcAft>
                          </a:pPr>
                          <a:r>
                            <a:rPr lang="en-US" sz="900" dirty="0" err="1">
                              <a:effectLst/>
                            </a:rPr>
                            <a:t>Δp'</a:t>
                          </a:r>
                          <a:r>
                            <a:rPr lang="en-US" sz="900" baseline="-25000" dirty="0" err="1">
                              <a:effectLst/>
                            </a:rPr>
                            <a:t>r</a:t>
                          </a:r>
                          <a:r>
                            <a:rPr lang="en-US" sz="900" dirty="0">
                              <a:effectLst/>
                            </a:rPr>
                            <a:t>=</a:t>
                          </a:r>
                          <a:r>
                            <a:rPr lang="en-US" sz="900" dirty="0" err="1">
                              <a:effectLst/>
                            </a:rPr>
                            <a:t>ρc</a:t>
                          </a:r>
                          <a:r>
                            <a:rPr lang="en-US" sz="900" dirty="0">
                              <a:effectLst/>
                            </a:rPr>
                            <a:t>(v-v')</a:t>
                          </a:r>
                          <a14:m>
                            <m:oMath xmlns:m="http://schemas.openxmlformats.org/officeDocument/2006/math">
                              <m:f>
                                <m:fPr>
                                  <m:ctrlPr>
                                    <a:rPr lang="zh-CN" sz="1100" i="1">
                                      <a:effectLst/>
                                      <a:latin typeface="Cambria Math" panose="02040503050406030204" pitchFamily="18" charset="0"/>
                                    </a:rPr>
                                  </m:ctrlPr>
                                </m:fPr>
                                <m:num>
                                  <m:sSub>
                                    <m:sSubPr>
                                      <m:ctrlPr>
                                        <a:rPr lang="zh-CN" sz="1100" i="1">
                                          <a:effectLst/>
                                          <a:latin typeface="Cambria Math" panose="02040503050406030204" pitchFamily="18" charset="0"/>
                                        </a:rPr>
                                      </m:ctrlPr>
                                    </m:sSubPr>
                                    <m:e>
                                      <m:r>
                                        <m:rPr>
                                          <m:sty m:val="p"/>
                                        </m:rPr>
                                        <a:rPr lang="en-US" sz="1200">
                                          <a:effectLst/>
                                          <a:latin typeface="Cambria Math" panose="02040503050406030204" pitchFamily="18" charset="0"/>
                                        </a:rPr>
                                        <m:t>t</m:t>
                                      </m:r>
                                    </m:e>
                                    <m:sub>
                                      <m:r>
                                        <a:rPr lang="en-US" sz="1200">
                                          <a:effectLst/>
                                          <a:latin typeface="Cambria Math" panose="02040503050406030204" pitchFamily="18" charset="0"/>
                                        </a:rPr>
                                        <m:t>𝑐</m:t>
                                      </m:r>
                                    </m:sub>
                                  </m:sSub>
                                </m:num>
                                <m:den>
                                  <m:r>
                                    <m:rPr>
                                      <m:sty m:val="p"/>
                                    </m:rPr>
                                    <a:rPr lang="en-US" sz="1200">
                                      <a:effectLst/>
                                      <a:latin typeface="Cambria Math" panose="02040503050406030204" pitchFamily="18" charset="0"/>
                                    </a:rPr>
                                    <m:t>t</m:t>
                                  </m:r>
                                </m:den>
                              </m:f>
                            </m:oMath>
                          </a14:m>
                          <a:endParaRPr lang="zh-CN" sz="11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936938842"/>
                      </a:ext>
                    </a:extLst>
                  </a:tr>
                </a:tbl>
              </a:graphicData>
            </a:graphic>
          </p:graphicFrame>
        </mc:Choice>
        <mc:Fallback xmlns="">
          <p:graphicFrame>
            <p:nvGraphicFramePr>
              <p:cNvPr id="21" name="表格 20">
                <a:extLst>
                  <a:ext uri="{FF2B5EF4-FFF2-40B4-BE49-F238E27FC236}">
                    <a16:creationId xmlns:a16="http://schemas.microsoft.com/office/drawing/2014/main" id="{733E6222-7456-48B3-B20C-E389CC3EC3D8}"/>
                  </a:ext>
                </a:extLst>
              </p:cNvPr>
              <p:cNvGraphicFramePr>
                <a:graphicFrameLocks noGrp="1"/>
              </p:cNvGraphicFramePr>
              <p:nvPr>
                <p:extLst>
                  <p:ext uri="{D42A27DB-BD31-4B8C-83A1-F6EECF244321}">
                    <p14:modId xmlns:p14="http://schemas.microsoft.com/office/powerpoint/2010/main" val="4109414171"/>
                  </p:ext>
                </p:extLst>
              </p:nvPr>
            </p:nvGraphicFramePr>
            <p:xfrm>
              <a:off x="582839" y="3127042"/>
              <a:ext cx="7886700" cy="1070502"/>
            </p:xfrm>
            <a:graphic>
              <a:graphicData uri="http://schemas.openxmlformats.org/drawingml/2006/table">
                <a:tbl>
                  <a:tblPr firstRow="1" firstCol="1" bandRow="1">
                    <a:tableStyleId>{5C22544A-7EE6-4342-B048-85BDC9FD1C3A}</a:tableStyleId>
                  </a:tblPr>
                  <a:tblGrid>
                    <a:gridCol w="4059884">
                      <a:extLst>
                        <a:ext uri="{9D8B030D-6E8A-4147-A177-3AD203B41FA5}">
                          <a16:colId xmlns:a16="http://schemas.microsoft.com/office/drawing/2014/main" val="2609478862"/>
                        </a:ext>
                      </a:extLst>
                    </a:gridCol>
                    <a:gridCol w="3826816">
                      <a:extLst>
                        <a:ext uri="{9D8B030D-6E8A-4147-A177-3AD203B41FA5}">
                          <a16:colId xmlns:a16="http://schemas.microsoft.com/office/drawing/2014/main" val="705436574"/>
                        </a:ext>
                      </a:extLst>
                    </a:gridCol>
                  </a:tblGrid>
                  <a:tr h="197138">
                    <a:tc>
                      <a:txBody>
                        <a:bodyPr/>
                        <a:lstStyle/>
                        <a:p>
                          <a:pPr algn="ctr">
                            <a:lnSpc>
                              <a:spcPts val="1200"/>
                            </a:lnSpc>
                            <a:spcAft>
                              <a:spcPts val="0"/>
                            </a:spcAft>
                          </a:pPr>
                          <a:r>
                            <a:rPr lang="zh-CN" sz="1000" dirty="0">
                              <a:solidFill>
                                <a:srgbClr val="184972"/>
                              </a:solidFill>
                              <a:effectLst/>
                            </a:rPr>
                            <a:t>阀门关闭情况</a:t>
                          </a:r>
                          <a:endParaRPr lang="zh-CN" sz="12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000" dirty="0">
                              <a:solidFill>
                                <a:srgbClr val="184972"/>
                              </a:solidFill>
                              <a:effectLst/>
                            </a:rPr>
                            <a:t>液压冲击的压力升高值</a:t>
                          </a:r>
                          <a:r>
                            <a:rPr lang="en-US" sz="1000" dirty="0" err="1">
                              <a:solidFill>
                                <a:srgbClr val="184972"/>
                              </a:solidFill>
                              <a:effectLst/>
                            </a:rPr>
                            <a:t>Δp</a:t>
                          </a:r>
                          <a:endParaRPr lang="zh-CN" sz="12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504747691"/>
                      </a:ext>
                    </a:extLst>
                  </a:tr>
                  <a:tr h="414873">
                    <a:tc>
                      <a:txBody>
                        <a:bodyPr/>
                        <a:lstStyle/>
                        <a:p>
                          <a:pPr algn="ctr">
                            <a:lnSpc>
                              <a:spcPts val="1200"/>
                            </a:lnSpc>
                            <a:spcAft>
                              <a:spcPts val="0"/>
                            </a:spcAft>
                          </a:pPr>
                          <a:r>
                            <a:rPr lang="zh-CN" sz="900" b="0" dirty="0">
                              <a:solidFill>
                                <a:schemeClr val="tx1"/>
                              </a:solidFill>
                              <a:effectLst/>
                            </a:rPr>
                            <a:t>瞬时全部关闭液流</a:t>
                          </a:r>
                          <a:r>
                            <a:rPr lang="en-US" sz="900" b="0" dirty="0">
                              <a:solidFill>
                                <a:schemeClr val="tx1"/>
                              </a:solidFill>
                              <a:effectLst/>
                            </a:rPr>
                            <a:t>(</a:t>
                          </a:r>
                          <a:r>
                            <a:rPr lang="en-US" sz="900" b="0" dirty="0" err="1">
                              <a:solidFill>
                                <a:schemeClr val="tx1"/>
                              </a:solidFill>
                              <a:effectLst/>
                            </a:rPr>
                            <a:t>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endParaRPr>
                        </a:p>
                        <a:p>
                          <a:pPr algn="ctr">
                            <a:lnSpc>
                              <a:spcPts val="1200"/>
                            </a:lnSpc>
                            <a:spcAft>
                              <a:spcPts val="0"/>
                            </a:spcAft>
                          </a:pPr>
                          <a:r>
                            <a:rPr lang="zh-CN" sz="900" b="0" dirty="0">
                              <a:solidFill>
                                <a:schemeClr val="tx1"/>
                              </a:solidFill>
                              <a:effectLst/>
                            </a:rPr>
                            <a:t>瞬时部分关闭液流</a:t>
                          </a:r>
                          <a:r>
                            <a:rPr lang="en-US" sz="900" b="0" dirty="0">
                              <a:solidFill>
                                <a:schemeClr val="tx1"/>
                              </a:solidFill>
                              <a:effectLst/>
                            </a:rPr>
                            <a:t>(</a:t>
                          </a:r>
                          <a:r>
                            <a:rPr lang="en-US" sz="900" b="0" dirty="0" err="1">
                              <a:solidFill>
                                <a:schemeClr val="tx1"/>
                              </a:solidFill>
                              <a:effectLst/>
                            </a:rPr>
                            <a:t>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900" dirty="0" err="1">
                              <a:effectLst/>
                            </a:rPr>
                            <a:t>Δp</a:t>
                          </a:r>
                          <a:r>
                            <a:rPr lang="en-US" sz="900" baseline="-25000" dirty="0" err="1">
                              <a:effectLst/>
                            </a:rPr>
                            <a:t>rmax</a:t>
                          </a:r>
                          <a:r>
                            <a:rPr lang="en-US" sz="900" dirty="0">
                              <a:effectLst/>
                            </a:rPr>
                            <a:t>=</a:t>
                          </a:r>
                          <a:r>
                            <a:rPr lang="en-US" sz="900" dirty="0" err="1">
                              <a:effectLst/>
                            </a:rPr>
                            <a:t>ρcv</a:t>
                          </a:r>
                          <a:endParaRPr lang="zh-CN" sz="1100" dirty="0">
                            <a:effectLst/>
                          </a:endParaRPr>
                        </a:p>
                        <a:p>
                          <a:pPr algn="ctr">
                            <a:lnSpc>
                              <a:spcPts val="1200"/>
                            </a:lnSpc>
                            <a:spcAft>
                              <a:spcPts val="0"/>
                            </a:spcAft>
                          </a:pPr>
                          <a:r>
                            <a:rPr lang="en-US" sz="900" dirty="0" err="1">
                              <a:effectLst/>
                            </a:rPr>
                            <a:t>Δp</a:t>
                          </a:r>
                          <a:r>
                            <a:rPr lang="en-US" sz="900" baseline="-25000" dirty="0" err="1">
                              <a:effectLst/>
                            </a:rPr>
                            <a:t>r</a:t>
                          </a:r>
                          <a:r>
                            <a:rPr lang="en-US" sz="900" dirty="0">
                              <a:effectLst/>
                            </a:rPr>
                            <a:t>=</a:t>
                          </a:r>
                          <a:r>
                            <a:rPr lang="en-US" sz="900" dirty="0" err="1">
                              <a:effectLst/>
                            </a:rPr>
                            <a:t>ρc</a:t>
                          </a:r>
                          <a:r>
                            <a:rPr lang="en-US" sz="900" dirty="0">
                              <a:effectLst/>
                            </a:rPr>
                            <a:t>(v-v')</a:t>
                          </a:r>
                          <a:endParaRPr lang="zh-CN" sz="11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1856983250"/>
                      </a:ext>
                    </a:extLst>
                  </a:tr>
                  <a:tr h="458491">
                    <a:tc>
                      <a:txBody>
                        <a:bodyPr/>
                        <a:lstStyle/>
                        <a:p>
                          <a:pPr algn="ctr">
                            <a:lnSpc>
                              <a:spcPts val="1200"/>
                            </a:lnSpc>
                            <a:spcAft>
                              <a:spcPts val="0"/>
                            </a:spcAft>
                          </a:pPr>
                          <a:r>
                            <a:rPr lang="zh-CN" sz="900" b="0" dirty="0">
                              <a:solidFill>
                                <a:schemeClr val="tx1"/>
                              </a:solidFill>
                              <a:effectLst/>
                            </a:rPr>
                            <a:t>逐渐全部关闭液流</a:t>
                          </a:r>
                          <a:r>
                            <a:rPr lang="en-US" sz="900" b="0" dirty="0">
                              <a:solidFill>
                                <a:schemeClr val="tx1"/>
                              </a:solidFill>
                              <a:effectLst/>
                            </a:rPr>
                            <a:t>(t&gt;</a:t>
                          </a:r>
                          <a:r>
                            <a:rPr lang="en-US" sz="900" b="0" dirty="0" err="1">
                              <a:solidFill>
                                <a:schemeClr val="tx1"/>
                              </a:solidFill>
                              <a:effectLst/>
                            </a:rPr>
                            <a: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endParaRPr>
                        </a:p>
                        <a:p>
                          <a:pPr algn="ctr">
                            <a:lnSpc>
                              <a:spcPts val="1200"/>
                            </a:lnSpc>
                            <a:spcAft>
                              <a:spcPts val="0"/>
                            </a:spcAft>
                          </a:pPr>
                          <a:r>
                            <a:rPr lang="zh-CN" sz="900" b="0" dirty="0">
                              <a:solidFill>
                                <a:schemeClr val="tx1"/>
                              </a:solidFill>
                              <a:effectLst/>
                            </a:rPr>
                            <a:t>逐渐部分关闭液流</a:t>
                          </a:r>
                          <a:r>
                            <a:rPr lang="en-US" sz="900" b="0" dirty="0">
                              <a:solidFill>
                                <a:schemeClr val="tx1"/>
                              </a:solidFill>
                              <a:effectLst/>
                            </a:rPr>
                            <a:t>(t&gt;</a:t>
                          </a:r>
                          <a:r>
                            <a:rPr lang="en-US" sz="900" b="0" dirty="0" err="1">
                              <a:solidFill>
                                <a:schemeClr val="tx1"/>
                              </a:solidFill>
                              <a:effectLst/>
                            </a:rPr>
                            <a:t>t</a:t>
                          </a:r>
                          <a:r>
                            <a:rPr lang="en-US" sz="900" b="0" baseline="-25000" dirty="0" err="1">
                              <a:solidFill>
                                <a:schemeClr val="tx1"/>
                              </a:solidFill>
                              <a:effectLst/>
                            </a:rPr>
                            <a:t>c</a:t>
                          </a:r>
                          <a:r>
                            <a:rPr lang="en-US" sz="900" b="0" dirty="0">
                              <a:solidFill>
                                <a:schemeClr val="tx1"/>
                              </a:solidFill>
                              <a:effectLst/>
                            </a:rPr>
                            <a:t>)(v'≠0)</a:t>
                          </a:r>
                          <a:endParaRPr lang="zh-CN" sz="110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blipFill>
                          <a:blip r:embed="rId6"/>
                          <a:stretch>
                            <a:fillRect l="-106369" t="-136842" r="-318" b="-2632"/>
                          </a:stretch>
                        </a:blipFill>
                      </a:tcPr>
                    </a:tc>
                    <a:extLst>
                      <a:ext uri="{0D108BD9-81ED-4DB2-BD59-A6C34878D82A}">
                        <a16:rowId xmlns:a16="http://schemas.microsoft.com/office/drawing/2014/main" val="3936938842"/>
                      </a:ext>
                    </a:extLst>
                  </a:tr>
                </a:tbl>
              </a:graphicData>
            </a:graphic>
          </p:graphicFrame>
        </mc:Fallback>
      </mc:AlternateContent>
      <p:sp>
        <p:nvSpPr>
          <p:cNvPr id="27" name="矩形 26">
            <a:extLst>
              <a:ext uri="{FF2B5EF4-FFF2-40B4-BE49-F238E27FC236}">
                <a16:creationId xmlns:a16="http://schemas.microsoft.com/office/drawing/2014/main" id="{4771F021-8BBC-4C15-B60A-E984096347B1}"/>
              </a:ext>
            </a:extLst>
          </p:cNvPr>
          <p:cNvSpPr/>
          <p:nvPr/>
        </p:nvSpPr>
        <p:spPr>
          <a:xfrm>
            <a:off x="3219706" y="4145342"/>
            <a:ext cx="2704587" cy="252120"/>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黑体" panose="02010609060101010101" pitchFamily="49" charset="-122"/>
                <a:cs typeface="Times New Roman" panose="02020603050405020304" pitchFamily="18" charset="0"/>
              </a:rPr>
              <a:t>表</a:t>
            </a:r>
            <a:r>
              <a:rPr lang="en-US" altLang="zh-CN" sz="800" dirty="0">
                <a:solidFill>
                  <a:srgbClr val="000000"/>
                </a:solidFill>
                <a:latin typeface="NEU-BZ-S92"/>
                <a:ea typeface="黑体" panose="02010609060101010101" pitchFamily="49" charset="-122"/>
                <a:cs typeface="Times New Roman" panose="02020603050405020304" pitchFamily="18" charset="0"/>
              </a:rPr>
              <a:t>3</a:t>
            </a:r>
            <a:r>
              <a:rPr lang="en-US" altLang="zh-CN" sz="800" i="1" dirty="0">
                <a:solidFill>
                  <a:srgbClr val="000000"/>
                </a:solidFill>
                <a:latin typeface="NEU-BZ-S92"/>
                <a:ea typeface="黑体" panose="02010609060101010101" pitchFamily="49" charset="-122"/>
                <a:cs typeface="Times New Roman" panose="02020603050405020304" pitchFamily="18" charset="0"/>
              </a:rPr>
              <a:t>-</a:t>
            </a:r>
            <a:r>
              <a:rPr lang="en-US" altLang="zh-CN" sz="800" dirty="0">
                <a:solidFill>
                  <a:srgbClr val="000000"/>
                </a:solidFill>
                <a:latin typeface="NEU-BZ-S92"/>
                <a:ea typeface="黑体" panose="02010609060101010101" pitchFamily="49" charset="-122"/>
                <a:cs typeface="Times New Roman" panose="02020603050405020304" pitchFamily="18" charset="0"/>
              </a:rPr>
              <a:t>7</a:t>
            </a:r>
            <a:r>
              <a:rPr lang="zh-CN" altLang="zh-CN" sz="800" i="1" dirty="0">
                <a:solidFill>
                  <a:srgbClr val="000000"/>
                </a:solidFill>
                <a:latin typeface="NEU-BZ-S92"/>
                <a:ea typeface="黑体" panose="02010609060101010101" pitchFamily="49" charset="-122"/>
                <a:cs typeface="Times New Roman" panose="02020603050405020304" pitchFamily="18" charset="0"/>
              </a:rPr>
              <a:t>　</a:t>
            </a:r>
            <a:r>
              <a:rPr lang="zh-CN" altLang="zh-CN" sz="800" dirty="0">
                <a:solidFill>
                  <a:srgbClr val="000000"/>
                </a:solidFill>
                <a:latin typeface="NEU-BZ-S92"/>
                <a:ea typeface="黑体" panose="02010609060101010101" pitchFamily="49" charset="-122"/>
                <a:cs typeface="Times New Roman" panose="02020603050405020304" pitchFamily="18" charset="0"/>
              </a:rPr>
              <a:t>关闭液流通道时管内液压冲击的压力升高值</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32" name="矩形 31">
            <a:extLst>
              <a:ext uri="{FF2B5EF4-FFF2-40B4-BE49-F238E27FC236}">
                <a16:creationId xmlns:a16="http://schemas.microsoft.com/office/drawing/2014/main" id="{2A838F72-5BAB-4C5A-A887-045CC776974F}"/>
              </a:ext>
            </a:extLst>
          </p:cNvPr>
          <p:cNvSpPr/>
          <p:nvPr/>
        </p:nvSpPr>
        <p:spPr>
          <a:xfrm>
            <a:off x="430212" y="4455270"/>
            <a:ext cx="5388013" cy="246221"/>
          </a:xfrm>
          <a:prstGeom prst="rect">
            <a:avLst/>
          </a:prstGeom>
        </p:spPr>
        <p:txBody>
          <a:bodyPr wrap="none">
            <a:spAutoFit/>
          </a:bodyPr>
          <a:lstStyle/>
          <a:p>
            <a:pPr>
              <a:lnSpc>
                <a:spcPts val="1200"/>
              </a:lnSpc>
              <a:spcAft>
                <a:spcPts val="0"/>
              </a:spcAft>
            </a:pPr>
            <a:r>
              <a:rPr lang="zh-CN" altLang="zh-CN" sz="1000" dirty="0">
                <a:solidFill>
                  <a:srgbClr val="000000"/>
                </a:solidFill>
                <a:latin typeface="NEU-BZ-S92"/>
                <a:ea typeface="黑体" panose="02010609060101010101" pitchFamily="49" charset="-122"/>
                <a:cs typeface="Times New Roman" panose="02020603050405020304" pitchFamily="18" charset="0"/>
              </a:rPr>
              <a:t>不论是哪一种情况</a:t>
            </a:r>
            <a:r>
              <a:rPr lang="en-US" altLang="zh-CN" sz="1000" dirty="0">
                <a:solidFill>
                  <a:srgbClr val="000000"/>
                </a:solidFill>
                <a:latin typeface="NEU-BZ-S92"/>
                <a:ea typeface="黑体" panose="02010609060101010101" pitchFamily="49" charset="-122"/>
                <a:cs typeface="Times New Roman" panose="02020603050405020304" pitchFamily="18" charset="0"/>
              </a:rPr>
              <a:t>,</a:t>
            </a:r>
            <a:r>
              <a:rPr lang="zh-CN" altLang="zh-CN" sz="1000" dirty="0">
                <a:solidFill>
                  <a:srgbClr val="000000"/>
                </a:solidFill>
                <a:latin typeface="NEU-BZ-S92"/>
                <a:ea typeface="黑体" panose="02010609060101010101" pitchFamily="49" charset="-122"/>
                <a:cs typeface="Times New Roman" panose="02020603050405020304" pitchFamily="18" charset="0"/>
              </a:rPr>
              <a:t>知道了液压冲击的压力升高值</a:t>
            </a:r>
            <a:r>
              <a:rPr lang="en-US" altLang="zh-CN" sz="1000" dirty="0" err="1">
                <a:solidFill>
                  <a:srgbClr val="000000"/>
                </a:solidFill>
                <a:latin typeface="NEU-BZ-S92"/>
                <a:ea typeface="黑体" panose="02010609060101010101" pitchFamily="49" charset="-122"/>
                <a:cs typeface="Times New Roman" panose="02020603050405020304" pitchFamily="18" charset="0"/>
              </a:rPr>
              <a:t>Δ</a:t>
            </a:r>
            <a:r>
              <a:rPr lang="en-US" altLang="zh-CN" sz="1000" i="1" dirty="0" err="1">
                <a:solidFill>
                  <a:srgbClr val="000000"/>
                </a:solidFill>
                <a:latin typeface="NEU-BZ-S92"/>
                <a:ea typeface="黑体" panose="02010609060101010101" pitchFamily="49" charset="-122"/>
                <a:cs typeface="Times New Roman" panose="02020603050405020304" pitchFamily="18" charset="0"/>
              </a:rPr>
              <a:t>p</a:t>
            </a:r>
            <a:r>
              <a:rPr lang="zh-CN" altLang="zh-CN" sz="1000" dirty="0">
                <a:solidFill>
                  <a:srgbClr val="000000"/>
                </a:solidFill>
                <a:latin typeface="NEU-BZ-S92"/>
                <a:ea typeface="黑体" panose="02010609060101010101" pitchFamily="49" charset="-122"/>
                <a:cs typeface="Times New Roman" panose="02020603050405020304" pitchFamily="18" charset="0"/>
              </a:rPr>
              <a:t>后</a:t>
            </a:r>
            <a:r>
              <a:rPr lang="en-US" altLang="zh-CN" sz="1000" dirty="0">
                <a:solidFill>
                  <a:srgbClr val="000000"/>
                </a:solidFill>
                <a:latin typeface="NEU-BZ-S92"/>
                <a:ea typeface="黑体" panose="02010609060101010101" pitchFamily="49" charset="-122"/>
                <a:cs typeface="Times New Roman" panose="02020603050405020304" pitchFamily="18" charset="0"/>
              </a:rPr>
              <a:t>,</a:t>
            </a:r>
            <a:r>
              <a:rPr lang="zh-CN" altLang="zh-CN" sz="1000" dirty="0">
                <a:solidFill>
                  <a:srgbClr val="000000"/>
                </a:solidFill>
                <a:latin typeface="NEU-BZ-S92"/>
                <a:ea typeface="黑体" panose="02010609060101010101" pitchFamily="49" charset="-122"/>
                <a:cs typeface="Times New Roman" panose="02020603050405020304" pitchFamily="18" charset="0"/>
              </a:rPr>
              <a:t>便可求得出现冲击时管道中的最高压力</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4" name="矩形 33">
                <a:extLst>
                  <a:ext uri="{FF2B5EF4-FFF2-40B4-BE49-F238E27FC236}">
                    <a16:creationId xmlns:a16="http://schemas.microsoft.com/office/drawing/2014/main" id="{349B3FF0-457C-4379-939A-76CD15C32AD7}"/>
                  </a:ext>
                </a:extLst>
              </p:cNvPr>
              <p:cNvSpPr/>
              <p:nvPr/>
            </p:nvSpPr>
            <p:spPr>
              <a:xfrm>
                <a:off x="5666999" y="4425152"/>
                <a:ext cx="168732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max</m:t>
                          </m:r>
                        </m:sub>
                      </m:sSub>
                      <m:r>
                        <a:rPr lang="zh-CN" altLang="en-US" sz="1200" i="0">
                          <a:latin typeface="Cambria Math" panose="02040503050406030204" pitchFamily="18" charset="0"/>
                        </a:rPr>
                        <m:t>=</m:t>
                      </m:r>
                      <m:r>
                        <a:rPr lang="zh-CN" altLang="en-US" sz="1200" i="1">
                          <a:latin typeface="Cambria Math" panose="02040503050406030204" pitchFamily="18" charset="0"/>
                        </a:rPr>
                        <m:t>𝑝</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73</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34" name="矩形 33">
                <a:extLst>
                  <a:ext uri="{FF2B5EF4-FFF2-40B4-BE49-F238E27FC236}">
                    <a16:creationId xmlns:a16="http://schemas.microsoft.com/office/drawing/2014/main" id="{349B3FF0-457C-4379-939A-76CD15C32AD7}"/>
                  </a:ext>
                </a:extLst>
              </p:cNvPr>
              <p:cNvSpPr>
                <a:spLocks noRot="1" noChangeAspect="1" noMove="1" noResize="1" noEditPoints="1" noAdjustHandles="1" noChangeArrowheads="1" noChangeShapeType="1" noTextEdit="1"/>
              </p:cNvSpPr>
              <p:nvPr/>
            </p:nvSpPr>
            <p:spPr>
              <a:xfrm>
                <a:off x="5666999" y="4425152"/>
                <a:ext cx="1687320" cy="276999"/>
              </a:xfrm>
              <a:prstGeom prst="rect">
                <a:avLst/>
              </a:prstGeom>
              <a:blipFill>
                <a:blip r:embed="rId7"/>
                <a:stretch>
                  <a:fillRect b="-11111"/>
                </a:stretch>
              </a:blipFill>
            </p:spPr>
            <p:txBody>
              <a:bodyPr/>
              <a:lstStyle/>
              <a:p>
                <a:r>
                  <a:rPr lang="zh-CN" altLang="en-US">
                    <a:noFill/>
                  </a:rPr>
                  <a:t> </a:t>
                </a:r>
              </a:p>
            </p:txBody>
          </p:sp>
        </mc:Fallback>
      </mc:AlternateContent>
      <p:sp>
        <p:nvSpPr>
          <p:cNvPr id="38" name="矩形 37">
            <a:extLst>
              <a:ext uri="{FF2B5EF4-FFF2-40B4-BE49-F238E27FC236}">
                <a16:creationId xmlns:a16="http://schemas.microsoft.com/office/drawing/2014/main" id="{882B713C-21DA-424B-9932-80FA4A9E2B7A}"/>
              </a:ext>
            </a:extLst>
          </p:cNvPr>
          <p:cNvSpPr/>
          <p:nvPr/>
        </p:nvSpPr>
        <p:spPr>
          <a:xfrm>
            <a:off x="7240324" y="4482315"/>
            <a:ext cx="1467068" cy="215444"/>
          </a:xfrm>
          <a:prstGeom prst="rect">
            <a:avLst/>
          </a:prstGeom>
        </p:spPr>
        <p:txBody>
          <a:bodyPr wrap="none">
            <a:spAutoFit/>
          </a:bodyPr>
          <a:lstStyle/>
          <a:p>
            <a:r>
              <a:rPr lang="zh-CN" altLang="zh-CN" sz="800" dirty="0">
                <a:solidFill>
                  <a:srgbClr val="FF0000"/>
                </a:solidFill>
                <a:ea typeface="黑体" panose="02010609060101010101" pitchFamily="49" charset="-122"/>
                <a:cs typeface="Times New Roman" panose="02020603050405020304" pitchFamily="18" charset="0"/>
              </a:rPr>
              <a:t>式中</a:t>
            </a:r>
            <a:r>
              <a:rPr lang="zh-CN" altLang="zh-CN" sz="800" i="1" dirty="0">
                <a:solidFill>
                  <a:srgbClr val="FF0000"/>
                </a:solidFill>
                <a:ea typeface="黑体" panose="02010609060101010101" pitchFamily="49" charset="-122"/>
                <a:cs typeface="Times New Roman" panose="02020603050405020304" pitchFamily="18" charset="0"/>
              </a:rPr>
              <a:t>　</a:t>
            </a:r>
            <a:r>
              <a:rPr lang="en-US" altLang="zh-CN" sz="800" i="1" dirty="0">
                <a:solidFill>
                  <a:srgbClr val="FF0000"/>
                </a:solidFill>
                <a:ea typeface="黑体" panose="02010609060101010101" pitchFamily="49" charset="-122"/>
                <a:cs typeface="Times New Roman" panose="02020603050405020304" pitchFamily="18" charset="0"/>
              </a:rPr>
              <a:t>p</a:t>
            </a:r>
            <a:r>
              <a:rPr lang="en-US" altLang="zh-CN" sz="800" dirty="0">
                <a:solidFill>
                  <a:srgbClr val="FF0000"/>
                </a:solidFill>
                <a:ea typeface="黑体" panose="02010609060101010101" pitchFamily="49" charset="-122"/>
                <a:cs typeface="Times New Roman" panose="02020603050405020304" pitchFamily="18" charset="0"/>
              </a:rPr>
              <a:t>——</a:t>
            </a:r>
            <a:r>
              <a:rPr lang="zh-CN" altLang="zh-CN" sz="800" dirty="0">
                <a:solidFill>
                  <a:srgbClr val="FF0000"/>
                </a:solidFill>
                <a:ea typeface="黑体" panose="02010609060101010101" pitchFamily="49" charset="-122"/>
                <a:cs typeface="Times New Roman" panose="02020603050405020304" pitchFamily="18" charset="0"/>
              </a:rPr>
              <a:t>正常工作压力。</a:t>
            </a:r>
            <a:endParaRPr lang="zh-CN" altLang="en-US" dirty="0">
              <a:solidFill>
                <a:srgbClr val="FF0000"/>
              </a:solidFill>
            </a:endParaRPr>
          </a:p>
        </p:txBody>
      </p:sp>
    </p:spTree>
    <p:extLst>
      <p:ext uri="{BB962C8B-B14F-4D97-AF65-F5344CB8AC3E}">
        <p14:creationId xmlns:p14="http://schemas.microsoft.com/office/powerpoint/2010/main" val="31218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down)">
                                      <p:cBhvr>
                                        <p:cTn id="24" dur="580">
                                          <p:stCondLst>
                                            <p:cond delay="0"/>
                                          </p:stCondLst>
                                        </p:cTn>
                                        <p:tgtEl>
                                          <p:spTgt spid="25"/>
                                        </p:tgtEl>
                                      </p:cBhvr>
                                    </p:animEffect>
                                    <p:anim calcmode="lin" valueType="num">
                                      <p:cBhvr>
                                        <p:cTn id="25" dur="1822"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5"/>
                                        </p:tgtEl>
                                        <p:attrNameLst>
                                          <p:attrName>ppt_y</p:attrName>
                                        </p:attrNameLst>
                                      </p:cBhvr>
                                      <p:tavLst>
                                        <p:tav tm="0" fmla="#ppt_y-sin(pi*$)/81">
                                          <p:val>
                                            <p:fltVal val="0"/>
                                          </p:val>
                                        </p:tav>
                                        <p:tav tm="100000">
                                          <p:val>
                                            <p:fltVal val="1"/>
                                          </p:val>
                                        </p:tav>
                                      </p:tavLst>
                                    </p:anim>
                                    <p:animScale>
                                      <p:cBhvr>
                                        <p:cTn id="30" dur="26">
                                          <p:stCondLst>
                                            <p:cond delay="650"/>
                                          </p:stCondLst>
                                        </p:cTn>
                                        <p:tgtEl>
                                          <p:spTgt spid="25"/>
                                        </p:tgtEl>
                                      </p:cBhvr>
                                      <p:to x="100000" y="60000"/>
                                    </p:animScale>
                                    <p:animScale>
                                      <p:cBhvr>
                                        <p:cTn id="31" dur="166" decel="50000">
                                          <p:stCondLst>
                                            <p:cond delay="676"/>
                                          </p:stCondLst>
                                        </p:cTn>
                                        <p:tgtEl>
                                          <p:spTgt spid="25"/>
                                        </p:tgtEl>
                                      </p:cBhvr>
                                      <p:to x="100000" y="100000"/>
                                    </p:animScale>
                                    <p:animScale>
                                      <p:cBhvr>
                                        <p:cTn id="32" dur="26">
                                          <p:stCondLst>
                                            <p:cond delay="1312"/>
                                          </p:stCondLst>
                                        </p:cTn>
                                        <p:tgtEl>
                                          <p:spTgt spid="25"/>
                                        </p:tgtEl>
                                      </p:cBhvr>
                                      <p:to x="100000" y="80000"/>
                                    </p:animScale>
                                    <p:animScale>
                                      <p:cBhvr>
                                        <p:cTn id="33" dur="166" decel="50000">
                                          <p:stCondLst>
                                            <p:cond delay="1338"/>
                                          </p:stCondLst>
                                        </p:cTn>
                                        <p:tgtEl>
                                          <p:spTgt spid="25"/>
                                        </p:tgtEl>
                                      </p:cBhvr>
                                      <p:to x="100000" y="100000"/>
                                    </p:animScale>
                                    <p:animScale>
                                      <p:cBhvr>
                                        <p:cTn id="34" dur="26">
                                          <p:stCondLst>
                                            <p:cond delay="1642"/>
                                          </p:stCondLst>
                                        </p:cTn>
                                        <p:tgtEl>
                                          <p:spTgt spid="25"/>
                                        </p:tgtEl>
                                      </p:cBhvr>
                                      <p:to x="100000" y="90000"/>
                                    </p:animScale>
                                    <p:animScale>
                                      <p:cBhvr>
                                        <p:cTn id="35" dur="166" decel="50000">
                                          <p:stCondLst>
                                            <p:cond delay="1668"/>
                                          </p:stCondLst>
                                        </p:cTn>
                                        <p:tgtEl>
                                          <p:spTgt spid="25"/>
                                        </p:tgtEl>
                                      </p:cBhvr>
                                      <p:to x="100000" y="100000"/>
                                    </p:animScale>
                                    <p:animScale>
                                      <p:cBhvr>
                                        <p:cTn id="36" dur="26">
                                          <p:stCondLst>
                                            <p:cond delay="1808"/>
                                          </p:stCondLst>
                                        </p:cTn>
                                        <p:tgtEl>
                                          <p:spTgt spid="25"/>
                                        </p:tgtEl>
                                      </p:cBhvr>
                                      <p:to x="100000" y="95000"/>
                                    </p:animScale>
                                    <p:animScale>
                                      <p:cBhvr>
                                        <p:cTn id="37" dur="166" decel="50000">
                                          <p:stCondLst>
                                            <p:cond delay="1834"/>
                                          </p:stCondLst>
                                        </p:cTn>
                                        <p:tgtEl>
                                          <p:spTgt spid="25"/>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
                                            <p:txEl>
                                              <p:pRg st="0" end="0"/>
                                            </p:txEl>
                                          </p:spTgt>
                                        </p:tgtEl>
                                        <p:attrNameLst>
                                          <p:attrName>style.visibility</p:attrName>
                                        </p:attrNameLst>
                                      </p:cBhvr>
                                      <p:to>
                                        <p:strVal val="visible"/>
                                      </p:to>
                                    </p:set>
                                    <p:animEffect transition="in" filter="wipe(left)">
                                      <p:cBhvr>
                                        <p:cTn id="47" dur="500"/>
                                        <p:tgtEl>
                                          <p:spTgt spid="8">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grpId="0" nodeType="click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37" fill="hold"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outVertical)">
                                      <p:cBhvr>
                                        <p:cTn id="59" dur="500"/>
                                        <p:tgtEl>
                                          <p:spTgt spid="21"/>
                                        </p:tgtEl>
                                      </p:cBhvr>
                                    </p:animEffect>
                                  </p:childTnLst>
                                </p:cTn>
                              </p:par>
                              <p:par>
                                <p:cTn id="60" presetID="1"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left)">
                                      <p:cBhvr>
                                        <p:cTn id="71" dur="500"/>
                                        <p:tgtEl>
                                          <p:spTgt spid="34"/>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31" grpId="0"/>
      <p:bldP spid="33" grpId="0"/>
      <p:bldP spid="35" grpId="0"/>
      <p:bldP spid="37" grpId="0" animBg="1"/>
      <p:bldP spid="25" grpId="0" animBg="1"/>
      <p:bldP spid="5" grpId="0"/>
      <p:bldP spid="20" grpId="0"/>
      <p:bldP spid="27" grpId="0"/>
      <p:bldP spid="32" grpId="0"/>
      <p:bldP spid="34" grpId="0"/>
      <p:bldP spid="38"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6">
            <a:extLst>
              <a:ext uri="{FF2B5EF4-FFF2-40B4-BE49-F238E27FC236}">
                <a16:creationId xmlns:a16="http://schemas.microsoft.com/office/drawing/2014/main" id="{F2796F9C-18B1-499D-98AC-7426A6330232}"/>
              </a:ext>
            </a:extLst>
          </p:cNvPr>
          <p:cNvSpPr/>
          <p:nvPr/>
        </p:nvSpPr>
        <p:spPr>
          <a:xfrm>
            <a:off x="344657" y="1394880"/>
            <a:ext cx="8426549" cy="352494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651173" y="84058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262032"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412279"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7174319"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7324566"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文本框 11">
            <a:extLst>
              <a:ext uri="{FF2B5EF4-FFF2-40B4-BE49-F238E27FC236}">
                <a16:creationId xmlns:a16="http://schemas.microsoft.com/office/drawing/2014/main" id="{BC6AA3D7-6083-4626-9177-4D580731FF4A}"/>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6" name="矩形 5">
            <a:extLst>
              <a:ext uri="{FF2B5EF4-FFF2-40B4-BE49-F238E27FC236}">
                <a16:creationId xmlns:a16="http://schemas.microsoft.com/office/drawing/2014/main" id="{9195746E-2944-49F5-BF33-CF0D7343D734}"/>
              </a:ext>
            </a:extLst>
          </p:cNvPr>
          <p:cNvSpPr/>
          <p:nvPr/>
        </p:nvSpPr>
        <p:spPr>
          <a:xfrm>
            <a:off x="1592279" y="1760023"/>
            <a:ext cx="6058354" cy="338554"/>
          </a:xfrm>
          <a:prstGeom prst="rect">
            <a:avLst/>
          </a:prstGeom>
        </p:spPr>
        <p:txBody>
          <a:bodyPr wrap="square">
            <a:spAutoFit/>
          </a:bodyPr>
          <a:lstStyle/>
          <a:p>
            <a:r>
              <a:rPr lang="zh-CN" altLang="en-US" sz="1600" dirty="0"/>
              <a:t>等径直管末端阀门开启时</a:t>
            </a:r>
            <a:r>
              <a:rPr lang="en-US" altLang="zh-CN" sz="1600" dirty="0"/>
              <a:t>,</a:t>
            </a:r>
            <a:r>
              <a:rPr lang="zh-CN" altLang="en-US" sz="1600" dirty="0"/>
              <a:t>出现的管内压力下降值列于表</a:t>
            </a:r>
            <a:r>
              <a:rPr lang="en-US" altLang="zh-CN" sz="1600" dirty="0"/>
              <a:t>3-8</a:t>
            </a:r>
            <a:r>
              <a:rPr lang="zh-CN" altLang="en-US" sz="1600" dirty="0"/>
              <a:t>。</a:t>
            </a:r>
          </a:p>
        </p:txBody>
      </p:sp>
      <mc:AlternateContent xmlns:mc="http://schemas.openxmlformats.org/markup-compatibility/2006" xmlns:a14="http://schemas.microsoft.com/office/drawing/2010/main">
        <mc:Choice Requires="a14">
          <p:graphicFrame>
            <p:nvGraphicFramePr>
              <p:cNvPr id="7" name="表格 6">
                <a:extLst>
                  <a:ext uri="{FF2B5EF4-FFF2-40B4-BE49-F238E27FC236}">
                    <a16:creationId xmlns:a16="http://schemas.microsoft.com/office/drawing/2014/main" id="{19266E01-06DF-4564-8EAD-4D0EE0AADD24}"/>
                  </a:ext>
                </a:extLst>
              </p:cNvPr>
              <p:cNvGraphicFramePr>
                <a:graphicFrameLocks noGrp="1"/>
              </p:cNvGraphicFramePr>
              <p:nvPr>
                <p:extLst>
                  <p:ext uri="{D42A27DB-BD31-4B8C-83A1-F6EECF244321}">
                    <p14:modId xmlns:p14="http://schemas.microsoft.com/office/powerpoint/2010/main" val="1244582403"/>
                  </p:ext>
                </p:extLst>
              </p:nvPr>
            </p:nvGraphicFramePr>
            <p:xfrm>
              <a:off x="582839" y="2288515"/>
              <a:ext cx="7886700" cy="1296819"/>
            </p:xfrm>
            <a:graphic>
              <a:graphicData uri="http://schemas.openxmlformats.org/drawingml/2006/table">
                <a:tbl>
                  <a:tblPr firstRow="1" firstCol="1" bandRow="1">
                    <a:tableStyleId>{5C22544A-7EE6-4342-B048-85BDC9FD1C3A}</a:tableStyleId>
                  </a:tblPr>
                  <a:tblGrid>
                    <a:gridCol w="3688624">
                      <a:extLst>
                        <a:ext uri="{9D8B030D-6E8A-4147-A177-3AD203B41FA5}">
                          <a16:colId xmlns:a16="http://schemas.microsoft.com/office/drawing/2014/main" val="3809536038"/>
                        </a:ext>
                      </a:extLst>
                    </a:gridCol>
                    <a:gridCol w="4198076">
                      <a:extLst>
                        <a:ext uri="{9D8B030D-6E8A-4147-A177-3AD203B41FA5}">
                          <a16:colId xmlns:a16="http://schemas.microsoft.com/office/drawing/2014/main" val="1240051700"/>
                        </a:ext>
                      </a:extLst>
                    </a:gridCol>
                  </a:tblGrid>
                  <a:tr h="390391">
                    <a:tc>
                      <a:txBody>
                        <a:bodyPr/>
                        <a:lstStyle/>
                        <a:p>
                          <a:pPr algn="ctr">
                            <a:lnSpc>
                              <a:spcPts val="1200"/>
                            </a:lnSpc>
                            <a:spcAft>
                              <a:spcPts val="0"/>
                            </a:spcAft>
                          </a:pPr>
                          <a:r>
                            <a:rPr lang="zh-CN" sz="1600" dirty="0">
                              <a:solidFill>
                                <a:srgbClr val="184972"/>
                              </a:solidFill>
                              <a:effectLst/>
                            </a:rPr>
                            <a:t>阀门开启情况</a:t>
                          </a:r>
                          <a:endParaRPr lang="zh-CN" sz="24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600" dirty="0">
                              <a:solidFill>
                                <a:srgbClr val="184972"/>
                              </a:solidFill>
                              <a:effectLst/>
                            </a:rPr>
                            <a:t>压力下降值</a:t>
                          </a:r>
                          <a:r>
                            <a:rPr lang="en-US" sz="1600" dirty="0" err="1">
                              <a:solidFill>
                                <a:srgbClr val="184972"/>
                              </a:solidFill>
                              <a:effectLst/>
                            </a:rPr>
                            <a:t>Δp</a:t>
                          </a:r>
                          <a:r>
                            <a:rPr lang="en-US" sz="1600" baseline="-25000" dirty="0" err="1">
                              <a:solidFill>
                                <a:srgbClr val="184972"/>
                              </a:solidFill>
                              <a:effectLst/>
                            </a:rPr>
                            <a:t>d</a:t>
                          </a:r>
                          <a:endParaRPr lang="zh-CN" sz="24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484716596"/>
                      </a:ext>
                    </a:extLst>
                  </a:tr>
                  <a:tr h="453214">
                    <a:tc>
                      <a:txBody>
                        <a:bodyPr/>
                        <a:lstStyle/>
                        <a:p>
                          <a:pPr algn="ctr">
                            <a:lnSpc>
                              <a:spcPts val="1200"/>
                            </a:lnSpc>
                            <a:spcAft>
                              <a:spcPts val="0"/>
                            </a:spcAft>
                          </a:pPr>
                          <a:r>
                            <a:rPr lang="zh-CN" sz="800" b="0" dirty="0">
                              <a:solidFill>
                                <a:schemeClr val="tx1"/>
                              </a:solidFill>
                              <a:effectLst/>
                            </a:rPr>
                            <a:t>突然开启</a:t>
                          </a:r>
                          <a:endParaRPr lang="zh-CN" sz="105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dirty="0" err="1">
                              <a:effectLst/>
                            </a:rPr>
                            <a:t>Δp</a:t>
                          </a:r>
                          <a:r>
                            <a:rPr lang="en-US" sz="800" baseline="-25000" dirty="0" err="1">
                              <a:effectLst/>
                            </a:rPr>
                            <a:t>dmax</a:t>
                          </a:r>
                          <a:r>
                            <a:rPr lang="en-US" sz="800" dirty="0">
                              <a:effectLst/>
                            </a:rPr>
                            <a:t>=</a:t>
                          </a:r>
                          <a14:m>
                            <m:oMath xmlns:m="http://schemas.openxmlformats.org/officeDocument/2006/math">
                              <m:rad>
                                <m:radPr>
                                  <m:degHide m:val="on"/>
                                  <m:ctrlPr>
                                    <a:rPr lang="zh-CN" sz="1050" i="1">
                                      <a:effectLst/>
                                      <a:latin typeface="Cambria Math" panose="02040503050406030204" pitchFamily="18" charset="0"/>
                                    </a:rPr>
                                  </m:ctrlPr>
                                </m:radPr>
                                <m:deg/>
                                <m:e>
                                  <m:r>
                                    <a:rPr lang="en-US" sz="1050">
                                      <a:effectLst/>
                                      <a:latin typeface="Cambria Math" panose="02040503050406030204" pitchFamily="18" charset="0"/>
                                    </a:rPr>
                                    <m:t>𝛥</m:t>
                                  </m:r>
                                  <m:sSubSup>
                                    <m:sSubSupPr>
                                      <m:ctrlPr>
                                        <a:rPr lang="zh-CN" sz="1050" i="1">
                                          <a:effectLst/>
                                          <a:latin typeface="Cambria Math" panose="02040503050406030204" pitchFamily="18" charset="0"/>
                                        </a:rPr>
                                      </m:ctrlPr>
                                    </m:sSubSupPr>
                                    <m:e>
                                      <m:r>
                                        <m:rPr>
                                          <m:sty m:val="p"/>
                                        </m:rPr>
                                        <a:rPr lang="en-US" sz="1050">
                                          <a:effectLst/>
                                          <a:latin typeface="Cambria Math" panose="02040503050406030204" pitchFamily="18" charset="0"/>
                                        </a:rPr>
                                        <m:t>p</m:t>
                                      </m:r>
                                    </m:e>
                                    <m:sub>
                                      <m:r>
                                        <a:rPr lang="en-US" sz="1050">
                                          <a:effectLst/>
                                          <a:latin typeface="Cambria Math" panose="02040503050406030204" pitchFamily="18" charset="0"/>
                                        </a:rPr>
                                        <m:t>𝑟𝑚𝑎𝑥</m:t>
                                      </m:r>
                                    </m:sub>
                                    <m:sup>
                                      <m:r>
                                        <a:rPr lang="en-US" sz="1050">
                                          <a:effectLst/>
                                          <a:latin typeface="Cambria Math" panose="02040503050406030204" pitchFamily="18" charset="0"/>
                                        </a:rPr>
                                        <m:t>2</m:t>
                                      </m:r>
                                    </m:sup>
                                  </m:sSubSup>
                                  <m:d>
                                    <m:dPr>
                                      <m:ctrlPr>
                                        <a:rPr lang="zh-CN" sz="1050" i="1">
                                          <a:effectLst/>
                                          <a:latin typeface="Cambria Math" panose="02040503050406030204" pitchFamily="18" charset="0"/>
                                        </a:rPr>
                                      </m:ctrlPr>
                                    </m:dPr>
                                    <m:e>
                                      <m:r>
                                        <a:rPr lang="en-US" sz="1050">
                                          <a:effectLst/>
                                          <a:latin typeface="Cambria Math" panose="02040503050406030204" pitchFamily="18" charset="0"/>
                                        </a:rPr>
                                        <m:t>1+</m:t>
                                      </m:r>
                                      <m:f>
                                        <m:fPr>
                                          <m:ctrlPr>
                                            <a:rPr lang="zh-CN" sz="1050" i="1">
                                              <a:effectLst/>
                                              <a:latin typeface="Cambria Math" panose="02040503050406030204" pitchFamily="18" charset="0"/>
                                            </a:rPr>
                                          </m:ctrlPr>
                                        </m:fPr>
                                        <m:num>
                                          <m:r>
                                            <a:rPr lang="en-US" sz="1150">
                                              <a:effectLst/>
                                              <a:latin typeface="Cambria Math" panose="02040503050406030204" pitchFamily="18" charset="0"/>
                                            </a:rPr>
                                            <m:t>𝛥</m:t>
                                          </m:r>
                                          <m:sSubSup>
                                            <m:sSubSupPr>
                                              <m:ctrlPr>
                                                <a:rPr lang="zh-CN" sz="1050" i="1">
                                                  <a:effectLst/>
                                                  <a:latin typeface="Cambria Math" panose="02040503050406030204" pitchFamily="18" charset="0"/>
                                                </a:rPr>
                                              </m:ctrlPr>
                                            </m:sSubSupPr>
                                            <m:e>
                                              <m:r>
                                                <m:rPr>
                                                  <m:sty m:val="p"/>
                                                </m:rPr>
                                                <a:rPr lang="en-US" sz="1150">
                                                  <a:effectLst/>
                                                  <a:latin typeface="Cambria Math" panose="02040503050406030204" pitchFamily="18" charset="0"/>
                                                </a:rPr>
                                                <m:t>p</m:t>
                                              </m:r>
                                            </m:e>
                                            <m:sub>
                                              <m:r>
                                                <a:rPr lang="en-US" sz="1150">
                                                  <a:effectLst/>
                                                  <a:latin typeface="Cambria Math" panose="02040503050406030204" pitchFamily="18" charset="0"/>
                                                </a:rPr>
                                                <m:t>𝑟𝑚𝑎𝑥</m:t>
                                              </m:r>
                                            </m:sub>
                                            <m:sup>
                                              <m:r>
                                                <a:rPr lang="en-US" sz="1150">
                                                  <a:effectLst/>
                                                  <a:latin typeface="Cambria Math" panose="02040503050406030204" pitchFamily="18" charset="0"/>
                                                </a:rPr>
                                                <m:t>2</m:t>
                                              </m:r>
                                            </m:sup>
                                          </m:sSubSup>
                                        </m:num>
                                        <m:den>
                                          <m:r>
                                            <a:rPr lang="en-US" sz="1150">
                                              <a:effectLst/>
                                              <a:latin typeface="Cambria Math" panose="02040503050406030204" pitchFamily="18" charset="0"/>
                                            </a:rPr>
                                            <m:t>4</m:t>
                                          </m:r>
                                          <m:sSup>
                                            <m:sSupPr>
                                              <m:ctrlPr>
                                                <a:rPr lang="zh-CN" sz="1050" i="1">
                                                  <a:effectLst/>
                                                  <a:latin typeface="Cambria Math" panose="02040503050406030204" pitchFamily="18" charset="0"/>
                                                </a:rPr>
                                              </m:ctrlPr>
                                            </m:sSupPr>
                                            <m:e>
                                              <m:r>
                                                <m:rPr>
                                                  <m:sty m:val="p"/>
                                                </m:rPr>
                                                <a:rPr lang="en-US" sz="1150">
                                                  <a:effectLst/>
                                                  <a:latin typeface="Cambria Math" panose="02040503050406030204" pitchFamily="18" charset="0"/>
                                                </a:rPr>
                                                <m:t>p</m:t>
                                              </m:r>
                                            </m:e>
                                            <m:sup>
                                              <m:r>
                                                <a:rPr lang="en-US" sz="1150">
                                                  <a:effectLst/>
                                                  <a:latin typeface="Cambria Math" panose="02040503050406030204" pitchFamily="18" charset="0"/>
                                                </a:rPr>
                                                <m:t>2</m:t>
                                              </m:r>
                                            </m:sup>
                                          </m:sSup>
                                        </m:den>
                                      </m:f>
                                    </m:e>
                                  </m:d>
                                </m:e>
                              </m:rad>
                            </m:oMath>
                          </a14:m>
                          <a:r>
                            <a:rPr lang="en-US" sz="800" dirty="0">
                              <a:effectLst/>
                            </a:rPr>
                            <a:t>-</a:t>
                          </a:r>
                          <a14:m>
                            <m:oMath xmlns:m="http://schemas.openxmlformats.org/officeDocument/2006/math">
                              <m:f>
                                <m:fPr>
                                  <m:ctrlPr>
                                    <a:rPr lang="zh-CN" sz="1050" i="1">
                                      <a:effectLst/>
                                      <a:latin typeface="Cambria Math" panose="02040503050406030204" pitchFamily="18" charset="0"/>
                                    </a:rPr>
                                  </m:ctrlPr>
                                </m:fPr>
                                <m:num>
                                  <m:r>
                                    <a:rPr lang="en-US" sz="1150">
                                      <a:effectLst/>
                                      <a:latin typeface="Cambria Math" panose="02040503050406030204" pitchFamily="18" charset="0"/>
                                    </a:rPr>
                                    <m:t>𝛥</m:t>
                                  </m:r>
                                  <m:sSubSup>
                                    <m:sSubSupPr>
                                      <m:ctrlPr>
                                        <a:rPr lang="zh-CN" sz="1050" i="1">
                                          <a:effectLst/>
                                          <a:latin typeface="Cambria Math" panose="02040503050406030204" pitchFamily="18" charset="0"/>
                                        </a:rPr>
                                      </m:ctrlPr>
                                    </m:sSubSupPr>
                                    <m:e>
                                      <m:r>
                                        <m:rPr>
                                          <m:sty m:val="p"/>
                                        </m:rPr>
                                        <a:rPr lang="en-US" sz="1150">
                                          <a:effectLst/>
                                          <a:latin typeface="Cambria Math" panose="02040503050406030204" pitchFamily="18" charset="0"/>
                                        </a:rPr>
                                        <m:t>p</m:t>
                                      </m:r>
                                    </m:e>
                                    <m:sub>
                                      <m:r>
                                        <a:rPr lang="en-US" sz="1150">
                                          <a:effectLst/>
                                          <a:latin typeface="Cambria Math" panose="02040503050406030204" pitchFamily="18" charset="0"/>
                                        </a:rPr>
                                        <m:t>𝑟𝑚𝑎𝑥</m:t>
                                      </m:r>
                                    </m:sub>
                                    <m:sup>
                                      <m:r>
                                        <a:rPr lang="en-US" sz="1150">
                                          <a:effectLst/>
                                          <a:latin typeface="Cambria Math" panose="02040503050406030204" pitchFamily="18" charset="0"/>
                                        </a:rPr>
                                        <m:t>2</m:t>
                                      </m:r>
                                    </m:sup>
                                  </m:sSubSup>
                                </m:num>
                                <m:den>
                                  <m:r>
                                    <a:rPr lang="en-US" sz="1150">
                                      <a:effectLst/>
                                      <a:latin typeface="Cambria Math" panose="02040503050406030204" pitchFamily="18" charset="0"/>
                                    </a:rPr>
                                    <m:t>2</m:t>
                                  </m:r>
                                  <m:r>
                                    <m:rPr>
                                      <m:sty m:val="p"/>
                                    </m:rPr>
                                    <a:rPr lang="en-US" sz="1150">
                                      <a:effectLst/>
                                      <a:latin typeface="Cambria Math" panose="02040503050406030204" pitchFamily="18" charset="0"/>
                                    </a:rPr>
                                    <m:t>p</m:t>
                                  </m:r>
                                </m:den>
                              </m:f>
                            </m:oMath>
                          </a14:m>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4076087994"/>
                      </a:ext>
                    </a:extLst>
                  </a:tr>
                  <a:tr h="453214">
                    <a:tc>
                      <a:txBody>
                        <a:bodyPr/>
                        <a:lstStyle/>
                        <a:p>
                          <a:pPr algn="ctr">
                            <a:lnSpc>
                              <a:spcPts val="1200"/>
                            </a:lnSpc>
                            <a:spcAft>
                              <a:spcPts val="0"/>
                            </a:spcAft>
                          </a:pPr>
                          <a:r>
                            <a:rPr lang="zh-CN" sz="800" b="0" dirty="0">
                              <a:solidFill>
                                <a:schemeClr val="tx1"/>
                              </a:solidFill>
                              <a:effectLst/>
                            </a:rPr>
                            <a:t>缓慢开启</a:t>
                          </a:r>
                          <a:endParaRPr lang="zh-CN" sz="105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dirty="0" err="1">
                              <a:effectLst/>
                            </a:rPr>
                            <a:t>Δp</a:t>
                          </a:r>
                          <a:r>
                            <a:rPr lang="en-US" sz="800" baseline="-25000" dirty="0" err="1">
                              <a:effectLst/>
                            </a:rPr>
                            <a:t>d</a:t>
                          </a:r>
                          <a:r>
                            <a:rPr lang="en-US" sz="800" dirty="0">
                              <a:effectLst/>
                            </a:rPr>
                            <a:t>=</a:t>
                          </a:r>
                          <a14:m>
                            <m:oMath xmlns:m="http://schemas.openxmlformats.org/officeDocument/2006/math">
                              <m:f>
                                <m:fPr>
                                  <m:ctrlPr>
                                    <a:rPr lang="zh-CN" sz="1050" i="1">
                                      <a:effectLst/>
                                      <a:latin typeface="Cambria Math" panose="02040503050406030204" pitchFamily="18" charset="0"/>
                                    </a:rPr>
                                  </m:ctrlPr>
                                </m:fPr>
                                <m:num>
                                  <m:r>
                                    <a:rPr lang="en-US" sz="1150">
                                      <a:effectLst/>
                                      <a:latin typeface="Cambria Math" panose="02040503050406030204" pitchFamily="18" charset="0"/>
                                    </a:rPr>
                                    <m:t>2</m:t>
                                  </m:r>
                                  <m:r>
                                    <m:rPr>
                                      <m:sty m:val="p"/>
                                    </m:rPr>
                                    <a:rPr lang="en-US" sz="1150">
                                      <a:effectLst/>
                                      <a:latin typeface="Cambria Math" panose="02040503050406030204" pitchFamily="18" charset="0"/>
                                    </a:rPr>
                                    <m:t>vlρ</m:t>
                                  </m:r>
                                </m:num>
                                <m:den>
                                  <m:r>
                                    <m:rPr>
                                      <m:sty m:val="p"/>
                                    </m:rPr>
                                    <a:rPr lang="en-US" sz="1150">
                                      <a:effectLst/>
                                      <a:latin typeface="Cambria Math" panose="02040503050406030204" pitchFamily="18" charset="0"/>
                                    </a:rPr>
                                    <m:t>t</m:t>
                                  </m:r>
                                </m:den>
                              </m:f>
                              <m:rad>
                                <m:radPr>
                                  <m:degHide m:val="on"/>
                                  <m:ctrlPr>
                                    <a:rPr lang="zh-CN" sz="1050" i="1">
                                      <a:effectLst/>
                                      <a:latin typeface="Cambria Math" panose="02040503050406030204" pitchFamily="18" charset="0"/>
                                    </a:rPr>
                                  </m:ctrlPr>
                                </m:radPr>
                                <m:deg/>
                                <m:e>
                                  <m:r>
                                    <a:rPr lang="en-US" sz="1050">
                                      <a:effectLst/>
                                      <a:latin typeface="Cambria Math" panose="02040503050406030204" pitchFamily="18" charset="0"/>
                                    </a:rPr>
                                    <m:t>1+</m:t>
                                  </m:r>
                                  <m:f>
                                    <m:fPr>
                                      <m:ctrlPr>
                                        <a:rPr lang="zh-CN" sz="1050" i="1">
                                          <a:effectLst/>
                                          <a:latin typeface="Cambria Math" panose="02040503050406030204" pitchFamily="18" charset="0"/>
                                        </a:rPr>
                                      </m:ctrlPr>
                                    </m:fPr>
                                    <m:num>
                                      <m:r>
                                        <a:rPr lang="en-US" sz="1150">
                                          <a:effectLst/>
                                          <a:latin typeface="Cambria Math" panose="02040503050406030204" pitchFamily="18" charset="0"/>
                                        </a:rPr>
                                        <m:t>1</m:t>
                                      </m:r>
                                    </m:num>
                                    <m:den>
                                      <m:sSup>
                                        <m:sSupPr>
                                          <m:ctrlPr>
                                            <a:rPr lang="zh-CN" sz="1050" i="1">
                                              <a:effectLst/>
                                              <a:latin typeface="Cambria Math" panose="02040503050406030204" pitchFamily="18" charset="0"/>
                                            </a:rPr>
                                          </m:ctrlPr>
                                        </m:sSupPr>
                                        <m:e>
                                          <m:r>
                                            <m:rPr>
                                              <m:sty m:val="p"/>
                                            </m:rPr>
                                            <a:rPr lang="en-US" sz="1150">
                                              <a:effectLst/>
                                              <a:latin typeface="Cambria Math" panose="02040503050406030204" pitchFamily="18" charset="0"/>
                                            </a:rPr>
                                            <m:t>p</m:t>
                                          </m:r>
                                        </m:e>
                                        <m:sup>
                                          <m:r>
                                            <a:rPr lang="en-US" sz="1150">
                                              <a:effectLst/>
                                              <a:latin typeface="Cambria Math" panose="02040503050406030204" pitchFamily="18" charset="0"/>
                                            </a:rPr>
                                            <m:t>2</m:t>
                                          </m:r>
                                        </m:sup>
                                      </m:sSup>
                                    </m:den>
                                  </m:f>
                                  <m:sSup>
                                    <m:sSupPr>
                                      <m:ctrlPr>
                                        <a:rPr lang="zh-CN" sz="1050" i="1">
                                          <a:effectLst/>
                                          <a:latin typeface="Cambria Math" panose="02040503050406030204" pitchFamily="18" charset="0"/>
                                        </a:rPr>
                                      </m:ctrlPr>
                                    </m:sSupPr>
                                    <m:e>
                                      <m:d>
                                        <m:dPr>
                                          <m:ctrlPr>
                                            <a:rPr lang="zh-CN" sz="1050" i="1">
                                              <a:effectLst/>
                                              <a:latin typeface="Cambria Math" panose="02040503050406030204" pitchFamily="18" charset="0"/>
                                            </a:rPr>
                                          </m:ctrlPr>
                                        </m:dPr>
                                        <m:e>
                                          <m:f>
                                            <m:fPr>
                                              <m:ctrlPr>
                                                <a:rPr lang="zh-CN" sz="1050" i="1">
                                                  <a:effectLst/>
                                                  <a:latin typeface="Cambria Math" panose="02040503050406030204" pitchFamily="18" charset="0"/>
                                                </a:rPr>
                                              </m:ctrlPr>
                                            </m:fPr>
                                            <m:num>
                                              <m:r>
                                                <m:rPr>
                                                  <m:sty m:val="p"/>
                                                </m:rPr>
                                                <a:rPr lang="en-US" sz="1150">
                                                  <a:effectLst/>
                                                  <a:latin typeface="Cambria Math" panose="02040503050406030204" pitchFamily="18" charset="0"/>
                                                </a:rPr>
                                                <m:t>ulρ</m:t>
                                              </m:r>
                                            </m:num>
                                            <m:den>
                                              <m:r>
                                                <m:rPr>
                                                  <m:sty m:val="p"/>
                                                </m:rPr>
                                                <a:rPr lang="en-US" sz="1150">
                                                  <a:effectLst/>
                                                  <a:latin typeface="Cambria Math" panose="02040503050406030204" pitchFamily="18" charset="0"/>
                                                </a:rPr>
                                                <m:t>t</m:t>
                                              </m:r>
                                            </m:den>
                                          </m:f>
                                        </m:e>
                                      </m:d>
                                    </m:e>
                                    <m:sup>
                                      <m:r>
                                        <a:rPr lang="en-US" sz="1050">
                                          <a:effectLst/>
                                          <a:latin typeface="Cambria Math" panose="02040503050406030204" pitchFamily="18" charset="0"/>
                                        </a:rPr>
                                        <m:t>2</m:t>
                                      </m:r>
                                    </m:sup>
                                  </m:sSup>
                                </m:e>
                              </m:rad>
                            </m:oMath>
                          </a14:m>
                          <a:r>
                            <a:rPr lang="en-US" sz="800" dirty="0">
                              <a:effectLst/>
                            </a:rPr>
                            <a:t>-</a:t>
                          </a:r>
                          <a14:m>
                            <m:oMath xmlns:m="http://schemas.openxmlformats.org/officeDocument/2006/math">
                              <m:f>
                                <m:fPr>
                                  <m:ctrlPr>
                                    <a:rPr lang="zh-CN" sz="1050" i="1">
                                      <a:effectLst/>
                                      <a:latin typeface="Cambria Math" panose="02040503050406030204" pitchFamily="18" charset="0"/>
                                    </a:rPr>
                                  </m:ctrlPr>
                                </m:fPr>
                                <m:num>
                                  <m:r>
                                    <a:rPr lang="en-US" sz="1150">
                                      <a:effectLst/>
                                      <a:latin typeface="Cambria Math" panose="02040503050406030204" pitchFamily="18" charset="0"/>
                                    </a:rPr>
                                    <m:t>2</m:t>
                                  </m:r>
                                </m:num>
                                <m:den>
                                  <m:r>
                                    <m:rPr>
                                      <m:sty m:val="p"/>
                                    </m:rPr>
                                    <a:rPr lang="en-US" sz="1150">
                                      <a:effectLst/>
                                      <a:latin typeface="Cambria Math" panose="02040503050406030204" pitchFamily="18" charset="0"/>
                                    </a:rPr>
                                    <m:t>p</m:t>
                                  </m:r>
                                </m:den>
                              </m:f>
                              <m:sSup>
                                <m:sSupPr>
                                  <m:ctrlPr>
                                    <a:rPr lang="zh-CN" sz="1050" i="1">
                                      <a:effectLst/>
                                      <a:latin typeface="Cambria Math" panose="02040503050406030204" pitchFamily="18" charset="0"/>
                                    </a:rPr>
                                  </m:ctrlPr>
                                </m:sSupPr>
                                <m:e>
                                  <m:d>
                                    <m:dPr>
                                      <m:ctrlPr>
                                        <a:rPr lang="zh-CN" sz="1050" i="1">
                                          <a:effectLst/>
                                          <a:latin typeface="Cambria Math" panose="02040503050406030204" pitchFamily="18" charset="0"/>
                                        </a:rPr>
                                      </m:ctrlPr>
                                    </m:dPr>
                                    <m:e>
                                      <m:f>
                                        <m:fPr>
                                          <m:ctrlPr>
                                            <a:rPr lang="zh-CN" sz="1050" i="1">
                                              <a:effectLst/>
                                              <a:latin typeface="Cambria Math" panose="02040503050406030204" pitchFamily="18" charset="0"/>
                                            </a:rPr>
                                          </m:ctrlPr>
                                        </m:fPr>
                                        <m:num>
                                          <m:r>
                                            <m:rPr>
                                              <m:sty m:val="p"/>
                                            </m:rPr>
                                            <a:rPr lang="en-US" sz="1150">
                                              <a:effectLst/>
                                              <a:latin typeface="Cambria Math" panose="02040503050406030204" pitchFamily="18" charset="0"/>
                                            </a:rPr>
                                            <m:t>vlρ</m:t>
                                          </m:r>
                                        </m:num>
                                        <m:den>
                                          <m:r>
                                            <m:rPr>
                                              <m:sty m:val="p"/>
                                            </m:rPr>
                                            <a:rPr lang="en-US" sz="1150">
                                              <a:effectLst/>
                                              <a:latin typeface="Cambria Math" panose="02040503050406030204" pitchFamily="18" charset="0"/>
                                            </a:rPr>
                                            <m:t>t</m:t>
                                          </m:r>
                                        </m:den>
                                      </m:f>
                                    </m:e>
                                  </m:d>
                                </m:e>
                                <m:sup>
                                  <m:r>
                                    <a:rPr lang="en-US" sz="1050">
                                      <a:effectLst/>
                                      <a:latin typeface="Cambria Math" panose="02040503050406030204" pitchFamily="18" charset="0"/>
                                    </a:rPr>
                                    <m:t>2</m:t>
                                  </m:r>
                                </m:sup>
                              </m:sSup>
                            </m:oMath>
                          </a14:m>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1071274709"/>
                      </a:ext>
                    </a:extLst>
                  </a:tr>
                </a:tbl>
              </a:graphicData>
            </a:graphic>
          </p:graphicFrame>
        </mc:Choice>
        <mc:Fallback xmlns="">
          <p:graphicFrame>
            <p:nvGraphicFramePr>
              <p:cNvPr id="7" name="表格 6">
                <a:extLst>
                  <a:ext uri="{FF2B5EF4-FFF2-40B4-BE49-F238E27FC236}">
                    <a16:creationId xmlns:a16="http://schemas.microsoft.com/office/drawing/2014/main" id="{19266E01-06DF-4564-8EAD-4D0EE0AADD24}"/>
                  </a:ext>
                </a:extLst>
              </p:cNvPr>
              <p:cNvGraphicFramePr>
                <a:graphicFrameLocks noGrp="1"/>
              </p:cNvGraphicFramePr>
              <p:nvPr>
                <p:extLst>
                  <p:ext uri="{D42A27DB-BD31-4B8C-83A1-F6EECF244321}">
                    <p14:modId xmlns:p14="http://schemas.microsoft.com/office/powerpoint/2010/main" val="1244582403"/>
                  </p:ext>
                </p:extLst>
              </p:nvPr>
            </p:nvGraphicFramePr>
            <p:xfrm>
              <a:off x="582839" y="2288515"/>
              <a:ext cx="7886700" cy="1296819"/>
            </p:xfrm>
            <a:graphic>
              <a:graphicData uri="http://schemas.openxmlformats.org/drawingml/2006/table">
                <a:tbl>
                  <a:tblPr firstRow="1" firstCol="1" bandRow="1">
                    <a:tableStyleId>{5C22544A-7EE6-4342-B048-85BDC9FD1C3A}</a:tableStyleId>
                  </a:tblPr>
                  <a:tblGrid>
                    <a:gridCol w="3688624">
                      <a:extLst>
                        <a:ext uri="{9D8B030D-6E8A-4147-A177-3AD203B41FA5}">
                          <a16:colId xmlns:a16="http://schemas.microsoft.com/office/drawing/2014/main" val="3809536038"/>
                        </a:ext>
                      </a:extLst>
                    </a:gridCol>
                    <a:gridCol w="4198076">
                      <a:extLst>
                        <a:ext uri="{9D8B030D-6E8A-4147-A177-3AD203B41FA5}">
                          <a16:colId xmlns:a16="http://schemas.microsoft.com/office/drawing/2014/main" val="1240051700"/>
                        </a:ext>
                      </a:extLst>
                    </a:gridCol>
                  </a:tblGrid>
                  <a:tr h="390391">
                    <a:tc>
                      <a:txBody>
                        <a:bodyPr/>
                        <a:lstStyle/>
                        <a:p>
                          <a:pPr algn="ctr">
                            <a:lnSpc>
                              <a:spcPts val="1200"/>
                            </a:lnSpc>
                            <a:spcAft>
                              <a:spcPts val="0"/>
                            </a:spcAft>
                          </a:pPr>
                          <a:r>
                            <a:rPr lang="zh-CN" sz="1600" dirty="0">
                              <a:solidFill>
                                <a:srgbClr val="184972"/>
                              </a:solidFill>
                              <a:effectLst/>
                            </a:rPr>
                            <a:t>阀门开启情况</a:t>
                          </a:r>
                          <a:endParaRPr lang="zh-CN" sz="24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600" dirty="0">
                              <a:solidFill>
                                <a:srgbClr val="184972"/>
                              </a:solidFill>
                              <a:effectLst/>
                            </a:rPr>
                            <a:t>压力下降值</a:t>
                          </a:r>
                          <a:r>
                            <a:rPr lang="en-US" sz="1600" dirty="0" err="1">
                              <a:solidFill>
                                <a:srgbClr val="184972"/>
                              </a:solidFill>
                              <a:effectLst/>
                            </a:rPr>
                            <a:t>Δp</a:t>
                          </a:r>
                          <a:r>
                            <a:rPr lang="en-US" sz="1600" baseline="-25000" dirty="0" err="1">
                              <a:solidFill>
                                <a:srgbClr val="184972"/>
                              </a:solidFill>
                              <a:effectLst/>
                            </a:rPr>
                            <a:t>d</a:t>
                          </a:r>
                          <a:endParaRPr lang="zh-CN" sz="24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484716596"/>
                      </a:ext>
                    </a:extLst>
                  </a:tr>
                  <a:tr h="453214">
                    <a:tc>
                      <a:txBody>
                        <a:bodyPr/>
                        <a:lstStyle/>
                        <a:p>
                          <a:pPr algn="ctr">
                            <a:lnSpc>
                              <a:spcPts val="1200"/>
                            </a:lnSpc>
                            <a:spcAft>
                              <a:spcPts val="0"/>
                            </a:spcAft>
                          </a:pPr>
                          <a:r>
                            <a:rPr lang="zh-CN" sz="800" b="0" dirty="0">
                              <a:solidFill>
                                <a:schemeClr val="tx1"/>
                              </a:solidFill>
                              <a:effectLst/>
                            </a:rPr>
                            <a:t>突然开启</a:t>
                          </a:r>
                          <a:endParaRPr lang="zh-CN" sz="105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blipFill>
                          <a:blip r:embed="rId3"/>
                          <a:stretch>
                            <a:fillRect l="-88099" t="-93333" r="-290" b="-102667"/>
                          </a:stretch>
                        </a:blipFill>
                      </a:tcPr>
                    </a:tc>
                    <a:extLst>
                      <a:ext uri="{0D108BD9-81ED-4DB2-BD59-A6C34878D82A}">
                        <a16:rowId xmlns:a16="http://schemas.microsoft.com/office/drawing/2014/main" val="4076087994"/>
                      </a:ext>
                    </a:extLst>
                  </a:tr>
                  <a:tr h="453214">
                    <a:tc>
                      <a:txBody>
                        <a:bodyPr/>
                        <a:lstStyle/>
                        <a:p>
                          <a:pPr algn="ctr">
                            <a:lnSpc>
                              <a:spcPts val="1200"/>
                            </a:lnSpc>
                            <a:spcAft>
                              <a:spcPts val="0"/>
                            </a:spcAft>
                          </a:pPr>
                          <a:r>
                            <a:rPr lang="zh-CN" sz="800" b="0" dirty="0">
                              <a:solidFill>
                                <a:schemeClr val="tx1"/>
                              </a:solidFill>
                              <a:effectLst/>
                            </a:rPr>
                            <a:t>缓慢开启</a:t>
                          </a:r>
                          <a:endParaRPr lang="zh-CN" sz="1050" b="0" dirty="0">
                            <a:solidFill>
                              <a:schemeClr val="tx1"/>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blipFill>
                          <a:blip r:embed="rId3"/>
                          <a:stretch>
                            <a:fillRect l="-88099" t="-193333" r="-290" b="-2667"/>
                          </a:stretch>
                        </a:blipFill>
                      </a:tcPr>
                    </a:tc>
                    <a:extLst>
                      <a:ext uri="{0D108BD9-81ED-4DB2-BD59-A6C34878D82A}">
                        <a16:rowId xmlns:a16="http://schemas.microsoft.com/office/drawing/2014/main" val="1071274709"/>
                      </a:ext>
                    </a:extLst>
                  </a:tr>
                </a:tbl>
              </a:graphicData>
            </a:graphic>
          </p:graphicFrame>
        </mc:Fallback>
      </mc:AlternateContent>
      <p:sp>
        <p:nvSpPr>
          <p:cNvPr id="11" name="矩形 10">
            <a:extLst>
              <a:ext uri="{FF2B5EF4-FFF2-40B4-BE49-F238E27FC236}">
                <a16:creationId xmlns:a16="http://schemas.microsoft.com/office/drawing/2014/main" id="{3F63F50A-C081-4118-9C7A-CE061CE1866F}"/>
              </a:ext>
            </a:extLst>
          </p:cNvPr>
          <p:cNvSpPr/>
          <p:nvPr/>
        </p:nvSpPr>
        <p:spPr>
          <a:xfrm>
            <a:off x="3079169" y="3720985"/>
            <a:ext cx="2601994" cy="252120"/>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黑体" panose="02010609060101010101" pitchFamily="49" charset="-122"/>
                <a:cs typeface="Times New Roman" panose="02020603050405020304" pitchFamily="18" charset="0"/>
              </a:rPr>
              <a:t>表</a:t>
            </a:r>
            <a:r>
              <a:rPr lang="en-US" altLang="zh-CN" sz="800" dirty="0">
                <a:solidFill>
                  <a:srgbClr val="000000"/>
                </a:solidFill>
                <a:latin typeface="NEU-BZ-S92"/>
                <a:ea typeface="黑体" panose="02010609060101010101" pitchFamily="49" charset="-122"/>
                <a:cs typeface="Times New Roman" panose="02020603050405020304" pitchFamily="18" charset="0"/>
              </a:rPr>
              <a:t>3</a:t>
            </a:r>
            <a:r>
              <a:rPr lang="en-US" altLang="zh-CN" sz="800" i="1" dirty="0">
                <a:solidFill>
                  <a:srgbClr val="000000"/>
                </a:solidFill>
                <a:latin typeface="NEU-BZ-S92"/>
                <a:ea typeface="黑体" panose="02010609060101010101" pitchFamily="49" charset="-122"/>
                <a:cs typeface="Times New Roman" panose="02020603050405020304" pitchFamily="18" charset="0"/>
              </a:rPr>
              <a:t>-</a:t>
            </a:r>
            <a:r>
              <a:rPr lang="en-US" altLang="zh-CN" sz="800" dirty="0">
                <a:solidFill>
                  <a:srgbClr val="000000"/>
                </a:solidFill>
                <a:latin typeface="NEU-BZ-S92"/>
                <a:ea typeface="黑体" panose="02010609060101010101" pitchFamily="49" charset="-122"/>
                <a:cs typeface="Times New Roman" panose="02020603050405020304" pitchFamily="18" charset="0"/>
              </a:rPr>
              <a:t>8</a:t>
            </a:r>
            <a:r>
              <a:rPr lang="zh-CN" altLang="zh-CN" sz="800" i="1" dirty="0">
                <a:solidFill>
                  <a:srgbClr val="000000"/>
                </a:solidFill>
                <a:latin typeface="NEU-BZ-S92"/>
                <a:ea typeface="黑体" panose="02010609060101010101" pitchFamily="49" charset="-122"/>
                <a:cs typeface="Times New Roman" panose="02020603050405020304" pitchFamily="18" charset="0"/>
              </a:rPr>
              <a:t>　</a:t>
            </a:r>
            <a:r>
              <a:rPr lang="zh-CN" altLang="zh-CN" sz="800" dirty="0">
                <a:solidFill>
                  <a:srgbClr val="000000"/>
                </a:solidFill>
                <a:latin typeface="NEU-BZ-S92"/>
                <a:ea typeface="黑体" panose="02010609060101010101" pitchFamily="49" charset="-122"/>
                <a:cs typeface="Times New Roman" panose="02020603050405020304" pitchFamily="18" charset="0"/>
              </a:rPr>
              <a:t>等径直管末端阀门开启时管内压力下降值</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22" name="矩形 21">
            <a:extLst>
              <a:ext uri="{FF2B5EF4-FFF2-40B4-BE49-F238E27FC236}">
                <a16:creationId xmlns:a16="http://schemas.microsoft.com/office/drawing/2014/main" id="{5DD823EA-8139-45F0-A791-6E031F067497}"/>
              </a:ext>
            </a:extLst>
          </p:cNvPr>
          <p:cNvSpPr/>
          <p:nvPr/>
        </p:nvSpPr>
        <p:spPr>
          <a:xfrm>
            <a:off x="860425" y="4019418"/>
            <a:ext cx="7195315" cy="246221"/>
          </a:xfrm>
          <a:prstGeom prst="rect">
            <a:avLst/>
          </a:prstGeom>
        </p:spPr>
        <p:txBody>
          <a:bodyPr wrap="square">
            <a:spAutoFit/>
          </a:bodyPr>
          <a:lstStyle/>
          <a:p>
            <a:pPr>
              <a:lnSpc>
                <a:spcPts val="1200"/>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注</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表中</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dirty="0" err="1">
                <a:solidFill>
                  <a:srgbClr val="000000"/>
                </a:solidFill>
                <a:latin typeface="NEU-BZ-S92"/>
                <a:ea typeface="黑体" panose="02010609060101010101" pitchFamily="49" charset="-122"/>
                <a:cs typeface="Times New Roman" panose="02020603050405020304" pitchFamily="18" charset="0"/>
              </a:rPr>
              <a:t>Δ</a:t>
            </a:r>
            <a:r>
              <a:rPr lang="en-US" altLang="zh-CN" sz="1050" i="1" dirty="0" err="1">
                <a:solidFill>
                  <a:srgbClr val="000000"/>
                </a:solidFill>
                <a:latin typeface="NEU-BZ-S92"/>
                <a:ea typeface="黑体" panose="02010609060101010101" pitchFamily="49" charset="-122"/>
                <a:cs typeface="Times New Roman" panose="02020603050405020304" pitchFamily="18" charset="0"/>
              </a:rPr>
              <a:t>p</a:t>
            </a:r>
            <a:r>
              <a:rPr lang="en-US" altLang="zh-CN" sz="1050" baseline="-25000" dirty="0" err="1">
                <a:solidFill>
                  <a:srgbClr val="000000"/>
                </a:solidFill>
                <a:latin typeface="NEU-BZ-S92"/>
                <a:ea typeface="黑体" panose="02010609060101010101" pitchFamily="49" charset="-122"/>
                <a:cs typeface="Times New Roman" panose="02020603050405020304" pitchFamily="18" charset="0"/>
              </a:rPr>
              <a:t>rmax</a:t>
            </a:r>
            <a:r>
              <a:rPr lang="zh-CN" altLang="zh-CN" sz="1050" dirty="0">
                <a:solidFill>
                  <a:srgbClr val="000000"/>
                </a:solidFill>
                <a:latin typeface="NEU-BZ-S92"/>
                <a:ea typeface="黑体" panose="02010609060101010101" pitchFamily="49" charset="-122"/>
                <a:cs typeface="Times New Roman" panose="02020603050405020304" pitchFamily="18" charset="0"/>
              </a:rPr>
              <a:t>为液压冲击时压力升高值</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i="1" dirty="0">
                <a:solidFill>
                  <a:srgbClr val="000000"/>
                </a:solidFill>
                <a:latin typeface="NEU-BZ-S92"/>
                <a:ea typeface="黑体" panose="02010609060101010101" pitchFamily="49" charset="-122"/>
                <a:cs typeface="Times New Roman" panose="02020603050405020304" pitchFamily="18" charset="0"/>
              </a:rPr>
              <a:t>p</a:t>
            </a:r>
            <a:r>
              <a:rPr lang="zh-CN" altLang="zh-CN" sz="1050" dirty="0">
                <a:solidFill>
                  <a:srgbClr val="000000"/>
                </a:solidFill>
                <a:latin typeface="NEU-BZ-S92"/>
                <a:ea typeface="黑体" panose="02010609060101010101" pitchFamily="49" charset="-122"/>
                <a:cs typeface="Times New Roman" panose="02020603050405020304" pitchFamily="18" charset="0"/>
              </a:rPr>
              <a:t>为管内原来的工作压力</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i="1" dirty="0">
                <a:solidFill>
                  <a:srgbClr val="000000"/>
                </a:solidFill>
                <a:latin typeface="NEU-BZ-S92"/>
                <a:ea typeface="黑体" panose="02010609060101010101" pitchFamily="49" charset="-122"/>
                <a:cs typeface="Times New Roman" panose="02020603050405020304" pitchFamily="18" charset="0"/>
              </a:rPr>
              <a:t>v</a:t>
            </a:r>
            <a:r>
              <a:rPr lang="zh-CN" altLang="zh-CN" sz="1050" dirty="0">
                <a:solidFill>
                  <a:srgbClr val="000000"/>
                </a:solidFill>
                <a:latin typeface="NEU-BZ-S92"/>
                <a:ea typeface="黑体" panose="02010609060101010101" pitchFamily="49" charset="-122"/>
                <a:cs typeface="Times New Roman" panose="02020603050405020304" pitchFamily="18" charset="0"/>
              </a:rPr>
              <a:t>为管内液体流速</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i="1" dirty="0">
                <a:solidFill>
                  <a:srgbClr val="000000"/>
                </a:solidFill>
                <a:latin typeface="NEU-BZ-S92"/>
                <a:ea typeface="黑体" panose="02010609060101010101" pitchFamily="49" charset="-122"/>
                <a:cs typeface="Times New Roman" panose="02020603050405020304" pitchFamily="18" charset="0"/>
              </a:rPr>
              <a:t>l</a:t>
            </a:r>
            <a:r>
              <a:rPr lang="zh-CN" altLang="zh-CN" sz="1050" dirty="0">
                <a:solidFill>
                  <a:srgbClr val="000000"/>
                </a:solidFill>
                <a:latin typeface="NEU-BZ-S92"/>
                <a:ea typeface="黑体" panose="02010609060101010101" pitchFamily="49" charset="-122"/>
                <a:cs typeface="Times New Roman" panose="02020603050405020304" pitchFamily="18" charset="0"/>
              </a:rPr>
              <a:t>为管长</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i="1" dirty="0">
                <a:solidFill>
                  <a:srgbClr val="000000"/>
                </a:solidFill>
                <a:latin typeface="NEU-BZ-S92"/>
                <a:ea typeface="黑体" panose="02010609060101010101" pitchFamily="49" charset="-122"/>
                <a:cs typeface="Times New Roman" panose="02020603050405020304" pitchFamily="18" charset="0"/>
              </a:rPr>
              <a:t>t</a:t>
            </a:r>
            <a:r>
              <a:rPr lang="zh-CN" altLang="zh-CN" sz="1050" dirty="0">
                <a:solidFill>
                  <a:srgbClr val="000000"/>
                </a:solidFill>
                <a:latin typeface="NEU-BZ-S92"/>
                <a:ea typeface="黑体" panose="02010609060101010101" pitchFamily="49" charset="-122"/>
                <a:cs typeface="Times New Roman" panose="02020603050405020304" pitchFamily="18" charset="0"/>
              </a:rPr>
              <a:t>为阀门开启时间</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en-US" altLang="zh-CN" sz="1050" i="1" dirty="0">
                <a:solidFill>
                  <a:srgbClr val="000000"/>
                </a:solidFill>
                <a:latin typeface="NEU-BZ-S92"/>
                <a:ea typeface="黑体" panose="02010609060101010101" pitchFamily="49" charset="-122"/>
                <a:cs typeface="Times New Roman" panose="02020603050405020304" pitchFamily="18" charset="0"/>
              </a:rPr>
              <a:t>ρ</a:t>
            </a:r>
            <a:r>
              <a:rPr lang="zh-CN" altLang="zh-CN" sz="1050" dirty="0">
                <a:solidFill>
                  <a:srgbClr val="000000"/>
                </a:solidFill>
                <a:latin typeface="NEU-BZ-S92"/>
                <a:ea typeface="黑体" panose="02010609060101010101" pitchFamily="49" charset="-122"/>
                <a:cs typeface="Times New Roman" panose="02020603050405020304" pitchFamily="18" charset="0"/>
              </a:rPr>
              <a:t>为液体密度。</a:t>
            </a:r>
            <a:endParaRPr lang="zh-CN" altLang="zh-CN" sz="1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72579843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9">
            <a:extLst>
              <a:ext uri="{FF2B5EF4-FFF2-40B4-BE49-F238E27FC236}">
                <a16:creationId xmlns:a16="http://schemas.microsoft.com/office/drawing/2014/main" id="{05726407-BDE6-4589-84D6-78C04A4023C2}"/>
              </a:ext>
            </a:extLst>
          </p:cNvPr>
          <p:cNvSpPr txBox="1">
            <a:spLocks noChangeArrowheads="1"/>
          </p:cNvSpPr>
          <p:nvPr/>
        </p:nvSpPr>
        <p:spPr bwMode="auto">
          <a:xfrm>
            <a:off x="1651173" y="84058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二、运动部件制动所产生的液压冲击</a:t>
            </a:r>
          </a:p>
        </p:txBody>
      </p:sp>
      <p:sp>
        <p:nvSpPr>
          <p:cNvPr id="4" name="直角三角形 3">
            <a:extLst>
              <a:ext uri="{FF2B5EF4-FFF2-40B4-BE49-F238E27FC236}">
                <a16:creationId xmlns:a16="http://schemas.microsoft.com/office/drawing/2014/main" id="{43326C9A-4634-48D7-8D2F-606F52F42ECA}"/>
              </a:ext>
            </a:extLst>
          </p:cNvPr>
          <p:cNvSpPr/>
          <p:nvPr/>
        </p:nvSpPr>
        <p:spPr>
          <a:xfrm rot="18962245" flipV="1">
            <a:off x="1262032"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FD109483-4933-4D5A-8AA4-29EFFD5B2500}"/>
              </a:ext>
            </a:extLst>
          </p:cNvPr>
          <p:cNvSpPr/>
          <p:nvPr/>
        </p:nvSpPr>
        <p:spPr>
          <a:xfrm rot="18962245" flipV="1">
            <a:off x="1412279" y="89142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E7B7C526-4D7F-4E45-8BBE-D4A6288905B9}"/>
              </a:ext>
            </a:extLst>
          </p:cNvPr>
          <p:cNvSpPr/>
          <p:nvPr/>
        </p:nvSpPr>
        <p:spPr>
          <a:xfrm rot="2637755" flipH="1" flipV="1">
            <a:off x="7174319"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2A707F08-DE9F-4F32-AB3F-FF2161D92D43}"/>
              </a:ext>
            </a:extLst>
          </p:cNvPr>
          <p:cNvSpPr/>
          <p:nvPr/>
        </p:nvSpPr>
        <p:spPr>
          <a:xfrm rot="2637755" flipH="1" flipV="1">
            <a:off x="7324566" y="89142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8" name="圆角矩形 3">
            <a:extLst>
              <a:ext uri="{FF2B5EF4-FFF2-40B4-BE49-F238E27FC236}">
                <a16:creationId xmlns:a16="http://schemas.microsoft.com/office/drawing/2014/main" id="{27645B54-7191-4052-8547-15CD1625C8F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AA7F2FB8-DEB9-4636-AA19-9AAA33AF93E8}"/>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D1E36E19-E759-4F14-9FA6-66ADAC399EC9}"/>
                  </a:ext>
                </a:extLst>
              </p:cNvPr>
              <p:cNvSpPr/>
              <p:nvPr/>
            </p:nvSpPr>
            <p:spPr>
              <a:xfrm>
                <a:off x="281675" y="1404398"/>
                <a:ext cx="6375221" cy="962123"/>
              </a:xfrm>
              <a:prstGeom prst="rect">
                <a:avLst/>
              </a:prstGeom>
            </p:spPr>
            <p:txBody>
              <a:bodyPr wrap="square">
                <a:spAutoFit/>
              </a:bodyPr>
              <a:lstStyle/>
              <a:p>
                <a:pPr indent="288000" algn="just">
                  <a:lnSpc>
                    <a:spcPct val="15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如图</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3</a:t>
                </a:r>
                <a:r>
                  <a:rPr lang="en-US" altLang="zh-CN" sz="12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41</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所示</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活塞以速度</a:t>
                </a:r>
                <a:r>
                  <a:rPr lang="en-US" altLang="zh-CN" sz="1200" i="1" dirty="0">
                    <a:solidFill>
                      <a:srgbClr val="000000"/>
                    </a:solidFill>
                    <a:effectLst/>
                    <a:latin typeface="NEU-BZ-S92"/>
                    <a:ea typeface="黑体" panose="02010609060101010101" pitchFamily="49" charset="-122"/>
                    <a:cs typeface="Times New Roman" panose="02020603050405020304" pitchFamily="18" charset="0"/>
                  </a:rPr>
                  <a:t>v</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驱动负载</a:t>
                </a:r>
                <a:r>
                  <a:rPr lang="en-US" altLang="zh-CN" sz="1200" i="1" dirty="0">
                    <a:solidFill>
                      <a:srgbClr val="000000"/>
                    </a:solidFill>
                    <a:effectLst/>
                    <a:latin typeface="NEU-BZ-S92"/>
                    <a:ea typeface="黑体" panose="02010609060101010101" pitchFamily="49" charset="-122"/>
                    <a:cs typeface="Times New Roman" panose="02020603050405020304" pitchFamily="18" charset="0"/>
                  </a:rPr>
                  <a:t>m</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向左运动</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活塞和负载的总质量为</a:t>
                </a:r>
                <a14:m>
                  <m:oMath xmlns:m="http://schemas.openxmlformats.org/officeDocument/2006/math">
                    <m:r>
                      <m:rPr>
                        <m:sty m:val="p"/>
                      </m:rPr>
                      <a:rPr lang="en-US" altLang="zh-CN" sz="1400">
                        <a:solidFill>
                          <a:srgbClr val="000000"/>
                        </a:solidFill>
                        <a:effectLst/>
                        <a:latin typeface="Cambria Math" panose="02040503050406030204" pitchFamily="18" charset="0"/>
                        <a:ea typeface="方正书宋_GBK"/>
                        <a:cs typeface="Times New Roman" panose="02020603050405020304" pitchFamily="18" charset="0"/>
                      </a:rPr>
                      <m:t>Σ</m:t>
                    </m:r>
                  </m:oMath>
                </a14:m>
                <a:r>
                  <a:rPr lang="en-US" altLang="zh-CN" sz="1200" dirty="0">
                    <a:solidFill>
                      <a:srgbClr val="000000"/>
                    </a:solidFill>
                    <a:effectLst/>
                    <a:latin typeface="黑体" panose="02010609060101010101" pitchFamily="49" charset="-122"/>
                    <a:ea typeface="方正书宋_GBK"/>
                    <a:cs typeface="Times New Roman" panose="02020603050405020304" pitchFamily="18" charset="0"/>
                  </a:rPr>
                  <a:t>m</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。当突然关闭出口通道时</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液体被封闭在左腔中。但由于运动部件的惯性而使腔内液体受压</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引起液体压力急剧上升。运动部件则因受到左腔内液体压力产生的阻力而制动。</a:t>
                </a:r>
                <a:endParaRPr lang="zh-CN" altLang="zh-CN" sz="1200" dirty="0">
                  <a:solidFill>
                    <a:srgbClr val="000000"/>
                  </a:solidFill>
                  <a:effectLst/>
                  <a:latin typeface="NEU-BZ-S92"/>
                  <a:ea typeface="方正书宋_GBK"/>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D1E36E19-E759-4F14-9FA6-66ADAC399EC9}"/>
                  </a:ext>
                </a:extLst>
              </p:cNvPr>
              <p:cNvSpPr>
                <a:spLocks noRot="1" noChangeAspect="1" noMove="1" noResize="1" noEditPoints="1" noAdjustHandles="1" noChangeArrowheads="1" noChangeShapeType="1" noTextEdit="1"/>
              </p:cNvSpPr>
              <p:nvPr/>
            </p:nvSpPr>
            <p:spPr>
              <a:xfrm>
                <a:off x="281675" y="1404398"/>
                <a:ext cx="6375221" cy="962123"/>
              </a:xfrm>
              <a:prstGeom prst="rect">
                <a:avLst/>
              </a:prstGeom>
              <a:blipFill>
                <a:blip r:embed="rId2"/>
                <a:stretch>
                  <a:fillRect r="-96"/>
                </a:stretch>
              </a:blipFill>
            </p:spPr>
            <p:txBody>
              <a:bodyPr/>
              <a:lstStyle/>
              <a:p>
                <a:r>
                  <a:rPr lang="zh-CN" altLang="en-US">
                    <a:noFill/>
                  </a:rPr>
                  <a:t> </a:t>
                </a:r>
              </a:p>
            </p:txBody>
          </p:sp>
        </mc:Fallback>
      </mc:AlternateContent>
      <p:pic>
        <p:nvPicPr>
          <p:cNvPr id="11" name="3T41.EPS" descr="id:2147504128;FounderCES">
            <a:extLst>
              <a:ext uri="{FF2B5EF4-FFF2-40B4-BE49-F238E27FC236}">
                <a16:creationId xmlns:a16="http://schemas.microsoft.com/office/drawing/2014/main" id="{29BB1682-2FCE-42FC-A942-0E40D7F79BAB}"/>
              </a:ext>
            </a:extLst>
          </p:cNvPr>
          <p:cNvPicPr/>
          <p:nvPr/>
        </p:nvPicPr>
        <p:blipFill>
          <a:blip r:embed="rId3"/>
          <a:stretch>
            <a:fillRect/>
          </a:stretch>
        </p:blipFill>
        <p:spPr>
          <a:xfrm>
            <a:off x="6881500" y="1994884"/>
            <a:ext cx="1885315" cy="1039495"/>
          </a:xfrm>
          <a:prstGeom prst="rect">
            <a:avLst/>
          </a:prstGeom>
        </p:spPr>
      </p:pic>
      <p:sp>
        <p:nvSpPr>
          <p:cNvPr id="13" name="矩形 12">
            <a:extLst>
              <a:ext uri="{FF2B5EF4-FFF2-40B4-BE49-F238E27FC236}">
                <a16:creationId xmlns:a16="http://schemas.microsoft.com/office/drawing/2014/main" id="{8AA0B475-3664-43D6-AFCF-32911DC4A112}"/>
              </a:ext>
            </a:extLst>
          </p:cNvPr>
          <p:cNvSpPr/>
          <p:nvPr/>
        </p:nvSpPr>
        <p:spPr>
          <a:xfrm>
            <a:off x="6862194" y="3084186"/>
            <a:ext cx="1923925" cy="248979"/>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NEU-BZ-S92"/>
                <a:ea typeface="黑体" panose="02010609060101010101" pitchFamily="49" charset="-122"/>
                <a:cs typeface="Times New Roman" panose="02020603050405020304" pitchFamily="18" charset="0"/>
              </a:rPr>
              <a:t>图</a:t>
            </a:r>
            <a:r>
              <a:rPr lang="en-US" altLang="zh-CN" sz="700" dirty="0">
                <a:solidFill>
                  <a:srgbClr val="000000"/>
                </a:solidFill>
                <a:latin typeface="NEU-BZ-S92"/>
                <a:ea typeface="黑体" panose="02010609060101010101" pitchFamily="49" charset="-122"/>
                <a:cs typeface="Times New Roman" panose="02020603050405020304" pitchFamily="18" charset="0"/>
              </a:rPr>
              <a:t>3</a:t>
            </a:r>
            <a:r>
              <a:rPr lang="en-US" altLang="zh-CN" sz="700" i="1" dirty="0">
                <a:solidFill>
                  <a:srgbClr val="000000"/>
                </a:solidFill>
                <a:latin typeface="NEU-BZ-S92"/>
                <a:ea typeface="黑体" panose="02010609060101010101" pitchFamily="49" charset="-122"/>
                <a:cs typeface="Times New Roman" panose="02020603050405020304" pitchFamily="18" charset="0"/>
              </a:rPr>
              <a:t>-</a:t>
            </a:r>
            <a:r>
              <a:rPr lang="en-US" altLang="zh-CN" sz="700" dirty="0">
                <a:solidFill>
                  <a:srgbClr val="000000"/>
                </a:solidFill>
                <a:latin typeface="NEU-BZ-S92"/>
                <a:ea typeface="黑体" panose="02010609060101010101" pitchFamily="49" charset="-122"/>
                <a:cs typeface="Times New Roman" panose="02020603050405020304" pitchFamily="18" charset="0"/>
              </a:rPr>
              <a:t>41</a:t>
            </a:r>
            <a:r>
              <a:rPr lang="zh-CN" altLang="zh-CN" sz="700" i="1" dirty="0">
                <a:solidFill>
                  <a:srgbClr val="000000"/>
                </a:solidFill>
                <a:latin typeface="NEU-BZ-S92"/>
                <a:ea typeface="黑体" panose="02010609060101010101" pitchFamily="49" charset="-122"/>
                <a:cs typeface="Times New Roman" panose="02020603050405020304" pitchFamily="18" charset="0"/>
              </a:rPr>
              <a:t>　</a:t>
            </a:r>
            <a:r>
              <a:rPr lang="zh-CN" altLang="zh-CN" sz="700" dirty="0">
                <a:solidFill>
                  <a:srgbClr val="000000"/>
                </a:solidFill>
                <a:latin typeface="NEU-BZ-S92"/>
                <a:ea typeface="黑体" panose="02010609060101010101" pitchFamily="49" charset="-122"/>
                <a:cs typeface="Times New Roman" panose="02020603050405020304" pitchFamily="18" charset="0"/>
              </a:rPr>
              <a:t>运动部件制动引起的液压冲击</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4" name="圆角矩形 6">
            <a:extLst>
              <a:ext uri="{FF2B5EF4-FFF2-40B4-BE49-F238E27FC236}">
                <a16:creationId xmlns:a16="http://schemas.microsoft.com/office/drawing/2014/main" id="{3303FB5D-AA5E-4C97-B090-AF0932F9C054}"/>
              </a:ext>
            </a:extLst>
          </p:cNvPr>
          <p:cNvSpPr/>
          <p:nvPr/>
        </p:nvSpPr>
        <p:spPr>
          <a:xfrm>
            <a:off x="344657" y="2514632"/>
            <a:ext cx="6312239" cy="240519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FE40700F-EA3C-454C-9C19-26420DBAFCD4}"/>
              </a:ext>
            </a:extLst>
          </p:cNvPr>
          <p:cNvSpPr/>
          <p:nvPr/>
        </p:nvSpPr>
        <p:spPr>
          <a:xfrm>
            <a:off x="344656" y="2514632"/>
            <a:ext cx="6312240" cy="701795"/>
          </a:xfrm>
          <a:prstGeom prst="rect">
            <a:avLst/>
          </a:prstGeom>
        </p:spPr>
        <p:txBody>
          <a:bodyPr wrap="square">
            <a:spAutoFit/>
          </a:bodyPr>
          <a:lstStyle/>
          <a:p>
            <a:pPr indent="360000">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设运动部件在制动时的减速时间为</a:t>
            </a:r>
            <a:r>
              <a:rPr lang="en-US" altLang="zh-CN" sz="1400" dirty="0" err="1">
                <a:solidFill>
                  <a:srgbClr val="000000"/>
                </a:solidFill>
                <a:latin typeface="NEU-BZ-S92"/>
                <a:ea typeface="黑体" panose="02010609060101010101" pitchFamily="49" charset="-122"/>
                <a:cs typeface="Times New Roman" panose="02020603050405020304" pitchFamily="18" charset="0"/>
              </a:rPr>
              <a:t>Δ</a:t>
            </a:r>
            <a:r>
              <a:rPr lang="en-US" altLang="zh-CN" sz="1400" i="1" dirty="0" err="1">
                <a:solidFill>
                  <a:srgbClr val="000000"/>
                </a:solidFill>
                <a:latin typeface="NEU-BZ-S92"/>
                <a:ea typeface="黑体" panose="02010609060101010101" pitchFamily="49" charset="-122"/>
                <a:cs typeface="Times New Roman" panose="02020603050405020304" pitchFamily="18" charset="0"/>
              </a:rPr>
              <a:t>t</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速度的减小值为</a:t>
            </a:r>
            <a:r>
              <a:rPr lang="en-US" altLang="zh-CN" sz="1400" dirty="0" err="1">
                <a:solidFill>
                  <a:srgbClr val="000000"/>
                </a:solidFill>
                <a:latin typeface="NEU-BZ-S92"/>
                <a:ea typeface="黑体" panose="02010609060101010101" pitchFamily="49" charset="-122"/>
                <a:cs typeface="Times New Roman" panose="02020603050405020304" pitchFamily="18" charset="0"/>
              </a:rPr>
              <a:t>Δ</a:t>
            </a:r>
            <a:r>
              <a:rPr lang="en-US" altLang="zh-CN" sz="1400" i="1" dirty="0" err="1">
                <a:solidFill>
                  <a:srgbClr val="000000"/>
                </a:solidFill>
                <a:latin typeface="NEU-BZ-S92"/>
                <a:ea typeface="黑体" panose="02010609060101010101" pitchFamily="49" charset="-122"/>
                <a:cs typeface="Times New Roman" panose="02020603050405020304" pitchFamily="18" charset="0"/>
              </a:rPr>
              <a:t>v</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则根据动量定律可近似地求得左腔内的冲击压力</a:t>
            </a:r>
            <a:r>
              <a:rPr lang="en-US" altLang="zh-CN" sz="1400" dirty="0" err="1">
                <a:solidFill>
                  <a:srgbClr val="000000"/>
                </a:solidFill>
                <a:latin typeface="NEU-BZ-S92"/>
                <a:ea typeface="黑体" panose="02010609060101010101" pitchFamily="49" charset="-122"/>
                <a:cs typeface="Times New Roman" panose="02020603050405020304" pitchFamily="18" charset="0"/>
              </a:rPr>
              <a:t>Δ</a:t>
            </a:r>
            <a:r>
              <a:rPr lang="en-US" altLang="zh-CN" sz="1400" i="1" dirty="0" err="1">
                <a:solidFill>
                  <a:srgbClr val="000000"/>
                </a:solidFill>
                <a:latin typeface="NEU-BZ-S92"/>
                <a:ea typeface="黑体" panose="02010609060101010101" pitchFamily="49" charset="-122"/>
                <a:cs typeface="Times New Roman" panose="02020603050405020304" pitchFamily="18" charset="0"/>
              </a:rPr>
              <a:t>p</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由于</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38AB697A-103B-4717-9F4A-DE05F21086E3}"/>
                  </a:ext>
                </a:extLst>
              </p:cNvPr>
              <p:cNvSpPr/>
              <p:nvPr/>
            </p:nvSpPr>
            <p:spPr>
              <a:xfrm>
                <a:off x="3374665" y="2865529"/>
                <a:ext cx="178080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r>
                        <a:rPr lang="zh-CN" altLang="en-US" i="1">
                          <a:latin typeface="Cambria Math" panose="02040503050406030204" pitchFamily="18" charset="0"/>
                        </a:rPr>
                        <m:t>𝑝𝐴</m:t>
                      </m:r>
                      <m:r>
                        <m:rPr>
                          <m:sty m:val="p"/>
                        </m:rPr>
                        <a:rPr lang="zh-CN" altLang="en-US" i="0">
                          <a:latin typeface="Cambria Math" panose="02040503050406030204" pitchFamily="18" charset="0"/>
                        </a:rPr>
                        <m:t>Δ</m:t>
                      </m:r>
                      <m:r>
                        <a:rPr lang="zh-CN" altLang="en-US" i="1">
                          <a:latin typeface="Cambria Math" panose="02040503050406030204" pitchFamily="18" charset="0"/>
                        </a:rPr>
                        <m:t>𝑡</m:t>
                      </m:r>
                      <m:r>
                        <a:rPr lang="zh-CN" altLang="en-US" i="0">
                          <a:latin typeface="Cambria Math" panose="02040503050406030204" pitchFamily="18" charset="0"/>
                        </a:rPr>
                        <m:t>=</m:t>
                      </m:r>
                      <m:r>
                        <m:rPr>
                          <m:sty m:val="p"/>
                        </m:rPr>
                        <a:rPr lang="zh-CN" altLang="en-US" i="0">
                          <a:latin typeface="Cambria Math" panose="02040503050406030204" pitchFamily="18" charset="0"/>
                        </a:rPr>
                        <m:t>Σ</m:t>
                      </m:r>
                      <m:r>
                        <a:rPr lang="zh-CN" altLang="en-US" i="1">
                          <a:latin typeface="Cambria Math" panose="02040503050406030204" pitchFamily="18" charset="0"/>
                        </a:rPr>
                        <m:t>𝑚</m:t>
                      </m:r>
                      <m:r>
                        <m:rPr>
                          <m:sty m:val="p"/>
                        </m:rPr>
                        <a:rPr lang="zh-CN" altLang="en-US" i="0">
                          <a:latin typeface="Cambria Math" panose="02040503050406030204" pitchFamily="18" charset="0"/>
                        </a:rPr>
                        <m:t>Δ</m:t>
                      </m:r>
                      <m:r>
                        <a:rPr lang="zh-CN" altLang="en-US" i="1">
                          <a:latin typeface="Cambria Math" panose="02040503050406030204" pitchFamily="18" charset="0"/>
                        </a:rPr>
                        <m:t>𝑣</m:t>
                      </m:r>
                    </m:oMath>
                  </m:oMathPara>
                </a14:m>
                <a:endParaRPr lang="zh-CN" altLang="en-US" dirty="0"/>
              </a:p>
            </p:txBody>
          </p:sp>
        </mc:Choice>
        <mc:Fallback xmlns="">
          <p:sp>
            <p:nvSpPr>
              <p:cNvPr id="18" name="矩形 17">
                <a:extLst>
                  <a:ext uri="{FF2B5EF4-FFF2-40B4-BE49-F238E27FC236}">
                    <a16:creationId xmlns:a16="http://schemas.microsoft.com/office/drawing/2014/main" id="{38AB697A-103B-4717-9F4A-DE05F21086E3}"/>
                  </a:ext>
                </a:extLst>
              </p:cNvPr>
              <p:cNvSpPr>
                <a:spLocks noRot="1" noChangeAspect="1" noMove="1" noResize="1" noEditPoints="1" noAdjustHandles="1" noChangeArrowheads="1" noChangeShapeType="1" noTextEdit="1"/>
              </p:cNvSpPr>
              <p:nvPr/>
            </p:nvSpPr>
            <p:spPr>
              <a:xfrm>
                <a:off x="3374665" y="2865529"/>
                <a:ext cx="1780808" cy="369332"/>
              </a:xfrm>
              <a:prstGeom prst="rect">
                <a:avLst/>
              </a:prstGeom>
              <a:blipFill>
                <a:blip r:embed="rId4"/>
                <a:stretch>
                  <a:fillRect b="-13115"/>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EA19E9B0-4359-4FCE-A70F-FE7964F658BB}"/>
              </a:ext>
            </a:extLst>
          </p:cNvPr>
          <p:cNvSpPr/>
          <p:nvPr/>
        </p:nvSpPr>
        <p:spPr>
          <a:xfrm>
            <a:off x="708025" y="3364538"/>
            <a:ext cx="543739" cy="307777"/>
          </a:xfrm>
          <a:prstGeom prst="rect">
            <a:avLst/>
          </a:prstGeom>
        </p:spPr>
        <p:txBody>
          <a:bodyPr wrap="none">
            <a:spAutoFit/>
          </a:bodyPr>
          <a:lstStyle/>
          <a:p>
            <a:r>
              <a:rPr lang="zh-CN" altLang="zh-CN" sz="1400" dirty="0">
                <a:solidFill>
                  <a:srgbClr val="000000"/>
                </a:solidFill>
                <a:ea typeface="黑体" panose="02010609060101010101" pitchFamily="49" charset="-122"/>
                <a:cs typeface="Times New Roman" panose="02020603050405020304" pitchFamily="18" charset="0"/>
              </a:rPr>
              <a:t>故有</a:t>
            </a:r>
            <a:endParaRPr lang="zh-CN" altLang="en-US" sz="1400" dirty="0"/>
          </a:p>
        </p:txBody>
      </p:sp>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8BECD25A-1142-4FCD-AF69-90903A5F442B}"/>
                  </a:ext>
                </a:extLst>
              </p:cNvPr>
              <p:cNvSpPr/>
              <p:nvPr/>
            </p:nvSpPr>
            <p:spPr>
              <a:xfrm>
                <a:off x="1251764" y="3260677"/>
                <a:ext cx="1782155"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400" smtClean="0">
                          <a:latin typeface="Cambria Math" panose="02040503050406030204" pitchFamily="18" charset="0"/>
                        </a:rPr>
                        <m:t>Δ</m:t>
                      </m:r>
                      <m:r>
                        <a:rPr lang="zh-CN" altLang="en-US" sz="1400" i="1">
                          <a:latin typeface="Cambria Math" panose="02040503050406030204" pitchFamily="18" charset="0"/>
                        </a:rPr>
                        <m:t>𝑝</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m:rPr>
                              <m:sty m:val="p"/>
                            </m:rPr>
                            <a:rPr lang="zh-CN" altLang="en-US" sz="1400" i="0">
                              <a:latin typeface="Cambria Math" panose="02040503050406030204" pitchFamily="18" charset="0"/>
                            </a:rPr>
                            <m:t>Σ</m:t>
                          </m:r>
                          <m:r>
                            <a:rPr lang="zh-CN" altLang="en-US" sz="1400" i="1">
                              <a:latin typeface="Cambria Math" panose="02040503050406030204" pitchFamily="18" charset="0"/>
                            </a:rPr>
                            <m:t>𝑚</m:t>
                          </m:r>
                          <m:r>
                            <m:rPr>
                              <m:sty m:val="p"/>
                            </m:rPr>
                            <a:rPr lang="zh-CN" altLang="en-US" sz="1400" i="0">
                              <a:latin typeface="Cambria Math" panose="02040503050406030204" pitchFamily="18" charset="0"/>
                            </a:rPr>
                            <m:t>Δ</m:t>
                          </m:r>
                          <m:r>
                            <a:rPr lang="zh-CN" altLang="en-US" sz="1400" i="1">
                              <a:latin typeface="Cambria Math" panose="02040503050406030204" pitchFamily="18" charset="0"/>
                            </a:rPr>
                            <m:t>𝑣</m:t>
                          </m:r>
                        </m:num>
                        <m:den>
                          <m:r>
                            <a:rPr lang="zh-CN" altLang="en-US" sz="1400" i="1">
                              <a:latin typeface="Cambria Math" panose="02040503050406030204" pitchFamily="18" charset="0"/>
                            </a:rPr>
                            <m:t>𝐴</m:t>
                          </m:r>
                          <m:r>
                            <m:rPr>
                              <m:sty m:val="p"/>
                            </m:rPr>
                            <a:rPr lang="zh-CN" altLang="en-US" sz="1400" i="0">
                              <a:latin typeface="Cambria Math" panose="02040503050406030204" pitchFamily="18" charset="0"/>
                            </a:rPr>
                            <m:t>Δ</m:t>
                          </m:r>
                          <m:r>
                            <a:rPr lang="zh-CN" altLang="en-US" sz="1400" i="1">
                              <a:latin typeface="Cambria Math" panose="02040503050406030204" pitchFamily="18" charset="0"/>
                            </a:rPr>
                            <m:t>𝑡</m:t>
                          </m:r>
                        </m:den>
                      </m:f>
                      <m:r>
                        <m:rPr>
                          <m:nor/>
                        </m:rPr>
                        <a:rPr lang="zh-CN" altLang="en-US" sz="1400" i="1">
                          <a:latin typeface="Cambria Math" panose="02040503050406030204" pitchFamily="18" charset="0"/>
                        </a:rPr>
                        <m:t>(</m:t>
                      </m:r>
                      <m:r>
                        <a:rPr lang="en-US" altLang="zh-CN" sz="1400" b="0" i="0" smtClean="0">
                          <a:latin typeface="Cambria Math" panose="02040503050406030204" pitchFamily="18" charset="0"/>
                        </a:rPr>
                        <m:t> </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74</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0" name="矩形 19">
                <a:extLst>
                  <a:ext uri="{FF2B5EF4-FFF2-40B4-BE49-F238E27FC236}">
                    <a16:creationId xmlns:a16="http://schemas.microsoft.com/office/drawing/2014/main" id="{8BECD25A-1142-4FCD-AF69-90903A5F442B}"/>
                  </a:ext>
                </a:extLst>
              </p:cNvPr>
              <p:cNvSpPr>
                <a:spLocks noRot="1" noChangeAspect="1" noMove="1" noResize="1" noEditPoints="1" noAdjustHandles="1" noChangeArrowheads="1" noChangeShapeType="1" noTextEdit="1"/>
              </p:cNvSpPr>
              <p:nvPr/>
            </p:nvSpPr>
            <p:spPr>
              <a:xfrm>
                <a:off x="1251764" y="3260677"/>
                <a:ext cx="1782155" cy="497059"/>
              </a:xfrm>
              <a:prstGeom prst="rect">
                <a:avLst/>
              </a:prstGeom>
              <a:blipFill>
                <a:blip r:embed="rId5"/>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86AE2DA-D7DA-4612-AF2E-D7A269999631}"/>
                  </a:ext>
                </a:extLst>
              </p:cNvPr>
              <p:cNvSpPr/>
              <p:nvPr/>
            </p:nvSpPr>
            <p:spPr>
              <a:xfrm>
                <a:off x="3108434" y="3382972"/>
                <a:ext cx="4572000" cy="1323439"/>
              </a:xfrm>
              <a:prstGeom prst="rect">
                <a:avLst/>
              </a:prstGeom>
            </p:spPr>
            <p:txBody>
              <a:bodyPr>
                <a:spAutoFit/>
              </a:bodyPr>
              <a:lstStyle/>
              <a:p>
                <a:pPr>
                  <a:lnSpc>
                    <a:spcPts val="1575"/>
                  </a:lnSpc>
                  <a:spcAft>
                    <a:spcPts val="0"/>
                  </a:spcAft>
                </a:pPr>
                <a:r>
                  <a:rPr lang="zh-CN" altLang="zh-CN" sz="1050" dirty="0">
                    <a:solidFill>
                      <a:srgbClr val="FF0000"/>
                    </a:solidFill>
                    <a:latin typeface="NEU-BZ-S92"/>
                    <a:ea typeface="黑体" panose="02010609060101010101" pitchFamily="49" charset="-122"/>
                    <a:cs typeface="Times New Roman" panose="02020603050405020304" pitchFamily="18" charset="0"/>
                  </a:rPr>
                  <a:t>式中</a:t>
                </a:r>
                <a:r>
                  <a:rPr lang="zh-CN" altLang="zh-CN" sz="1050" i="1" dirty="0">
                    <a:solidFill>
                      <a:srgbClr val="FF0000"/>
                    </a:solidFill>
                    <a:effectLst/>
                    <a:latin typeface="NEU-BZ-S92"/>
                    <a:ea typeface="黑体" panose="02010609060101010101" pitchFamily="49" charset="-122"/>
                    <a:cs typeface="Times New Roman" panose="02020603050405020304" pitchFamily="18" charset="0"/>
                  </a:rPr>
                  <a:t>　</a:t>
                </a:r>
                <a:r>
                  <a:rPr lang="en-US" altLang="zh-CN" sz="1050" i="1" dirty="0">
                    <a:solidFill>
                      <a:srgbClr val="FF0000"/>
                    </a:solidFill>
                    <a:effectLst/>
                    <a:latin typeface="NEU-BZ-S92"/>
                    <a:ea typeface="黑体" panose="02010609060101010101" pitchFamily="49" charset="-122"/>
                    <a:cs typeface="Times New Roman" panose="02020603050405020304" pitchFamily="18" charset="0"/>
                  </a:rPr>
                  <a:t>        </a:t>
                </a:r>
                <a14:m>
                  <m:oMath xmlns:m="http://schemas.openxmlformats.org/officeDocument/2006/math">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Σ</m:t>
                    </m:r>
                  </m:oMath>
                </a14:m>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m——</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运动部件</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包括活塞和负载</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的总质量</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a:p>
                <a:pPr>
                  <a:lnSpc>
                    <a:spcPts val="1575"/>
                  </a:lnSpc>
                  <a:spcAft>
                    <a:spcPts val="0"/>
                  </a:spcAft>
                </a:pP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050" i="1" dirty="0">
                    <a:solidFill>
                      <a:srgbClr val="FF0000"/>
                    </a:solidFill>
                    <a:effectLst/>
                    <a:latin typeface="黑体" panose="02010609060101010101" pitchFamily="49" charset="-122"/>
                    <a:ea typeface="方正书宋_GBK"/>
                    <a:cs typeface="Times New Roman" panose="02020603050405020304" pitchFamily="18" charset="0"/>
                  </a:rPr>
                  <a:t>A</a:t>
                </a: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液压缸的有效工作面积</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a:p>
                <a:pPr>
                  <a:lnSpc>
                    <a:spcPts val="1575"/>
                  </a:lnSpc>
                  <a:spcAft>
                    <a:spcPts val="0"/>
                  </a:spcAft>
                </a:pP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050" dirty="0" err="1">
                    <a:solidFill>
                      <a:srgbClr val="FF0000"/>
                    </a:solidFill>
                    <a:effectLst/>
                    <a:latin typeface="黑体" panose="02010609060101010101" pitchFamily="49" charset="-122"/>
                    <a:ea typeface="方正书宋_GBK"/>
                    <a:cs typeface="Times New Roman" panose="02020603050405020304" pitchFamily="18" charset="0"/>
                  </a:rPr>
                  <a:t>Δ</a:t>
                </a:r>
                <a:r>
                  <a:rPr lang="en-US" altLang="zh-CN" sz="1050" i="1" dirty="0" err="1">
                    <a:solidFill>
                      <a:srgbClr val="FF0000"/>
                    </a:solidFill>
                    <a:effectLst/>
                    <a:latin typeface="黑体" panose="02010609060101010101" pitchFamily="49" charset="-122"/>
                    <a:ea typeface="方正书宋_GBK"/>
                    <a:cs typeface="Times New Roman" panose="02020603050405020304" pitchFamily="18" charset="0"/>
                  </a:rPr>
                  <a:t>t</a:t>
                </a: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运动部件制动时间</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a:p>
                <a:pPr>
                  <a:lnSpc>
                    <a:spcPts val="1575"/>
                  </a:lnSpc>
                  <a:spcAft>
                    <a:spcPts val="0"/>
                  </a:spcAft>
                </a:pP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050" dirty="0" err="1">
                    <a:solidFill>
                      <a:srgbClr val="FF0000"/>
                    </a:solidFill>
                    <a:effectLst/>
                    <a:latin typeface="黑体" panose="02010609060101010101" pitchFamily="49" charset="-122"/>
                    <a:ea typeface="方正书宋_GBK"/>
                    <a:cs typeface="Times New Roman" panose="02020603050405020304" pitchFamily="18" charset="0"/>
                  </a:rPr>
                  <a:t>Δ</a:t>
                </a:r>
                <a:r>
                  <a:rPr lang="en-US" altLang="zh-CN" sz="1050" i="1" dirty="0" err="1">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运动部件速度的变化值</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r>
                  <a:rPr lang="en-US" altLang="zh-CN" sz="105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1050" i="1" dirty="0" err="1">
                    <a:solidFill>
                      <a:srgbClr val="FF0000"/>
                    </a:solidFill>
                    <a:effectLst/>
                    <a:latin typeface="NEU-BZ-S92"/>
                    <a:ea typeface="黑体" panose="02010609060101010101" pitchFamily="49" charset="-122"/>
                    <a:cs typeface="Times New Roman" panose="02020603050405020304" pitchFamily="18" charset="0"/>
                  </a:rPr>
                  <a:t>v</a:t>
                </a:r>
                <a:r>
                  <a:rPr lang="en-US" altLang="zh-CN" sz="1050" i="1" dirty="0">
                    <a:solidFill>
                      <a:srgbClr val="FF0000"/>
                    </a:solidFill>
                    <a:effectLst/>
                    <a:latin typeface="NEU-BZ-S92"/>
                    <a:ea typeface="黑体" panose="02010609060101010101" pitchFamily="49" charset="-122"/>
                    <a:cs typeface="Times New Roman" panose="02020603050405020304" pitchFamily="18" charset="0"/>
                  </a:rPr>
                  <a:t>=v-v’</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a:p>
                <a:pPr>
                  <a:lnSpc>
                    <a:spcPts val="1575"/>
                  </a:lnSpc>
                  <a:spcAft>
                    <a:spcPts val="0"/>
                  </a:spcAft>
                </a:pP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050" i="1" dirty="0">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运动部件制动前的速度</a:t>
                </a:r>
                <a:r>
                  <a:rPr lang="en-US" altLang="zh-CN" sz="105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a:p>
                <a:pPr>
                  <a:lnSpc>
                    <a:spcPts val="1575"/>
                  </a:lnSpc>
                  <a:spcAft>
                    <a:spcPts val="0"/>
                  </a:spcAft>
                </a:pP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050" i="1" dirty="0">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05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运动部件经过</a:t>
                </a:r>
                <a:r>
                  <a:rPr lang="en-US" altLang="zh-CN" sz="105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1050" i="1" dirty="0" err="1">
                    <a:solidFill>
                      <a:srgbClr val="FF0000"/>
                    </a:solidFill>
                    <a:effectLst/>
                    <a:latin typeface="NEU-BZ-S92"/>
                    <a:ea typeface="黑体" panose="02010609060101010101" pitchFamily="49" charset="-122"/>
                    <a:cs typeface="Times New Roman" panose="02020603050405020304" pitchFamily="18" charset="0"/>
                  </a:rPr>
                  <a:t>t</a:t>
                </a:r>
                <a:r>
                  <a:rPr lang="zh-CN" altLang="zh-CN" sz="1050" dirty="0">
                    <a:solidFill>
                      <a:srgbClr val="FF0000"/>
                    </a:solidFill>
                    <a:effectLst/>
                    <a:latin typeface="NEU-BZ-S92"/>
                    <a:ea typeface="黑体" panose="02010609060101010101" pitchFamily="49" charset="-122"/>
                    <a:cs typeface="Times New Roman" panose="02020603050405020304" pitchFamily="18" charset="0"/>
                  </a:rPr>
                  <a:t>时间后的速度。</a:t>
                </a:r>
                <a:endParaRPr lang="zh-CN" altLang="zh-CN" sz="1050" dirty="0">
                  <a:solidFill>
                    <a:srgbClr val="FF0000"/>
                  </a:solidFill>
                  <a:effectLst/>
                  <a:latin typeface="NEU-BZ-S92"/>
                  <a:ea typeface="方正书宋_GBK"/>
                  <a:cs typeface="Times New Roman" panose="02020603050405020304" pitchFamily="18" charset="0"/>
                </a:endParaRPr>
              </a:p>
            </p:txBody>
          </p:sp>
        </mc:Choice>
        <mc:Fallback xmlns="">
          <p:sp>
            <p:nvSpPr>
              <p:cNvPr id="22" name="矩形 21">
                <a:extLst>
                  <a:ext uri="{FF2B5EF4-FFF2-40B4-BE49-F238E27FC236}">
                    <a16:creationId xmlns:a16="http://schemas.microsoft.com/office/drawing/2014/main" id="{C86AE2DA-D7DA-4612-AF2E-D7A269999631}"/>
                  </a:ext>
                </a:extLst>
              </p:cNvPr>
              <p:cNvSpPr>
                <a:spLocks noRot="1" noChangeAspect="1" noMove="1" noResize="1" noEditPoints="1" noAdjustHandles="1" noChangeArrowheads="1" noChangeShapeType="1" noTextEdit="1"/>
              </p:cNvSpPr>
              <p:nvPr/>
            </p:nvSpPr>
            <p:spPr>
              <a:xfrm>
                <a:off x="3108434" y="3382972"/>
                <a:ext cx="4572000" cy="1323439"/>
              </a:xfrm>
              <a:prstGeom prst="rect">
                <a:avLst/>
              </a:prstGeom>
              <a:blipFill>
                <a:blip r:embed="rId6"/>
                <a:stretch>
                  <a:fillRect b="-922"/>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A648BC01-536E-4466-9774-7739B0D8A899}"/>
              </a:ext>
            </a:extLst>
          </p:cNvPr>
          <p:cNvSpPr/>
          <p:nvPr/>
        </p:nvSpPr>
        <p:spPr>
          <a:xfrm>
            <a:off x="-306931" y="3943982"/>
            <a:ext cx="4572000" cy="738664"/>
          </a:xfrm>
          <a:prstGeom prst="rect">
            <a:avLst/>
          </a:prstGeom>
        </p:spPr>
        <p:txBody>
          <a:bodyPr>
            <a:spAutoFit/>
          </a:bodyPr>
          <a:lstStyle/>
          <a:p>
            <a:pPr indent="266700" algn="ctr">
              <a:lnSpc>
                <a:spcPct val="150000"/>
              </a:lnSpc>
              <a:spcAft>
                <a:spcPts val="0"/>
              </a:spcAft>
            </a:pPr>
            <a:r>
              <a:rPr lang="zh-CN" altLang="zh-CN" sz="1400" b="1" dirty="0">
                <a:solidFill>
                  <a:srgbClr val="000000"/>
                </a:solidFill>
                <a:latin typeface="NEU-BZ-S92"/>
                <a:ea typeface="黑体" panose="02010609060101010101" pitchFamily="49" charset="-122"/>
                <a:cs typeface="Times New Roman" panose="02020603050405020304" pitchFamily="18" charset="0"/>
              </a:rPr>
              <a:t>上式的计算忽略了阻尼、泄漏等因素</a:t>
            </a:r>
            <a:r>
              <a:rPr lang="en-US" altLang="zh-CN" sz="1400" b="1" dirty="0">
                <a:solidFill>
                  <a:srgbClr val="000000"/>
                </a:solidFill>
                <a:latin typeface="NEU-BZ-S92"/>
                <a:ea typeface="黑体" panose="02010609060101010101" pitchFamily="49" charset="-122"/>
                <a:cs typeface="Times New Roman" panose="02020603050405020304" pitchFamily="18" charset="0"/>
              </a:rPr>
              <a:t>,</a:t>
            </a:r>
          </a:p>
          <a:p>
            <a:pPr indent="266700" algn="ctr">
              <a:lnSpc>
                <a:spcPct val="150000"/>
              </a:lnSpc>
              <a:spcAft>
                <a:spcPts val="0"/>
              </a:spcAft>
            </a:pPr>
            <a:r>
              <a:rPr lang="en-US" altLang="zh-CN" sz="1400" b="1" dirty="0">
                <a:solidFill>
                  <a:srgbClr val="000000"/>
                </a:solidFill>
                <a:latin typeface="NEU-BZ-S92"/>
                <a:ea typeface="黑体" panose="02010609060101010101" pitchFamily="49" charset="-122"/>
                <a:cs typeface="Times New Roman" panose="02020603050405020304" pitchFamily="18" charset="0"/>
              </a:rPr>
              <a:t>    </a:t>
            </a:r>
            <a:r>
              <a:rPr lang="zh-CN" altLang="zh-CN" sz="1400" b="1" dirty="0">
                <a:solidFill>
                  <a:srgbClr val="000000"/>
                </a:solidFill>
                <a:latin typeface="NEU-BZ-S92"/>
                <a:ea typeface="黑体" panose="02010609060101010101" pitchFamily="49" charset="-122"/>
                <a:cs typeface="Times New Roman" panose="02020603050405020304" pitchFamily="18" charset="0"/>
              </a:rPr>
              <a:t>其值比实际的要大些</a:t>
            </a:r>
            <a:r>
              <a:rPr lang="en-US" altLang="zh-CN" sz="1400" b="1" dirty="0">
                <a:solidFill>
                  <a:srgbClr val="000000"/>
                </a:solidFill>
                <a:latin typeface="NEU-BZ-S92"/>
                <a:ea typeface="黑体" panose="02010609060101010101" pitchFamily="49" charset="-122"/>
                <a:cs typeface="Times New Roman" panose="02020603050405020304" pitchFamily="18" charset="0"/>
              </a:rPr>
              <a:t>,</a:t>
            </a:r>
            <a:r>
              <a:rPr lang="zh-CN" altLang="zh-CN" sz="1400" b="1" dirty="0">
                <a:solidFill>
                  <a:srgbClr val="000000"/>
                </a:solidFill>
                <a:latin typeface="NEU-BZ-S92"/>
                <a:ea typeface="黑体" panose="02010609060101010101" pitchFamily="49" charset="-122"/>
                <a:cs typeface="Times New Roman" panose="02020603050405020304" pitchFamily="18" charset="0"/>
              </a:rPr>
              <a:t>因而是偏安全的。</a:t>
            </a:r>
            <a:endParaRPr lang="zh-CN" altLang="zh-CN" sz="1400" b="1"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40108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1000"/>
                                        <p:tgtEl>
                                          <p:spTgt spid="11"/>
                                        </p:tgtEl>
                                      </p:cBhvr>
                                    </p:animEffect>
                                    <p:anim calcmode="lin" valueType="num">
                                      <p:cBhvr>
                                        <p:cTn id="11" dur="1000" fill="hold"/>
                                        <p:tgtEl>
                                          <p:spTgt spid="11"/>
                                        </p:tgtEl>
                                        <p:attrNameLst>
                                          <p:attrName>ppt_x</p:attrName>
                                        </p:attrNameLst>
                                      </p:cBhvr>
                                      <p:tavLst>
                                        <p:tav tm="0">
                                          <p:val>
                                            <p:strVal val="#ppt_x"/>
                                          </p:val>
                                        </p:tav>
                                        <p:tav tm="100000">
                                          <p:val>
                                            <p:strVal val="#ppt_x"/>
                                          </p:val>
                                        </p:tav>
                                      </p:tavLst>
                                    </p:anim>
                                    <p:anim calcmode="lin" valueType="num">
                                      <p:cBhvr>
                                        <p:cTn id="12" dur="1000" fill="hold"/>
                                        <p:tgtEl>
                                          <p:spTgt spid="11"/>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heel(1)">
                                      <p:cBhvr>
                                        <p:cTn id="22" dur="20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Effect transition="in" filter="wipe(left)">
                                      <p:cBhvr>
                                        <p:cTn id="42" dur="500"/>
                                        <p:tgtEl>
                                          <p:spTgt spid="20">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p:cTn id="47" dur="500" fill="hold"/>
                                        <p:tgtEl>
                                          <p:spTgt spid="22"/>
                                        </p:tgtEl>
                                        <p:attrNameLst>
                                          <p:attrName>ppt_w</p:attrName>
                                        </p:attrNameLst>
                                      </p:cBhvr>
                                      <p:tavLst>
                                        <p:tav tm="0">
                                          <p:val>
                                            <p:fltVal val="0"/>
                                          </p:val>
                                        </p:tav>
                                        <p:tav tm="100000">
                                          <p:val>
                                            <p:strVal val="#ppt_w"/>
                                          </p:val>
                                        </p:tav>
                                      </p:tavLst>
                                    </p:anim>
                                    <p:anim calcmode="lin" valueType="num">
                                      <p:cBhvr>
                                        <p:cTn id="48" dur="500" fill="hold"/>
                                        <p:tgtEl>
                                          <p:spTgt spid="22"/>
                                        </p:tgtEl>
                                        <p:attrNameLst>
                                          <p:attrName>ppt_h</p:attrName>
                                        </p:attrNameLst>
                                      </p:cBhvr>
                                      <p:tavLst>
                                        <p:tav tm="0">
                                          <p:val>
                                            <p:fltVal val="0"/>
                                          </p:val>
                                        </p:tav>
                                        <p:tav tm="100000">
                                          <p:val>
                                            <p:strVal val="#ppt_h"/>
                                          </p:val>
                                        </p:tav>
                                      </p:tavLst>
                                    </p:anim>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26"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wipe(down)">
                                      <p:cBhvr>
                                        <p:cTn id="54" dur="580">
                                          <p:stCondLst>
                                            <p:cond delay="0"/>
                                          </p:stCondLst>
                                        </p:cTn>
                                        <p:tgtEl>
                                          <p:spTgt spid="24"/>
                                        </p:tgtEl>
                                      </p:cBhvr>
                                    </p:animEffect>
                                    <p:anim calcmode="lin" valueType="num">
                                      <p:cBhvr>
                                        <p:cTn id="5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60" dur="26">
                                          <p:stCondLst>
                                            <p:cond delay="650"/>
                                          </p:stCondLst>
                                        </p:cTn>
                                        <p:tgtEl>
                                          <p:spTgt spid="24"/>
                                        </p:tgtEl>
                                      </p:cBhvr>
                                      <p:to x="100000" y="60000"/>
                                    </p:animScale>
                                    <p:animScale>
                                      <p:cBhvr>
                                        <p:cTn id="61" dur="166" decel="50000">
                                          <p:stCondLst>
                                            <p:cond delay="676"/>
                                          </p:stCondLst>
                                        </p:cTn>
                                        <p:tgtEl>
                                          <p:spTgt spid="24"/>
                                        </p:tgtEl>
                                      </p:cBhvr>
                                      <p:to x="100000" y="100000"/>
                                    </p:animScale>
                                    <p:animScale>
                                      <p:cBhvr>
                                        <p:cTn id="62" dur="26">
                                          <p:stCondLst>
                                            <p:cond delay="1312"/>
                                          </p:stCondLst>
                                        </p:cTn>
                                        <p:tgtEl>
                                          <p:spTgt spid="24"/>
                                        </p:tgtEl>
                                      </p:cBhvr>
                                      <p:to x="100000" y="80000"/>
                                    </p:animScale>
                                    <p:animScale>
                                      <p:cBhvr>
                                        <p:cTn id="63" dur="166" decel="50000">
                                          <p:stCondLst>
                                            <p:cond delay="1338"/>
                                          </p:stCondLst>
                                        </p:cTn>
                                        <p:tgtEl>
                                          <p:spTgt spid="24"/>
                                        </p:tgtEl>
                                      </p:cBhvr>
                                      <p:to x="100000" y="100000"/>
                                    </p:animScale>
                                    <p:animScale>
                                      <p:cBhvr>
                                        <p:cTn id="64" dur="26">
                                          <p:stCondLst>
                                            <p:cond delay="1642"/>
                                          </p:stCondLst>
                                        </p:cTn>
                                        <p:tgtEl>
                                          <p:spTgt spid="24"/>
                                        </p:tgtEl>
                                      </p:cBhvr>
                                      <p:to x="100000" y="90000"/>
                                    </p:animScale>
                                    <p:animScale>
                                      <p:cBhvr>
                                        <p:cTn id="65" dur="166" decel="50000">
                                          <p:stCondLst>
                                            <p:cond delay="1668"/>
                                          </p:stCondLst>
                                        </p:cTn>
                                        <p:tgtEl>
                                          <p:spTgt spid="24"/>
                                        </p:tgtEl>
                                      </p:cBhvr>
                                      <p:to x="100000" y="100000"/>
                                    </p:animScale>
                                    <p:animScale>
                                      <p:cBhvr>
                                        <p:cTn id="66" dur="26">
                                          <p:stCondLst>
                                            <p:cond delay="1808"/>
                                          </p:stCondLst>
                                        </p:cTn>
                                        <p:tgtEl>
                                          <p:spTgt spid="24"/>
                                        </p:tgtEl>
                                      </p:cBhvr>
                                      <p:to x="100000" y="95000"/>
                                    </p:animScale>
                                    <p:animScale>
                                      <p:cBhvr>
                                        <p:cTn id="67" dur="166" decel="50000">
                                          <p:stCondLst>
                                            <p:cond delay="1834"/>
                                          </p:stCondLst>
                                        </p:cTn>
                                        <p:tgtEl>
                                          <p:spTgt spid="2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4" grpId="0" animBg="1"/>
      <p:bldP spid="17" grpId="0"/>
      <p:bldP spid="18" grpId="0"/>
      <p:bldP spid="19" grpId="0"/>
      <p:bldP spid="22" grpId="0"/>
      <p:bldP spid="24"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5A0211F8-8198-4C0D-BD3E-3A73254C9C36}"/>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文本框 2">
            <a:extLst>
              <a:ext uri="{FF2B5EF4-FFF2-40B4-BE49-F238E27FC236}">
                <a16:creationId xmlns:a16="http://schemas.microsoft.com/office/drawing/2014/main" id="{4D68157E-0963-466F-956B-395F68A6F070}"/>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4" name="文本框 19">
            <a:extLst>
              <a:ext uri="{FF2B5EF4-FFF2-40B4-BE49-F238E27FC236}">
                <a16:creationId xmlns:a16="http://schemas.microsoft.com/office/drawing/2014/main" id="{C3A11A44-6C4B-4B39-B966-8F31627A9F01}"/>
              </a:ext>
            </a:extLst>
          </p:cNvPr>
          <p:cNvSpPr txBox="1">
            <a:spLocks noChangeArrowheads="1"/>
          </p:cNvSpPr>
          <p:nvPr/>
        </p:nvSpPr>
        <p:spPr bwMode="auto">
          <a:xfrm>
            <a:off x="0" y="833029"/>
            <a:ext cx="4728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三、减小液压冲击的措施</a:t>
            </a:r>
          </a:p>
        </p:txBody>
      </p:sp>
      <p:sp>
        <p:nvSpPr>
          <p:cNvPr id="5" name="直角三角形 4">
            <a:extLst>
              <a:ext uri="{FF2B5EF4-FFF2-40B4-BE49-F238E27FC236}">
                <a16:creationId xmlns:a16="http://schemas.microsoft.com/office/drawing/2014/main" id="{2C66F9F6-2EBB-45A5-ABB0-F9257BB9D5C5}"/>
              </a:ext>
            </a:extLst>
          </p:cNvPr>
          <p:cNvSpPr/>
          <p:nvPr/>
        </p:nvSpPr>
        <p:spPr>
          <a:xfrm rot="18962245" flipV="1">
            <a:off x="561511" y="875208"/>
            <a:ext cx="259555" cy="262489"/>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33538800-916B-4ED0-9367-7818AEA570D8}"/>
              </a:ext>
            </a:extLst>
          </p:cNvPr>
          <p:cNvSpPr/>
          <p:nvPr/>
        </p:nvSpPr>
        <p:spPr>
          <a:xfrm rot="18962245" flipV="1">
            <a:off x="711758" y="875208"/>
            <a:ext cx="259555" cy="262489"/>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3CAC7E82-AA5B-40ED-B782-69BEBAD17B27}"/>
              </a:ext>
            </a:extLst>
          </p:cNvPr>
          <p:cNvSpPr/>
          <p:nvPr/>
        </p:nvSpPr>
        <p:spPr>
          <a:xfrm rot="2637755" flipH="1" flipV="1">
            <a:off x="3779120" y="876639"/>
            <a:ext cx="262489" cy="25955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8" name="直角三角形 7">
            <a:extLst>
              <a:ext uri="{FF2B5EF4-FFF2-40B4-BE49-F238E27FC236}">
                <a16:creationId xmlns:a16="http://schemas.microsoft.com/office/drawing/2014/main" id="{580E0815-6442-4128-B13C-546ECE44C657}"/>
              </a:ext>
            </a:extLst>
          </p:cNvPr>
          <p:cNvSpPr/>
          <p:nvPr/>
        </p:nvSpPr>
        <p:spPr>
          <a:xfrm rot="2637755" flipH="1" flipV="1">
            <a:off x="3929367" y="876639"/>
            <a:ext cx="262489" cy="25955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E3D22989-9742-4C9D-9492-F0DE867631E8}"/>
              </a:ext>
            </a:extLst>
          </p:cNvPr>
          <p:cNvSpPr/>
          <p:nvPr/>
        </p:nvSpPr>
        <p:spPr>
          <a:xfrm>
            <a:off x="344536" y="1190938"/>
            <a:ext cx="4293843" cy="697820"/>
          </a:xfrm>
          <a:prstGeom prst="rect">
            <a:avLst/>
          </a:prstGeom>
        </p:spPr>
        <p:txBody>
          <a:bodyPr wrap="square">
            <a:spAutoFit/>
          </a:bodyPr>
          <a:lstStyle/>
          <a:p>
            <a:pPr algn="ctr">
              <a:lnSpc>
                <a:spcPct val="150000"/>
              </a:lnSpc>
            </a:pPr>
            <a:r>
              <a:rPr lang="zh-CN" altLang="zh-CN" sz="1400" dirty="0">
                <a:solidFill>
                  <a:srgbClr val="000000"/>
                </a:solidFill>
                <a:ea typeface="黑体" panose="02010609060101010101" pitchFamily="49" charset="-122"/>
                <a:cs typeface="Times New Roman" panose="02020603050405020304" pitchFamily="18" charset="0"/>
              </a:rPr>
              <a:t>针对上述各式中影响冲击压力</a:t>
            </a:r>
            <a:r>
              <a:rPr lang="en-US" altLang="zh-CN" sz="1400" dirty="0" err="1">
                <a:solidFill>
                  <a:srgbClr val="000000"/>
                </a:solidFill>
                <a:ea typeface="黑体" panose="02010609060101010101" pitchFamily="49" charset="-122"/>
                <a:cs typeface="Times New Roman" panose="02020603050405020304" pitchFamily="18" charset="0"/>
              </a:rPr>
              <a:t>Δ</a:t>
            </a:r>
            <a:r>
              <a:rPr lang="en-US" altLang="zh-CN" sz="1400" i="1" dirty="0" err="1">
                <a:solidFill>
                  <a:srgbClr val="000000"/>
                </a:solidFill>
                <a:ea typeface="黑体" panose="02010609060101010101" pitchFamily="49" charset="-122"/>
                <a:cs typeface="Times New Roman" panose="02020603050405020304" pitchFamily="18" charset="0"/>
              </a:rPr>
              <a:t>p</a:t>
            </a:r>
            <a:r>
              <a:rPr lang="zh-CN" altLang="zh-CN" sz="1400" dirty="0">
                <a:solidFill>
                  <a:srgbClr val="000000"/>
                </a:solidFill>
                <a:ea typeface="黑体" panose="02010609060101010101" pitchFamily="49" charset="-122"/>
                <a:cs typeface="Times New Roman" panose="02020603050405020304" pitchFamily="18" charset="0"/>
              </a:rPr>
              <a:t>的因素</a:t>
            </a:r>
            <a:r>
              <a:rPr lang="en-US" altLang="zh-CN" sz="1400" dirty="0">
                <a:solidFill>
                  <a:srgbClr val="000000"/>
                </a:solidFill>
                <a:ea typeface="黑体" panose="02010609060101010101" pitchFamily="49" charset="-122"/>
                <a:cs typeface="Times New Roman" panose="02020603050405020304" pitchFamily="18" charset="0"/>
              </a:rPr>
              <a:t>,</a:t>
            </a:r>
          </a:p>
          <a:p>
            <a:pPr algn="ctr">
              <a:lnSpc>
                <a:spcPct val="150000"/>
              </a:lnSpc>
            </a:pPr>
            <a:r>
              <a:rPr lang="zh-CN" altLang="zh-CN" sz="1400" dirty="0">
                <a:solidFill>
                  <a:srgbClr val="000000"/>
                </a:solidFill>
                <a:ea typeface="黑体" panose="02010609060101010101" pitchFamily="49" charset="-122"/>
                <a:cs typeface="Times New Roman" panose="02020603050405020304" pitchFamily="18" charset="0"/>
              </a:rPr>
              <a:t>可采取</a:t>
            </a:r>
            <a:r>
              <a:rPr lang="zh-CN" altLang="zh-CN" sz="1400" b="1" dirty="0">
                <a:solidFill>
                  <a:srgbClr val="FF0000"/>
                </a:solidFill>
                <a:ea typeface="黑体" panose="02010609060101010101" pitchFamily="49" charset="-122"/>
                <a:cs typeface="Times New Roman" panose="02020603050405020304" pitchFamily="18" charset="0"/>
              </a:rPr>
              <a:t>以下措施</a:t>
            </a:r>
            <a:r>
              <a:rPr lang="zh-CN" altLang="zh-CN" sz="1400" dirty="0">
                <a:solidFill>
                  <a:srgbClr val="000000"/>
                </a:solidFill>
                <a:ea typeface="黑体" panose="02010609060101010101" pitchFamily="49" charset="-122"/>
                <a:cs typeface="Times New Roman" panose="02020603050405020304" pitchFamily="18" charset="0"/>
              </a:rPr>
              <a:t>来减小液压冲击</a:t>
            </a:r>
            <a:r>
              <a:rPr lang="en-US" altLang="zh-CN" sz="1400" dirty="0">
                <a:solidFill>
                  <a:srgbClr val="000000"/>
                </a:solidFill>
                <a:ea typeface="黑体" panose="02010609060101010101" pitchFamily="49" charset="-122"/>
                <a:cs typeface="Times New Roman" panose="02020603050405020304" pitchFamily="18" charset="0"/>
              </a:rPr>
              <a:t>:</a:t>
            </a:r>
            <a:endParaRPr lang="zh-CN" altLang="en-US" sz="1400" dirty="0"/>
          </a:p>
        </p:txBody>
      </p:sp>
      <p:sp>
        <p:nvSpPr>
          <p:cNvPr id="11" name="矩形 10">
            <a:extLst>
              <a:ext uri="{FF2B5EF4-FFF2-40B4-BE49-F238E27FC236}">
                <a16:creationId xmlns:a16="http://schemas.microsoft.com/office/drawing/2014/main" id="{6A35CEDD-BCD1-46DB-83EF-3943B96A89D5}"/>
              </a:ext>
            </a:extLst>
          </p:cNvPr>
          <p:cNvSpPr/>
          <p:nvPr/>
        </p:nvSpPr>
        <p:spPr>
          <a:xfrm>
            <a:off x="1135171" y="1996008"/>
            <a:ext cx="2925441" cy="888256"/>
          </a:xfrm>
          <a:prstGeom prst="rect">
            <a:avLst/>
          </a:prstGeom>
        </p:spPr>
        <p:txBody>
          <a:bodyPr wrap="square">
            <a:spAutoFit/>
          </a:bodyPr>
          <a:lstStyle/>
          <a:p>
            <a:pPr algn="just">
              <a:lnSpc>
                <a:spcPct val="150000"/>
              </a:lnSpc>
            </a:pPr>
            <a:r>
              <a:rPr lang="zh-CN" altLang="en-US" sz="1200" dirty="0">
                <a:solidFill>
                  <a:srgbClr val="F5F5EB"/>
                </a:solidFill>
              </a:rPr>
              <a:t>适当加大管径</a:t>
            </a:r>
            <a:r>
              <a:rPr lang="en-US" altLang="zh-CN" sz="1200" dirty="0">
                <a:solidFill>
                  <a:srgbClr val="F5F5EB"/>
                </a:solidFill>
              </a:rPr>
              <a:t>,</a:t>
            </a:r>
            <a:r>
              <a:rPr lang="zh-CN" altLang="en-US" sz="1200" dirty="0">
                <a:solidFill>
                  <a:srgbClr val="F5F5EB"/>
                </a:solidFill>
              </a:rPr>
              <a:t>限制管道流速</a:t>
            </a:r>
            <a:r>
              <a:rPr lang="en-US" altLang="zh-CN" sz="1200" dirty="0">
                <a:solidFill>
                  <a:srgbClr val="F5F5EB"/>
                </a:solidFill>
              </a:rPr>
              <a:t>v,</a:t>
            </a:r>
            <a:r>
              <a:rPr lang="zh-CN" altLang="en-US" sz="1200" dirty="0">
                <a:solidFill>
                  <a:srgbClr val="F5F5EB"/>
                </a:solidFill>
              </a:rPr>
              <a:t>一般在液压系统中把</a:t>
            </a:r>
            <a:r>
              <a:rPr lang="en-US" altLang="zh-CN" sz="1200" dirty="0">
                <a:solidFill>
                  <a:srgbClr val="F5F5EB"/>
                </a:solidFill>
              </a:rPr>
              <a:t>v</a:t>
            </a:r>
            <a:r>
              <a:rPr lang="zh-CN" altLang="en-US" sz="1200" dirty="0">
                <a:solidFill>
                  <a:srgbClr val="F5F5EB"/>
                </a:solidFill>
              </a:rPr>
              <a:t>控制在</a:t>
            </a:r>
            <a:r>
              <a:rPr lang="en-US" altLang="zh-CN" sz="1200" dirty="0">
                <a:solidFill>
                  <a:srgbClr val="F5F5EB"/>
                </a:solidFill>
              </a:rPr>
              <a:t>4.5m/s</a:t>
            </a:r>
            <a:r>
              <a:rPr lang="zh-CN" altLang="en-US" sz="1200" dirty="0">
                <a:solidFill>
                  <a:srgbClr val="F5F5EB"/>
                </a:solidFill>
              </a:rPr>
              <a:t>以内</a:t>
            </a:r>
            <a:r>
              <a:rPr lang="en-US" altLang="zh-CN" sz="1200" dirty="0">
                <a:solidFill>
                  <a:srgbClr val="F5F5EB"/>
                </a:solidFill>
              </a:rPr>
              <a:t>,</a:t>
            </a:r>
            <a:r>
              <a:rPr lang="zh-CN" altLang="en-US" sz="1200" dirty="0">
                <a:solidFill>
                  <a:srgbClr val="F5F5EB"/>
                </a:solidFill>
              </a:rPr>
              <a:t>使</a:t>
            </a:r>
            <a:r>
              <a:rPr lang="en-US" altLang="zh-CN" sz="1200" dirty="0" err="1">
                <a:solidFill>
                  <a:srgbClr val="F5F5EB"/>
                </a:solidFill>
              </a:rPr>
              <a:t>Δprmax</a:t>
            </a:r>
            <a:r>
              <a:rPr lang="zh-CN" altLang="en-US" sz="1200" dirty="0">
                <a:solidFill>
                  <a:srgbClr val="F5F5EB"/>
                </a:solidFill>
              </a:rPr>
              <a:t>不超过</a:t>
            </a:r>
            <a:r>
              <a:rPr lang="en-US" altLang="zh-CN" sz="1200" dirty="0">
                <a:solidFill>
                  <a:srgbClr val="F5F5EB"/>
                </a:solidFill>
              </a:rPr>
              <a:t>5MPa</a:t>
            </a:r>
            <a:r>
              <a:rPr lang="zh-CN" altLang="en-US" sz="1200" dirty="0">
                <a:solidFill>
                  <a:srgbClr val="F5F5EB"/>
                </a:solidFill>
              </a:rPr>
              <a:t>就可以认为是安全的。</a:t>
            </a:r>
          </a:p>
        </p:txBody>
      </p:sp>
      <p:sp>
        <p:nvSpPr>
          <p:cNvPr id="13" name="矩形 12">
            <a:extLst>
              <a:ext uri="{FF2B5EF4-FFF2-40B4-BE49-F238E27FC236}">
                <a16:creationId xmlns:a16="http://schemas.microsoft.com/office/drawing/2014/main" id="{2F77CD0D-8FB2-4DBD-A9C1-9118410F380C}"/>
              </a:ext>
            </a:extLst>
          </p:cNvPr>
          <p:cNvSpPr/>
          <p:nvPr/>
        </p:nvSpPr>
        <p:spPr>
          <a:xfrm>
            <a:off x="1135171" y="3636172"/>
            <a:ext cx="2962963" cy="646331"/>
          </a:xfrm>
          <a:prstGeom prst="rect">
            <a:avLst/>
          </a:prstGeom>
        </p:spPr>
        <p:txBody>
          <a:bodyPr wrap="square">
            <a:spAutoFit/>
          </a:bodyPr>
          <a:lstStyle/>
          <a:p>
            <a:pPr>
              <a:lnSpc>
                <a:spcPct val="150000"/>
              </a:lnSpc>
            </a:pPr>
            <a:r>
              <a:rPr lang="zh-CN" altLang="en-US" sz="1200" dirty="0">
                <a:solidFill>
                  <a:srgbClr val="F5F5EB"/>
                </a:solidFill>
              </a:rPr>
              <a:t>正确设计阀口或设置制动装置</a:t>
            </a:r>
            <a:r>
              <a:rPr lang="en-US" altLang="zh-CN" sz="1200" dirty="0">
                <a:solidFill>
                  <a:srgbClr val="F5F5EB"/>
                </a:solidFill>
              </a:rPr>
              <a:t>,</a:t>
            </a:r>
            <a:r>
              <a:rPr lang="zh-CN" altLang="en-US" sz="1200" dirty="0">
                <a:solidFill>
                  <a:srgbClr val="F5F5EB"/>
                </a:solidFill>
              </a:rPr>
              <a:t>使运动部件制动时速度变化比较均匀。</a:t>
            </a:r>
          </a:p>
        </p:txBody>
      </p:sp>
      <p:sp>
        <p:nvSpPr>
          <p:cNvPr id="14" name="矩形 13">
            <a:extLst>
              <a:ext uri="{FF2B5EF4-FFF2-40B4-BE49-F238E27FC236}">
                <a16:creationId xmlns:a16="http://schemas.microsoft.com/office/drawing/2014/main" id="{7299C579-0DB7-4C68-930F-A41E36E0D453}"/>
              </a:ext>
            </a:extLst>
          </p:cNvPr>
          <p:cNvSpPr/>
          <p:nvPr/>
        </p:nvSpPr>
        <p:spPr>
          <a:xfrm>
            <a:off x="5560020" y="1349677"/>
            <a:ext cx="3059723" cy="646331"/>
          </a:xfrm>
          <a:prstGeom prst="rect">
            <a:avLst/>
          </a:prstGeom>
        </p:spPr>
        <p:txBody>
          <a:bodyPr wrap="square">
            <a:spAutoFit/>
          </a:bodyPr>
          <a:lstStyle/>
          <a:p>
            <a:pPr>
              <a:lnSpc>
                <a:spcPct val="150000"/>
              </a:lnSpc>
            </a:pPr>
            <a:r>
              <a:rPr lang="zh-CN" altLang="zh-CN" sz="1200" dirty="0">
                <a:solidFill>
                  <a:srgbClr val="F5F5EB"/>
                </a:solidFill>
                <a:ea typeface="黑体" panose="02010609060101010101" pitchFamily="49" charset="-122"/>
                <a:cs typeface="Times New Roman" panose="02020603050405020304" pitchFamily="18" charset="0"/>
              </a:rPr>
              <a:t>延长阀门关闭和运动部件制动换向的时间</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可采用换向时间可调的换向阀。</a:t>
            </a:r>
            <a:endParaRPr lang="zh-CN" altLang="en-US" sz="1200" dirty="0">
              <a:solidFill>
                <a:srgbClr val="F5F5EB"/>
              </a:solidFill>
            </a:endParaRPr>
          </a:p>
        </p:txBody>
      </p:sp>
      <p:sp>
        <p:nvSpPr>
          <p:cNvPr id="16" name="矩形 15">
            <a:extLst>
              <a:ext uri="{FF2B5EF4-FFF2-40B4-BE49-F238E27FC236}">
                <a16:creationId xmlns:a16="http://schemas.microsoft.com/office/drawing/2014/main" id="{F5537C39-8313-4E5C-8BEB-D580F0CA3BA5}"/>
              </a:ext>
            </a:extLst>
          </p:cNvPr>
          <p:cNvSpPr/>
          <p:nvPr/>
        </p:nvSpPr>
        <p:spPr>
          <a:xfrm>
            <a:off x="5560020" y="2629696"/>
            <a:ext cx="3106523" cy="646331"/>
          </a:xfrm>
          <a:prstGeom prst="rect">
            <a:avLst/>
          </a:prstGeom>
        </p:spPr>
        <p:txBody>
          <a:bodyPr wrap="square">
            <a:spAutoFit/>
          </a:bodyPr>
          <a:lstStyle/>
          <a:p>
            <a:pPr>
              <a:lnSpc>
                <a:spcPct val="150000"/>
              </a:lnSpc>
            </a:pPr>
            <a:r>
              <a:rPr lang="zh-CN" altLang="zh-CN" sz="1200" dirty="0">
                <a:solidFill>
                  <a:srgbClr val="F5F5EB"/>
                </a:solidFill>
                <a:ea typeface="黑体" panose="02010609060101010101" pitchFamily="49" charset="-122"/>
                <a:cs typeface="Times New Roman" panose="02020603050405020304" pitchFamily="18" charset="0"/>
              </a:rPr>
              <a:t>尽可能缩短管长</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以减小压力冲击波的传播时间</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变直接冲击为间接冲击。</a:t>
            </a:r>
            <a:endParaRPr lang="zh-CN" altLang="en-US" sz="2400" dirty="0">
              <a:solidFill>
                <a:srgbClr val="F5F5EB"/>
              </a:solidFill>
            </a:endParaRPr>
          </a:p>
        </p:txBody>
      </p:sp>
      <p:sp>
        <p:nvSpPr>
          <p:cNvPr id="17" name="矩形 16">
            <a:extLst>
              <a:ext uri="{FF2B5EF4-FFF2-40B4-BE49-F238E27FC236}">
                <a16:creationId xmlns:a16="http://schemas.microsoft.com/office/drawing/2014/main" id="{5DBFC6DA-16DF-426B-B28C-ECDC2DCAB2AC}"/>
              </a:ext>
            </a:extLst>
          </p:cNvPr>
          <p:cNvSpPr/>
          <p:nvPr/>
        </p:nvSpPr>
        <p:spPr>
          <a:xfrm>
            <a:off x="5560021" y="3758613"/>
            <a:ext cx="2963494" cy="923330"/>
          </a:xfrm>
          <a:prstGeom prst="rect">
            <a:avLst/>
          </a:prstGeom>
        </p:spPr>
        <p:txBody>
          <a:bodyPr wrap="square">
            <a:spAutoFit/>
          </a:bodyPr>
          <a:lstStyle/>
          <a:p>
            <a:pPr algn="just">
              <a:lnSpc>
                <a:spcPct val="150000"/>
              </a:lnSpc>
            </a:pPr>
            <a:r>
              <a:rPr lang="zh-CN" altLang="zh-CN" sz="1200" dirty="0">
                <a:solidFill>
                  <a:srgbClr val="F5F5EB"/>
                </a:solidFill>
                <a:ea typeface="黑体" panose="02010609060101010101" pitchFamily="49" charset="-122"/>
                <a:cs typeface="Times New Roman" panose="02020603050405020304" pitchFamily="18" charset="0"/>
              </a:rPr>
              <a:t>在容易发生液压冲击的部位采用橡胶软管或设置蓄能器</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以吸收冲击压力</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也可以在这些部位安装安全阀</a:t>
            </a:r>
            <a:r>
              <a:rPr lang="en-US" altLang="zh-CN" sz="1200" dirty="0">
                <a:solidFill>
                  <a:srgbClr val="F5F5EB"/>
                </a:solidFill>
                <a:ea typeface="黑体" panose="02010609060101010101" pitchFamily="49" charset="-122"/>
                <a:cs typeface="Times New Roman" panose="02020603050405020304" pitchFamily="18" charset="0"/>
              </a:rPr>
              <a:t>,</a:t>
            </a:r>
            <a:r>
              <a:rPr lang="zh-CN" altLang="zh-CN" sz="1200" dirty="0">
                <a:solidFill>
                  <a:srgbClr val="F5F5EB"/>
                </a:solidFill>
                <a:ea typeface="黑体" panose="02010609060101010101" pitchFamily="49" charset="-122"/>
                <a:cs typeface="Times New Roman" panose="02020603050405020304" pitchFamily="18" charset="0"/>
              </a:rPr>
              <a:t>以限制压力升高。</a:t>
            </a:r>
            <a:endParaRPr lang="zh-CN" altLang="en-US" sz="1200" dirty="0">
              <a:solidFill>
                <a:srgbClr val="F5F5EB"/>
              </a:solidFill>
            </a:endParaRPr>
          </a:p>
        </p:txBody>
      </p:sp>
    </p:spTree>
    <p:extLst>
      <p:ext uri="{BB962C8B-B14F-4D97-AF65-F5344CB8AC3E}">
        <p14:creationId xmlns:p14="http://schemas.microsoft.com/office/powerpoint/2010/main" val="401912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9"/>
                                        </p:tgtEl>
                                      </p:cBhvr>
                                    </p:animEffect>
                                    <p:animScale>
                                      <p:cBhvr>
                                        <p:cTn id="7" dur="250" autoRev="1" fill="hold"/>
                                        <p:tgtEl>
                                          <p:spTgt spid="9"/>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P spid="14" grpId="0"/>
      <p:bldP spid="16" grpId="0"/>
      <p:bldP spid="1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6">
            <a:extLst>
              <a:ext uri="{FF2B5EF4-FFF2-40B4-BE49-F238E27FC236}">
                <a16:creationId xmlns:a16="http://schemas.microsoft.com/office/drawing/2014/main" id="{2C08FD35-D074-4065-90FD-20CF8C1A0BEB}"/>
              </a:ext>
            </a:extLst>
          </p:cNvPr>
          <p:cNvSpPr/>
          <p:nvPr/>
        </p:nvSpPr>
        <p:spPr>
          <a:xfrm>
            <a:off x="344657" y="1918640"/>
            <a:ext cx="8426549" cy="30011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圆角矩形 3">
            <a:extLst>
              <a:ext uri="{FF2B5EF4-FFF2-40B4-BE49-F238E27FC236}">
                <a16:creationId xmlns:a16="http://schemas.microsoft.com/office/drawing/2014/main" id="{C511E0A6-DD83-4928-93E6-A776D3D42103}"/>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文本框 2">
            <a:extLst>
              <a:ext uri="{FF2B5EF4-FFF2-40B4-BE49-F238E27FC236}">
                <a16:creationId xmlns:a16="http://schemas.microsoft.com/office/drawing/2014/main" id="{D3AEFA23-5D45-43A7-95BD-07210B8BAF4C}"/>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19" name="矩形 18">
            <a:extLst>
              <a:ext uri="{FF2B5EF4-FFF2-40B4-BE49-F238E27FC236}">
                <a16:creationId xmlns:a16="http://schemas.microsoft.com/office/drawing/2014/main" id="{15CA87DA-2A30-4623-A996-E55F925679A5}"/>
              </a:ext>
            </a:extLst>
          </p:cNvPr>
          <p:cNvSpPr/>
          <p:nvPr/>
        </p:nvSpPr>
        <p:spPr>
          <a:xfrm>
            <a:off x="344657" y="733911"/>
            <a:ext cx="8275086" cy="1107996"/>
          </a:xfrm>
          <a:prstGeom prst="rect">
            <a:avLst/>
          </a:prstGeom>
        </p:spPr>
        <p:txBody>
          <a:bodyPr wrap="square">
            <a:spAutoFit/>
          </a:bodyPr>
          <a:lstStyle/>
          <a:p>
            <a:pPr indent="266700" algn="just">
              <a:lnSpc>
                <a:spcPct val="150000"/>
              </a:lnSpc>
              <a:spcAft>
                <a:spcPts val="0"/>
              </a:spcAft>
            </a:pPr>
            <a:r>
              <a:rPr lang="zh-CN" altLang="zh-CN" sz="2000" b="1" dirty="0">
                <a:solidFill>
                  <a:srgbClr val="000000"/>
                </a:solidFill>
                <a:latin typeface="NEU-BZ-S92"/>
                <a:ea typeface="黑体" panose="02010609060101010101" pitchFamily="49" charset="-122"/>
                <a:cs typeface="Times New Roman" panose="02020603050405020304" pitchFamily="18" charset="0"/>
              </a:rPr>
              <a:t>例</a:t>
            </a:r>
            <a:r>
              <a:rPr lang="en-US" altLang="zh-CN" sz="2000" b="1" dirty="0">
                <a:solidFill>
                  <a:srgbClr val="000000"/>
                </a:solidFill>
                <a:latin typeface="NEU-BZ-S92"/>
                <a:ea typeface="黑体" panose="02010609060101010101" pitchFamily="49" charset="-122"/>
                <a:cs typeface="Times New Roman" panose="02020603050405020304" pitchFamily="18" charset="0"/>
              </a:rPr>
              <a:t>3</a:t>
            </a:r>
            <a:r>
              <a:rPr lang="en-US" altLang="zh-CN" sz="2000" b="1" i="1" dirty="0">
                <a:solidFill>
                  <a:srgbClr val="000000"/>
                </a:solidFill>
                <a:latin typeface="NEU-BZ-S92"/>
                <a:ea typeface="黑体" panose="02010609060101010101" pitchFamily="49" charset="-122"/>
                <a:cs typeface="Times New Roman" panose="02020603050405020304" pitchFamily="18" charset="0"/>
              </a:rPr>
              <a:t>-</a:t>
            </a:r>
            <a:r>
              <a:rPr lang="en-US" altLang="zh-CN" sz="2000" b="1" dirty="0">
                <a:solidFill>
                  <a:srgbClr val="000000"/>
                </a:solidFill>
                <a:latin typeface="NEU-BZ-S92"/>
                <a:ea typeface="黑体" panose="02010609060101010101" pitchFamily="49" charset="-122"/>
                <a:cs typeface="Times New Roman" panose="02020603050405020304" pitchFamily="18" charset="0"/>
              </a:rPr>
              <a:t>9</a:t>
            </a:r>
            <a:r>
              <a:rPr lang="zh-CN" altLang="zh-CN" sz="1200" i="1" dirty="0">
                <a:solidFill>
                  <a:srgbClr val="000000"/>
                </a:solidFill>
                <a:latin typeface="NEU-BZ-S92"/>
                <a:ea typeface="黑体" panose="02010609060101010101" pitchFamily="49" charset="-122"/>
                <a:cs typeface="Times New Roman" panose="02020603050405020304" pitchFamily="18" charset="0"/>
              </a:rPr>
              <a:t>　</a:t>
            </a:r>
            <a:r>
              <a:rPr lang="zh-CN" altLang="zh-CN" sz="1200" dirty="0">
                <a:solidFill>
                  <a:srgbClr val="000000"/>
                </a:solidFill>
                <a:latin typeface="NEU-BZ-S92"/>
                <a:ea typeface="黑体" panose="02010609060101010101" pitchFamily="49" charset="-122"/>
                <a:cs typeface="Times New Roman" panose="02020603050405020304" pitchFamily="18" charset="0"/>
              </a:rPr>
              <a:t>已知图</a:t>
            </a:r>
            <a:r>
              <a:rPr lang="en-US" altLang="zh-CN" sz="1200" dirty="0">
                <a:solidFill>
                  <a:srgbClr val="000000"/>
                </a:solidFill>
                <a:latin typeface="NEU-BZ-S92"/>
                <a:ea typeface="黑体" panose="02010609060101010101" pitchFamily="49" charset="-122"/>
                <a:cs typeface="Times New Roman" panose="02020603050405020304" pitchFamily="18" charset="0"/>
              </a:rPr>
              <a:t>3</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40</a:t>
            </a:r>
            <a:r>
              <a:rPr lang="zh-CN" altLang="zh-CN" sz="1200" dirty="0">
                <a:solidFill>
                  <a:srgbClr val="000000"/>
                </a:solidFill>
                <a:latin typeface="NEU-BZ-S92"/>
                <a:ea typeface="黑体" panose="02010609060101010101" pitchFamily="49" charset="-122"/>
                <a:cs typeface="Times New Roman" panose="02020603050405020304" pitchFamily="18" charset="0"/>
              </a:rPr>
              <a:t>所示装置中管道的内径为</a:t>
            </a:r>
            <a:r>
              <a:rPr lang="en-US" altLang="zh-CN" sz="1200" i="1" dirty="0">
                <a:solidFill>
                  <a:srgbClr val="000000"/>
                </a:solidFill>
                <a:latin typeface="NEU-BZ-S92"/>
                <a:ea typeface="黑体" panose="02010609060101010101" pitchFamily="49" charset="-122"/>
                <a:cs typeface="Times New Roman" panose="02020603050405020304" pitchFamily="18" charset="0"/>
              </a:rPr>
              <a:t>d=</a:t>
            </a:r>
            <a:r>
              <a:rPr lang="en-US" altLang="zh-CN" sz="1200" dirty="0">
                <a:solidFill>
                  <a:srgbClr val="000000"/>
                </a:solidFill>
                <a:latin typeface="NEU-BZ-S92"/>
                <a:ea typeface="黑体" panose="02010609060101010101" pitchFamily="49" charset="-122"/>
                <a:cs typeface="Times New Roman" panose="02020603050405020304" pitchFamily="18" charset="0"/>
              </a:rPr>
              <a:t>20</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m,</a:t>
            </a:r>
            <a:r>
              <a:rPr lang="zh-CN" altLang="zh-CN" sz="1200" dirty="0">
                <a:solidFill>
                  <a:srgbClr val="000000"/>
                </a:solidFill>
                <a:latin typeface="NEU-BZ-S92"/>
                <a:ea typeface="黑体" panose="02010609060101010101" pitchFamily="49" charset="-122"/>
                <a:cs typeface="Times New Roman" panose="02020603050405020304" pitchFamily="18" charset="0"/>
              </a:rPr>
              <a:t>管壁厚</a:t>
            </a:r>
            <a:r>
              <a:rPr lang="en-US" altLang="zh-CN" sz="1200" i="1" dirty="0">
                <a:solidFill>
                  <a:srgbClr val="000000"/>
                </a:solidFill>
                <a:latin typeface="NEU-BZ-S92"/>
                <a:ea typeface="黑体" panose="02010609060101010101" pitchFamily="49" charset="-122"/>
                <a:cs typeface="Times New Roman" panose="02020603050405020304" pitchFamily="18" charset="0"/>
              </a:rPr>
              <a:t>δ=</a:t>
            </a:r>
            <a:r>
              <a:rPr lang="en-US" altLang="zh-CN" sz="1200" dirty="0">
                <a:solidFill>
                  <a:srgbClr val="000000"/>
                </a:solidFill>
                <a:latin typeface="NEU-BZ-S92"/>
                <a:ea typeface="黑体" panose="02010609060101010101" pitchFamily="49" charset="-122"/>
                <a:cs typeface="Times New Roman" panose="02020603050405020304" pitchFamily="18" charset="0"/>
              </a:rPr>
              <a:t>2</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m,</a:t>
            </a:r>
            <a:r>
              <a:rPr lang="zh-CN" altLang="zh-CN" sz="1200" dirty="0">
                <a:solidFill>
                  <a:srgbClr val="000000"/>
                </a:solidFill>
                <a:latin typeface="NEU-BZ-S92"/>
                <a:ea typeface="黑体" panose="02010609060101010101" pitchFamily="49" charset="-122"/>
                <a:cs typeface="Times New Roman" panose="02020603050405020304" pitchFamily="18" charset="0"/>
              </a:rPr>
              <a:t>管长</a:t>
            </a:r>
            <a:r>
              <a:rPr lang="en-US" altLang="zh-CN" sz="1200" i="1" dirty="0">
                <a:solidFill>
                  <a:srgbClr val="000000"/>
                </a:solidFill>
                <a:latin typeface="NEU-BZ-S92"/>
                <a:ea typeface="黑体" panose="02010609060101010101" pitchFamily="49" charset="-122"/>
                <a:cs typeface="Times New Roman" panose="02020603050405020304" pitchFamily="18" charset="0"/>
              </a:rPr>
              <a:t>l=</a:t>
            </a:r>
            <a:r>
              <a:rPr lang="en-US" altLang="zh-CN" sz="1200" dirty="0">
                <a:solidFill>
                  <a:srgbClr val="000000"/>
                </a:solidFill>
                <a:latin typeface="NEU-BZ-S92"/>
                <a:ea typeface="黑体" panose="02010609060101010101" pitchFamily="49" charset="-122"/>
                <a:cs typeface="Times New Roman" panose="02020603050405020304" pitchFamily="18" charset="0"/>
              </a:rPr>
              <a:t>0</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8m,</a:t>
            </a:r>
            <a:r>
              <a:rPr lang="zh-CN" altLang="zh-CN" sz="1200" dirty="0">
                <a:solidFill>
                  <a:srgbClr val="000000"/>
                </a:solidFill>
                <a:latin typeface="NEU-BZ-S92"/>
                <a:ea typeface="黑体" panose="02010609060101010101" pitchFamily="49" charset="-122"/>
                <a:cs typeface="Times New Roman" panose="02020603050405020304" pitchFamily="18" charset="0"/>
              </a:rPr>
              <a:t>管壁材料的弹性模量</a:t>
            </a:r>
            <a:r>
              <a:rPr lang="en-US" altLang="zh-CN" sz="1200" i="1" dirty="0">
                <a:solidFill>
                  <a:srgbClr val="000000"/>
                </a:solidFill>
                <a:latin typeface="NEU-BZ-S92"/>
                <a:ea typeface="黑体" panose="02010609060101010101" pitchFamily="49" charset="-122"/>
                <a:cs typeface="Times New Roman" panose="02020603050405020304" pitchFamily="18" charset="0"/>
              </a:rPr>
              <a:t>E=</a:t>
            </a:r>
            <a:r>
              <a:rPr lang="en-US" altLang="zh-CN" sz="1200" dirty="0">
                <a:solidFill>
                  <a:srgbClr val="000000"/>
                </a:solidFill>
                <a:latin typeface="NEU-BZ-S92"/>
                <a:ea typeface="黑体" panose="02010609060101010101" pitchFamily="49" charset="-122"/>
                <a:cs typeface="Times New Roman" panose="02020603050405020304" pitchFamily="18" charset="0"/>
              </a:rPr>
              <a:t>2</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5</a:t>
            </a:r>
            <a:r>
              <a:rPr lang="en-US" altLang="zh-CN" sz="1200" dirty="0">
                <a:solidFill>
                  <a:srgbClr val="000000"/>
                </a:solidFill>
                <a:latin typeface="NEU-BZ-S92"/>
                <a:ea typeface="黑体" panose="02010609060101010101" pitchFamily="49" charset="-122"/>
                <a:cs typeface="Times New Roman" panose="02020603050405020304" pitchFamily="18" charset="0"/>
              </a:rPr>
              <a:t>MPa,</a:t>
            </a:r>
            <a:r>
              <a:rPr lang="zh-CN" altLang="zh-CN" sz="1200" dirty="0">
                <a:solidFill>
                  <a:srgbClr val="000000"/>
                </a:solidFill>
                <a:latin typeface="NEU-BZ-S92"/>
                <a:ea typeface="黑体" panose="02010609060101010101" pitchFamily="49" charset="-122"/>
                <a:cs typeface="Times New Roman" panose="02020603050405020304" pitchFamily="18" charset="0"/>
              </a:rPr>
              <a:t>液体的体积模量</a:t>
            </a:r>
            <a:r>
              <a:rPr lang="en-US" altLang="zh-CN" sz="1200" i="1" dirty="0">
                <a:solidFill>
                  <a:srgbClr val="000000"/>
                </a:solidFill>
                <a:latin typeface="NEU-BZ-S92"/>
                <a:ea typeface="黑体" panose="02010609060101010101" pitchFamily="49" charset="-122"/>
                <a:cs typeface="Times New Roman" panose="02020603050405020304" pitchFamily="18" charset="0"/>
              </a:rPr>
              <a:t>K=</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4</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MPa,</a:t>
            </a:r>
            <a:r>
              <a:rPr lang="zh-CN" altLang="zh-CN" sz="1200" dirty="0">
                <a:solidFill>
                  <a:srgbClr val="000000"/>
                </a:solidFill>
                <a:latin typeface="NEU-BZ-S92"/>
                <a:ea typeface="黑体" panose="02010609060101010101" pitchFamily="49" charset="-122"/>
                <a:cs typeface="Times New Roman" panose="02020603050405020304" pitchFamily="18" charset="0"/>
              </a:rPr>
              <a:t>液体的密度</a:t>
            </a:r>
            <a:r>
              <a:rPr lang="en-US" altLang="zh-CN" sz="1200" i="1" dirty="0">
                <a:solidFill>
                  <a:srgbClr val="000000"/>
                </a:solidFill>
                <a:latin typeface="NEU-BZ-S92"/>
                <a:ea typeface="黑体" panose="02010609060101010101" pitchFamily="49" charset="-122"/>
                <a:cs typeface="Times New Roman" panose="02020603050405020304" pitchFamily="18" charset="0"/>
              </a:rPr>
              <a:t>ρ=</a:t>
            </a:r>
            <a:r>
              <a:rPr lang="en-US" altLang="zh-CN" sz="1200" dirty="0">
                <a:solidFill>
                  <a:srgbClr val="000000"/>
                </a:solidFill>
                <a:latin typeface="NEU-BZ-S92"/>
                <a:ea typeface="黑体" panose="02010609060101010101" pitchFamily="49" charset="-122"/>
                <a:cs typeface="Times New Roman" panose="02020603050405020304" pitchFamily="18" charset="0"/>
              </a:rPr>
              <a:t>900kg/m</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液体在管中初始流速</a:t>
            </a:r>
            <a:r>
              <a:rPr lang="en-US" altLang="zh-CN" sz="1200" i="1" dirty="0">
                <a:solidFill>
                  <a:srgbClr val="000000"/>
                </a:solidFill>
                <a:latin typeface="NEU-BZ-S92"/>
                <a:ea typeface="黑体" panose="02010609060101010101" pitchFamily="49" charset="-122"/>
                <a:cs typeface="Times New Roman" panose="02020603050405020304" pitchFamily="18" charset="0"/>
              </a:rPr>
              <a:t>v=</a:t>
            </a:r>
            <a:r>
              <a:rPr lang="en-US" altLang="zh-CN" sz="1200" dirty="0">
                <a:solidFill>
                  <a:srgbClr val="000000"/>
                </a:solidFill>
                <a:latin typeface="NEU-BZ-S92"/>
                <a:ea typeface="黑体" panose="02010609060101010101" pitchFamily="49" charset="-122"/>
                <a:cs typeface="Times New Roman" panose="02020603050405020304" pitchFamily="18" charset="0"/>
              </a:rPr>
              <a:t>4m/s,</a:t>
            </a:r>
            <a:r>
              <a:rPr lang="zh-CN" altLang="zh-CN" sz="1200" dirty="0">
                <a:solidFill>
                  <a:srgbClr val="000000"/>
                </a:solidFill>
                <a:latin typeface="NEU-BZ-S92"/>
                <a:ea typeface="黑体" panose="02010609060101010101" pitchFamily="49" charset="-122"/>
                <a:cs typeface="Times New Roman" panose="02020603050405020304" pitchFamily="18" charset="0"/>
              </a:rPr>
              <a:t>压力</a:t>
            </a:r>
            <a:r>
              <a:rPr lang="en-US" altLang="zh-CN" sz="1200" i="1" dirty="0">
                <a:solidFill>
                  <a:srgbClr val="000000"/>
                </a:solidFill>
                <a:latin typeface="NEU-BZ-S92"/>
                <a:ea typeface="黑体" panose="02010609060101010101" pitchFamily="49" charset="-122"/>
                <a:cs typeface="Times New Roman" panose="02020603050405020304" pitchFamily="18" charset="0"/>
              </a:rPr>
              <a:t>p=</a:t>
            </a:r>
            <a:r>
              <a:rPr lang="en-US" altLang="zh-CN" sz="1200" dirty="0">
                <a:solidFill>
                  <a:srgbClr val="000000"/>
                </a:solidFill>
                <a:latin typeface="NEU-BZ-S92"/>
                <a:ea typeface="黑体" panose="02010609060101010101" pitchFamily="49" charset="-122"/>
                <a:cs typeface="Times New Roman" panose="02020603050405020304" pitchFamily="18" charset="0"/>
              </a:rPr>
              <a:t>2MPa</a:t>
            </a:r>
            <a:r>
              <a:rPr lang="zh-CN" altLang="zh-CN" sz="1200" dirty="0">
                <a:solidFill>
                  <a:srgbClr val="000000"/>
                </a:solidFill>
                <a:latin typeface="NEU-BZ-S92"/>
                <a:ea typeface="黑体" panose="02010609060101010101" pitchFamily="49" charset="-122"/>
                <a:cs typeface="Times New Roman" panose="02020603050405020304" pitchFamily="18" charset="0"/>
              </a:rPr>
              <a:t>。试求当阀门关闭时间</a:t>
            </a:r>
            <a:r>
              <a:rPr lang="en-US" altLang="zh-CN" sz="1200" i="1" dirty="0">
                <a:solidFill>
                  <a:srgbClr val="000000"/>
                </a:solidFill>
                <a:latin typeface="NEU-BZ-S92"/>
                <a:ea typeface="黑体" panose="02010609060101010101" pitchFamily="49" charset="-122"/>
                <a:cs typeface="Times New Roman" panose="02020603050405020304" pitchFamily="18" charset="0"/>
              </a:rPr>
              <a:t>t=</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s</a:t>
            </a:r>
            <a:r>
              <a:rPr lang="zh-CN" altLang="zh-CN" sz="1200" dirty="0">
                <a:solidFill>
                  <a:srgbClr val="000000"/>
                </a:solidFill>
                <a:latin typeface="NEU-BZ-S92"/>
                <a:ea typeface="黑体" panose="02010609060101010101" pitchFamily="49" charset="-122"/>
                <a:cs typeface="Times New Roman" panose="02020603050405020304" pitchFamily="18" charset="0"/>
              </a:rPr>
              <a:t>时</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管内的最大压力</a:t>
            </a:r>
            <a:r>
              <a:rPr lang="en-US" altLang="zh-CN" sz="1200" i="1" dirty="0" err="1">
                <a:solidFill>
                  <a:srgbClr val="000000"/>
                </a:solidFill>
                <a:latin typeface="NEU-BZ-S92"/>
                <a:ea typeface="黑体" panose="02010609060101010101" pitchFamily="49" charset="-122"/>
                <a:cs typeface="Times New Roman" panose="02020603050405020304" pitchFamily="18" charset="0"/>
              </a:rPr>
              <a:t>p</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max</a:t>
            </a:r>
            <a:r>
              <a:rPr lang="zh-CN" altLang="zh-CN" sz="1200" dirty="0">
                <a:solidFill>
                  <a:srgbClr val="000000"/>
                </a:solidFill>
                <a:latin typeface="NEU-BZ-S92"/>
                <a:ea typeface="黑体" panose="02010609060101010101" pitchFamily="49" charset="-122"/>
                <a:cs typeface="Times New Roman" panose="02020603050405020304" pitchFamily="18" charset="0"/>
              </a:rPr>
              <a:t>。</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24" name="圆角矩形 6">
            <a:extLst>
              <a:ext uri="{FF2B5EF4-FFF2-40B4-BE49-F238E27FC236}">
                <a16:creationId xmlns:a16="http://schemas.microsoft.com/office/drawing/2014/main" id="{4348713F-5DD6-4695-8087-AFD6A4284A77}"/>
              </a:ext>
            </a:extLst>
          </p:cNvPr>
          <p:cNvSpPr/>
          <p:nvPr/>
        </p:nvSpPr>
        <p:spPr>
          <a:xfrm>
            <a:off x="5780543" y="1591714"/>
            <a:ext cx="2839200" cy="2462339"/>
          </a:xfrm>
          <a:prstGeom prst="roundRect">
            <a:avLst>
              <a:gd name="adj" fmla="val 6667"/>
            </a:avLst>
          </a:prstGeom>
          <a:solidFill>
            <a:schemeClr val="bg1"/>
          </a:solid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9E239615-3F8B-4C93-9D24-E3142ECB4AC7}"/>
              </a:ext>
            </a:extLst>
          </p:cNvPr>
          <p:cNvSpPr/>
          <p:nvPr/>
        </p:nvSpPr>
        <p:spPr>
          <a:xfrm>
            <a:off x="197586" y="2023364"/>
            <a:ext cx="3970959" cy="28386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解</a:t>
            </a:r>
            <a:r>
              <a:rPr lang="zh-CN" altLang="zh-CN" sz="1200" i="1" dirty="0">
                <a:solidFill>
                  <a:srgbClr val="000000"/>
                </a:solidFill>
                <a:latin typeface="NEU-BZ-S92"/>
                <a:ea typeface="黑体" panose="02010609060101010101" pitchFamily="49" charset="-122"/>
                <a:cs typeface="Times New Roman" panose="02020603050405020304" pitchFamily="18" charset="0"/>
              </a:rPr>
              <a:t>　</a:t>
            </a:r>
            <a:r>
              <a:rPr lang="zh-CN" altLang="zh-CN" sz="1200" dirty="0">
                <a:solidFill>
                  <a:srgbClr val="000000"/>
                </a:solidFill>
                <a:latin typeface="NEU-BZ-S92"/>
                <a:ea typeface="黑体" panose="02010609060101010101" pitchFamily="49" charset="-122"/>
                <a:cs typeface="Times New Roman" panose="02020603050405020304" pitchFamily="18" charset="0"/>
              </a:rPr>
              <a:t>先计算压力冲击波的传播速度</a:t>
            </a:r>
            <a:r>
              <a:rPr lang="en-US" altLang="zh-CN" sz="1200" i="1" dirty="0">
                <a:solidFill>
                  <a:srgbClr val="000000"/>
                </a:solidFill>
                <a:latin typeface="NEU-BZ-S92"/>
                <a:ea typeface="黑体" panose="02010609060101010101" pitchFamily="49" charset="-122"/>
                <a:cs typeface="Times New Roman" panose="02020603050405020304" pitchFamily="18" charset="0"/>
              </a:rPr>
              <a:t>c</a:t>
            </a:r>
            <a:r>
              <a:rPr lang="zh-CN" altLang="zh-CN" sz="1200" dirty="0">
                <a:solidFill>
                  <a:srgbClr val="000000"/>
                </a:solidFill>
                <a:latin typeface="NEU-BZ-S92"/>
                <a:ea typeface="黑体" panose="02010609060101010101" pitchFamily="49" charset="-122"/>
                <a:cs typeface="Times New Roman" panose="02020603050405020304" pitchFamily="18" charset="0"/>
              </a:rPr>
              <a:t>。由式</a:t>
            </a:r>
            <a:r>
              <a:rPr lang="en-US" altLang="zh-CN" sz="1200" dirty="0">
                <a:solidFill>
                  <a:srgbClr val="000000"/>
                </a:solidFill>
                <a:latin typeface="NEU-BZ-S92"/>
                <a:ea typeface="黑体" panose="02010609060101010101" pitchFamily="49" charset="-122"/>
                <a:cs typeface="Times New Roman" panose="02020603050405020304" pitchFamily="18" charset="0"/>
              </a:rPr>
              <a:t>(3</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70)</a:t>
            </a:r>
            <a:r>
              <a:rPr lang="zh-CN" altLang="zh-CN" sz="1200" dirty="0">
                <a:solidFill>
                  <a:srgbClr val="000000"/>
                </a:solidFill>
                <a:latin typeface="NEU-BZ-S92"/>
                <a:ea typeface="黑体" panose="02010609060101010101" pitchFamily="49" charset="-122"/>
                <a:cs typeface="Times New Roman" panose="02020603050405020304" pitchFamily="18" charset="0"/>
              </a:rPr>
              <a:t>可得</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08F2A17C-BB3D-4950-9023-4133EC2D660D}"/>
                  </a:ext>
                </a:extLst>
              </p:cNvPr>
              <p:cNvSpPr/>
              <p:nvPr/>
            </p:nvSpPr>
            <p:spPr>
              <a:xfrm>
                <a:off x="-676491" y="2355605"/>
                <a:ext cx="7260848" cy="8055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100" b="0" i="1">
                          <a:latin typeface="Cambria Math" panose="02040503050406030204" pitchFamily="18" charset="0"/>
                        </a:rPr>
                        <m:t>𝑐</m:t>
                      </m:r>
                      <m:r>
                        <a:rPr lang="zh-CN" altLang="en-US" sz="1100" b="0" i="0">
                          <a:latin typeface="Cambria Math" panose="02040503050406030204" pitchFamily="18" charset="0"/>
                        </a:rPr>
                        <m:t>=</m:t>
                      </m:r>
                      <m:f>
                        <m:fPr>
                          <m:ctrlPr>
                            <a:rPr lang="zh-CN" altLang="en-US" sz="1100" i="1">
                              <a:latin typeface="Cambria Math" panose="02040503050406030204" pitchFamily="18" charset="0"/>
                            </a:rPr>
                          </m:ctrlPr>
                        </m:fPr>
                        <m:num>
                          <m:rad>
                            <m:radPr>
                              <m:degHide m:val="on"/>
                              <m:ctrlPr>
                                <a:rPr lang="zh-CN" altLang="en-US" sz="1100" i="1">
                                  <a:latin typeface="Cambria Math" panose="02040503050406030204" pitchFamily="18" charset="0"/>
                                </a:rPr>
                              </m:ctrlPr>
                            </m:radPr>
                            <m:deg/>
                            <m:e>
                              <m:f>
                                <m:fPr>
                                  <m:ctrlPr>
                                    <a:rPr lang="zh-CN" altLang="en-US" sz="1100" i="1">
                                      <a:latin typeface="Cambria Math" panose="02040503050406030204" pitchFamily="18" charset="0"/>
                                    </a:rPr>
                                  </m:ctrlPr>
                                </m:fPr>
                                <m:num>
                                  <m:r>
                                    <a:rPr lang="zh-CN" altLang="en-US" sz="1100" b="0" i="1">
                                      <a:latin typeface="Cambria Math" panose="02040503050406030204" pitchFamily="18" charset="0"/>
                                    </a:rPr>
                                    <m:t>𝐾</m:t>
                                  </m:r>
                                </m:num>
                                <m:den>
                                  <m:r>
                                    <a:rPr lang="zh-CN" altLang="en-US" sz="1100" b="0" i="1">
                                      <a:latin typeface="Cambria Math" panose="02040503050406030204" pitchFamily="18" charset="0"/>
                                    </a:rPr>
                                    <m:t>𝜌</m:t>
                                  </m:r>
                                </m:den>
                              </m:f>
                            </m:e>
                          </m:rad>
                        </m:num>
                        <m:den>
                          <m:rad>
                            <m:radPr>
                              <m:degHide m:val="on"/>
                              <m:ctrlPr>
                                <a:rPr lang="zh-CN" altLang="en-US" sz="1100" i="1">
                                  <a:latin typeface="Cambria Math" panose="02040503050406030204" pitchFamily="18" charset="0"/>
                                </a:rPr>
                              </m:ctrlPr>
                            </m:radPr>
                            <m:deg/>
                            <m:e>
                              <m:r>
                                <a:rPr lang="zh-CN" altLang="en-US" sz="1100" b="0" i="0">
                                  <a:latin typeface="Cambria Math" panose="02040503050406030204" pitchFamily="18" charset="0"/>
                                </a:rPr>
                                <m:t>1+</m:t>
                              </m:r>
                              <m:f>
                                <m:fPr>
                                  <m:ctrlPr>
                                    <a:rPr lang="zh-CN" altLang="en-US" sz="1100" i="1">
                                      <a:latin typeface="Cambria Math" panose="02040503050406030204" pitchFamily="18" charset="0"/>
                                    </a:rPr>
                                  </m:ctrlPr>
                                </m:fPr>
                                <m:num>
                                  <m:r>
                                    <a:rPr lang="zh-CN" altLang="en-US" sz="1100" b="0" i="1">
                                      <a:latin typeface="Cambria Math" panose="02040503050406030204" pitchFamily="18" charset="0"/>
                                    </a:rPr>
                                    <m:t>𝑑</m:t>
                                  </m:r>
                                </m:num>
                                <m:den>
                                  <m:r>
                                    <a:rPr lang="zh-CN" altLang="en-US" sz="1100" b="0" i="1">
                                      <a:latin typeface="Cambria Math" panose="02040503050406030204" pitchFamily="18" charset="0"/>
                                    </a:rPr>
                                    <m:t>𝛿</m:t>
                                  </m:r>
                                </m:den>
                              </m:f>
                              <m:f>
                                <m:fPr>
                                  <m:ctrlPr>
                                    <a:rPr lang="zh-CN" altLang="en-US" sz="1100" i="1">
                                      <a:latin typeface="Cambria Math" panose="02040503050406030204" pitchFamily="18" charset="0"/>
                                    </a:rPr>
                                  </m:ctrlPr>
                                </m:fPr>
                                <m:num>
                                  <m:r>
                                    <a:rPr lang="zh-CN" altLang="en-US" sz="1100" b="0" i="1">
                                      <a:latin typeface="Cambria Math" panose="02040503050406030204" pitchFamily="18" charset="0"/>
                                    </a:rPr>
                                    <m:t>𝐾</m:t>
                                  </m:r>
                                </m:num>
                                <m:den>
                                  <m:r>
                                    <a:rPr lang="zh-CN" altLang="en-US" sz="1100" b="0" i="1">
                                      <a:latin typeface="Cambria Math" panose="02040503050406030204" pitchFamily="18" charset="0"/>
                                    </a:rPr>
                                    <m:t>𝐸</m:t>
                                  </m:r>
                                </m:den>
                              </m:f>
                            </m:e>
                          </m:rad>
                        </m:den>
                      </m:f>
                      <m:r>
                        <a:rPr lang="zh-CN" altLang="en-US" sz="1100" b="0" i="0">
                          <a:latin typeface="Cambria Math" panose="02040503050406030204" pitchFamily="18" charset="0"/>
                        </a:rPr>
                        <m:t>=</m:t>
                      </m:r>
                      <m:f>
                        <m:fPr>
                          <m:ctrlPr>
                            <a:rPr lang="zh-CN" altLang="en-US" sz="1100" i="1">
                              <a:latin typeface="Cambria Math" panose="02040503050406030204" pitchFamily="18" charset="0"/>
                            </a:rPr>
                          </m:ctrlPr>
                        </m:fPr>
                        <m:num>
                          <m:rad>
                            <m:radPr>
                              <m:degHide m:val="on"/>
                              <m:ctrlPr>
                                <a:rPr lang="zh-CN" altLang="en-US" sz="1100" i="1">
                                  <a:latin typeface="Cambria Math" panose="02040503050406030204" pitchFamily="18" charset="0"/>
                                </a:rPr>
                              </m:ctrlPr>
                            </m:radPr>
                            <m:deg/>
                            <m:e>
                              <m:f>
                                <m:fPr>
                                  <m:ctrlPr>
                                    <a:rPr lang="zh-CN" altLang="en-US" sz="1100" i="1">
                                      <a:latin typeface="Cambria Math" panose="02040503050406030204" pitchFamily="18" charset="0"/>
                                    </a:rPr>
                                  </m:ctrlPr>
                                </m:fPr>
                                <m:num>
                                  <m:r>
                                    <a:rPr lang="zh-CN" altLang="en-US" sz="1100" b="0" i="0">
                                      <a:latin typeface="Cambria Math" panose="02040503050406030204" pitchFamily="18" charset="0"/>
                                    </a:rPr>
                                    <m:t>1</m:t>
                                  </m:r>
                                  <m:r>
                                    <m:rPr>
                                      <m:nor/>
                                    </m:rPr>
                                    <a:rPr lang="zh-CN" altLang="en-US" sz="1100" i="1">
                                      <a:latin typeface="Cambria Math" panose="02040503050406030204" pitchFamily="18" charset="0"/>
                                    </a:rPr>
                                    <m:t>.</m:t>
                                  </m:r>
                                  <m:r>
                                    <a:rPr lang="zh-CN" altLang="en-US" sz="1100" b="0" i="0">
                                      <a:latin typeface="Cambria Math" panose="02040503050406030204" pitchFamily="18" charset="0"/>
                                    </a:rPr>
                                    <m:t>4×1</m:t>
                                  </m:r>
                                  <m:sSup>
                                    <m:sSupPr>
                                      <m:ctrlPr>
                                        <a:rPr lang="zh-CN" altLang="en-US" sz="1100" i="1">
                                          <a:latin typeface="Cambria Math" panose="02040503050406030204" pitchFamily="18" charset="0"/>
                                        </a:rPr>
                                      </m:ctrlPr>
                                    </m:sSupPr>
                                    <m:e>
                                      <m:r>
                                        <a:rPr lang="zh-CN" altLang="en-US" sz="1100" b="0" i="0">
                                          <a:latin typeface="Cambria Math" panose="02040503050406030204" pitchFamily="18" charset="0"/>
                                        </a:rPr>
                                        <m:t>0</m:t>
                                      </m:r>
                                    </m:e>
                                    <m:sup>
                                      <m:r>
                                        <a:rPr lang="zh-CN" altLang="en-US" sz="1100" b="0" i="0">
                                          <a:latin typeface="Cambria Math" panose="02040503050406030204" pitchFamily="18" charset="0"/>
                                        </a:rPr>
                                        <m:t>9</m:t>
                                      </m:r>
                                    </m:sup>
                                  </m:sSup>
                                </m:num>
                                <m:den>
                                  <m:r>
                                    <a:rPr lang="zh-CN" altLang="en-US" sz="1100" b="0" i="0">
                                      <a:latin typeface="Cambria Math" panose="02040503050406030204" pitchFamily="18" charset="0"/>
                                    </a:rPr>
                                    <m:t>900</m:t>
                                  </m:r>
                                </m:den>
                              </m:f>
                            </m:e>
                          </m:rad>
                        </m:num>
                        <m:den>
                          <m:rad>
                            <m:radPr>
                              <m:degHide m:val="on"/>
                              <m:ctrlPr>
                                <a:rPr lang="zh-CN" altLang="en-US" sz="1100" i="1">
                                  <a:latin typeface="Cambria Math" panose="02040503050406030204" pitchFamily="18" charset="0"/>
                                </a:rPr>
                              </m:ctrlPr>
                            </m:radPr>
                            <m:deg/>
                            <m:e>
                              <m:r>
                                <a:rPr lang="zh-CN" altLang="en-US" sz="1100" b="0" i="0">
                                  <a:latin typeface="Cambria Math" panose="02040503050406030204" pitchFamily="18" charset="0"/>
                                </a:rPr>
                                <m:t>1+</m:t>
                              </m:r>
                              <m:f>
                                <m:fPr>
                                  <m:ctrlPr>
                                    <a:rPr lang="zh-CN" altLang="en-US" sz="1100" i="1">
                                      <a:latin typeface="Cambria Math" panose="02040503050406030204" pitchFamily="18" charset="0"/>
                                    </a:rPr>
                                  </m:ctrlPr>
                                </m:fPr>
                                <m:num>
                                  <m:r>
                                    <a:rPr lang="zh-CN" altLang="en-US" sz="1100" b="0" i="0">
                                      <a:latin typeface="Cambria Math" panose="02040503050406030204" pitchFamily="18" charset="0"/>
                                    </a:rPr>
                                    <m:t>20×1</m:t>
                                  </m:r>
                                  <m:sSup>
                                    <m:sSupPr>
                                      <m:ctrlPr>
                                        <a:rPr lang="zh-CN" altLang="en-US" sz="1100" i="1">
                                          <a:latin typeface="Cambria Math" panose="02040503050406030204" pitchFamily="18" charset="0"/>
                                        </a:rPr>
                                      </m:ctrlPr>
                                    </m:sSupPr>
                                    <m:e>
                                      <m:r>
                                        <a:rPr lang="zh-CN" altLang="en-US" sz="1100" b="0" i="0">
                                          <a:latin typeface="Cambria Math" panose="02040503050406030204" pitchFamily="18" charset="0"/>
                                        </a:rPr>
                                        <m:t>0</m:t>
                                      </m:r>
                                    </m:e>
                                    <m:sup>
                                      <m:r>
                                        <m:rPr>
                                          <m:nor/>
                                        </m:rPr>
                                        <a:rPr lang="zh-CN" altLang="en-US" sz="1100" i="1">
                                          <a:latin typeface="Cambria Math" panose="02040503050406030204" pitchFamily="18" charset="0"/>
                                        </a:rPr>
                                        <m:t>−</m:t>
                                      </m:r>
                                      <m:r>
                                        <a:rPr lang="zh-CN" altLang="en-US" sz="1100" b="0" i="0">
                                          <a:latin typeface="Cambria Math" panose="02040503050406030204" pitchFamily="18" charset="0"/>
                                        </a:rPr>
                                        <m:t>3</m:t>
                                      </m:r>
                                    </m:sup>
                                  </m:sSup>
                                </m:num>
                                <m:den>
                                  <m:r>
                                    <a:rPr lang="zh-CN" altLang="en-US" sz="1100" b="0" i="0">
                                      <a:latin typeface="Cambria Math" panose="02040503050406030204" pitchFamily="18" charset="0"/>
                                    </a:rPr>
                                    <m:t>2×1</m:t>
                                  </m:r>
                                  <m:sSup>
                                    <m:sSupPr>
                                      <m:ctrlPr>
                                        <a:rPr lang="zh-CN" altLang="en-US" sz="1100" i="1">
                                          <a:latin typeface="Cambria Math" panose="02040503050406030204" pitchFamily="18" charset="0"/>
                                        </a:rPr>
                                      </m:ctrlPr>
                                    </m:sSupPr>
                                    <m:e>
                                      <m:r>
                                        <a:rPr lang="zh-CN" altLang="en-US" sz="1100" b="0" i="0">
                                          <a:latin typeface="Cambria Math" panose="02040503050406030204" pitchFamily="18" charset="0"/>
                                        </a:rPr>
                                        <m:t>0</m:t>
                                      </m:r>
                                    </m:e>
                                    <m:sup>
                                      <m:r>
                                        <m:rPr>
                                          <m:nor/>
                                        </m:rPr>
                                        <a:rPr lang="zh-CN" altLang="en-US" sz="1100" i="1">
                                          <a:latin typeface="Cambria Math" panose="02040503050406030204" pitchFamily="18" charset="0"/>
                                        </a:rPr>
                                        <m:t>−</m:t>
                                      </m:r>
                                      <m:r>
                                        <a:rPr lang="zh-CN" altLang="en-US" sz="1100" b="0" i="0">
                                          <a:latin typeface="Cambria Math" panose="02040503050406030204" pitchFamily="18" charset="0"/>
                                        </a:rPr>
                                        <m:t>3</m:t>
                                      </m:r>
                                    </m:sup>
                                  </m:sSup>
                                </m:den>
                              </m:f>
                              <m:f>
                                <m:fPr>
                                  <m:ctrlPr>
                                    <a:rPr lang="zh-CN" altLang="en-US" sz="1100" i="1">
                                      <a:latin typeface="Cambria Math" panose="02040503050406030204" pitchFamily="18" charset="0"/>
                                    </a:rPr>
                                  </m:ctrlPr>
                                </m:fPr>
                                <m:num>
                                  <m:r>
                                    <a:rPr lang="zh-CN" altLang="en-US" sz="1100" b="0" i="0">
                                      <a:latin typeface="Cambria Math" panose="02040503050406030204" pitchFamily="18" charset="0"/>
                                    </a:rPr>
                                    <m:t>1</m:t>
                                  </m:r>
                                  <m:r>
                                    <m:rPr>
                                      <m:nor/>
                                    </m:rPr>
                                    <a:rPr lang="zh-CN" altLang="en-US" sz="1100" i="1">
                                      <a:latin typeface="Cambria Math" panose="02040503050406030204" pitchFamily="18" charset="0"/>
                                    </a:rPr>
                                    <m:t>.</m:t>
                                  </m:r>
                                  <m:r>
                                    <a:rPr lang="zh-CN" altLang="en-US" sz="1100" b="0" i="0">
                                      <a:latin typeface="Cambria Math" panose="02040503050406030204" pitchFamily="18" charset="0"/>
                                    </a:rPr>
                                    <m:t>4×1</m:t>
                                  </m:r>
                                  <m:sSup>
                                    <m:sSupPr>
                                      <m:ctrlPr>
                                        <a:rPr lang="zh-CN" altLang="en-US" sz="1100" i="1">
                                          <a:latin typeface="Cambria Math" panose="02040503050406030204" pitchFamily="18" charset="0"/>
                                        </a:rPr>
                                      </m:ctrlPr>
                                    </m:sSupPr>
                                    <m:e>
                                      <m:r>
                                        <a:rPr lang="zh-CN" altLang="en-US" sz="1100" b="0" i="0">
                                          <a:latin typeface="Cambria Math" panose="02040503050406030204" pitchFamily="18" charset="0"/>
                                        </a:rPr>
                                        <m:t>0</m:t>
                                      </m:r>
                                    </m:e>
                                    <m:sup>
                                      <m:r>
                                        <a:rPr lang="zh-CN" altLang="en-US" sz="1100" b="0" i="0">
                                          <a:latin typeface="Cambria Math" panose="02040503050406030204" pitchFamily="18" charset="0"/>
                                        </a:rPr>
                                        <m:t>9</m:t>
                                      </m:r>
                                    </m:sup>
                                  </m:sSup>
                                </m:num>
                                <m:den>
                                  <m:r>
                                    <a:rPr lang="zh-CN" altLang="en-US" sz="1100" b="0" i="0">
                                      <a:latin typeface="Cambria Math" panose="02040503050406030204" pitchFamily="18" charset="0"/>
                                    </a:rPr>
                                    <m:t>2×1</m:t>
                                  </m:r>
                                  <m:sSup>
                                    <m:sSupPr>
                                      <m:ctrlPr>
                                        <a:rPr lang="zh-CN" altLang="en-US" sz="1100" i="1">
                                          <a:latin typeface="Cambria Math" panose="02040503050406030204" pitchFamily="18" charset="0"/>
                                        </a:rPr>
                                      </m:ctrlPr>
                                    </m:sSupPr>
                                    <m:e>
                                      <m:r>
                                        <a:rPr lang="zh-CN" altLang="en-US" sz="1100" b="0" i="0">
                                          <a:latin typeface="Cambria Math" panose="02040503050406030204" pitchFamily="18" charset="0"/>
                                        </a:rPr>
                                        <m:t>0</m:t>
                                      </m:r>
                                    </m:e>
                                    <m:sup>
                                      <m:r>
                                        <a:rPr lang="zh-CN" altLang="en-US" sz="1100" b="0" i="0">
                                          <a:latin typeface="Cambria Math" panose="02040503050406030204" pitchFamily="18" charset="0"/>
                                        </a:rPr>
                                        <m:t>11</m:t>
                                      </m:r>
                                    </m:sup>
                                  </m:sSup>
                                </m:den>
                              </m:f>
                            </m:e>
                          </m:rad>
                        </m:den>
                      </m:f>
                      <m:r>
                        <m:rPr>
                          <m:sty m:val="p"/>
                        </m:rPr>
                        <a:rPr lang="zh-CN" altLang="en-US" sz="1100" b="0" i="0">
                          <a:latin typeface="Cambria Math" panose="02040503050406030204" pitchFamily="18" charset="0"/>
                        </a:rPr>
                        <m:t>m</m:t>
                      </m:r>
                      <m:r>
                        <m:rPr>
                          <m:nor/>
                        </m:rPr>
                        <a:rPr lang="zh-CN" altLang="en-US" sz="1100" i="1">
                          <a:latin typeface="Cambria Math" panose="02040503050406030204" pitchFamily="18" charset="0"/>
                        </a:rPr>
                        <m:t>/</m:t>
                      </m:r>
                      <m:r>
                        <m:rPr>
                          <m:sty m:val="p"/>
                        </m:rPr>
                        <a:rPr lang="zh-CN" altLang="en-US" sz="1100" b="0" i="0">
                          <a:latin typeface="Cambria Math" panose="02040503050406030204" pitchFamily="18" charset="0"/>
                        </a:rPr>
                        <m:t>s</m:t>
                      </m:r>
                      <m:r>
                        <a:rPr lang="zh-CN" altLang="en-US" sz="1100" b="0" i="0">
                          <a:latin typeface="Cambria Math" panose="02040503050406030204" pitchFamily="18" charset="0"/>
                        </a:rPr>
                        <m:t>=1205</m:t>
                      </m:r>
                      <m:r>
                        <m:rPr>
                          <m:nor/>
                        </m:rPr>
                        <a:rPr lang="zh-CN" altLang="en-US" sz="1100" i="1">
                          <a:latin typeface="Cambria Math" panose="02040503050406030204" pitchFamily="18" charset="0"/>
                        </a:rPr>
                        <m:t>.</m:t>
                      </m:r>
                      <m:r>
                        <a:rPr lang="zh-CN" altLang="en-US" sz="1100" b="0" i="0">
                          <a:latin typeface="Cambria Math" panose="02040503050406030204" pitchFamily="18" charset="0"/>
                        </a:rPr>
                        <m:t>7</m:t>
                      </m:r>
                      <m:r>
                        <m:rPr>
                          <m:sty m:val="p"/>
                        </m:rPr>
                        <a:rPr lang="zh-CN" altLang="en-US" sz="1100" b="0" i="0">
                          <a:latin typeface="Cambria Math" panose="02040503050406030204" pitchFamily="18" charset="0"/>
                        </a:rPr>
                        <m:t>m</m:t>
                      </m:r>
                      <m:r>
                        <m:rPr>
                          <m:nor/>
                        </m:rPr>
                        <a:rPr lang="zh-CN" altLang="en-US" sz="1100" i="1">
                          <a:latin typeface="Cambria Math" panose="02040503050406030204" pitchFamily="18" charset="0"/>
                        </a:rPr>
                        <m:t>/</m:t>
                      </m:r>
                      <m:r>
                        <m:rPr>
                          <m:sty m:val="p"/>
                        </m:rPr>
                        <a:rPr lang="zh-CN" altLang="en-US" sz="1100" b="0" i="0">
                          <a:latin typeface="Cambria Math" panose="02040503050406030204" pitchFamily="18" charset="0"/>
                        </a:rPr>
                        <m:t>s</m:t>
                      </m:r>
                    </m:oMath>
                  </m:oMathPara>
                </a14:m>
                <a:endParaRPr lang="zh-CN" altLang="en-US" sz="1100" dirty="0"/>
              </a:p>
            </p:txBody>
          </p:sp>
        </mc:Choice>
        <mc:Fallback xmlns="">
          <p:sp>
            <p:nvSpPr>
              <p:cNvPr id="23" name="矩形 22">
                <a:extLst>
                  <a:ext uri="{FF2B5EF4-FFF2-40B4-BE49-F238E27FC236}">
                    <a16:creationId xmlns:a16="http://schemas.microsoft.com/office/drawing/2014/main" id="{08F2A17C-BB3D-4950-9023-4133EC2D660D}"/>
                  </a:ext>
                </a:extLst>
              </p:cNvPr>
              <p:cNvSpPr>
                <a:spLocks noRot="1" noChangeAspect="1" noMove="1" noResize="1" noEditPoints="1" noAdjustHandles="1" noChangeArrowheads="1" noChangeShapeType="1" noTextEdit="1"/>
              </p:cNvSpPr>
              <p:nvPr/>
            </p:nvSpPr>
            <p:spPr>
              <a:xfrm>
                <a:off x="-676491" y="2355605"/>
                <a:ext cx="7260848" cy="805542"/>
              </a:xfrm>
              <a:prstGeom prst="rect">
                <a:avLst/>
              </a:prstGeom>
              <a:blipFill>
                <a:blip r:embed="rId2"/>
                <a:stretch>
                  <a:fillRect/>
                </a:stretch>
              </a:blipFill>
            </p:spPr>
            <p:txBody>
              <a:bodyPr/>
              <a:lstStyle/>
              <a:p>
                <a:r>
                  <a:rPr lang="zh-CN" altLang="en-US">
                    <a:noFill/>
                  </a:rPr>
                  <a:t> </a:t>
                </a:r>
              </a:p>
            </p:txBody>
          </p:sp>
        </mc:Fallback>
      </mc:AlternateContent>
      <p:pic>
        <p:nvPicPr>
          <p:cNvPr id="5" name="3T40.EPS" descr="id:2147504067;FounderCES">
            <a:extLst>
              <a:ext uri="{FF2B5EF4-FFF2-40B4-BE49-F238E27FC236}">
                <a16:creationId xmlns:a16="http://schemas.microsoft.com/office/drawing/2014/main" id="{FA43AFCD-E3DE-42AA-A9B3-033165116A6D}"/>
              </a:ext>
            </a:extLst>
          </p:cNvPr>
          <p:cNvPicPr/>
          <p:nvPr/>
        </p:nvPicPr>
        <p:blipFill>
          <a:blip r:embed="rId3"/>
          <a:stretch>
            <a:fillRect/>
          </a:stretch>
        </p:blipFill>
        <p:spPr>
          <a:xfrm>
            <a:off x="6112087" y="1782529"/>
            <a:ext cx="2314441" cy="1705038"/>
          </a:xfrm>
          <a:prstGeom prst="rect">
            <a:avLst/>
          </a:prstGeom>
        </p:spPr>
      </p:pic>
      <p:sp>
        <p:nvSpPr>
          <p:cNvPr id="6" name="矩形 5">
            <a:extLst>
              <a:ext uri="{FF2B5EF4-FFF2-40B4-BE49-F238E27FC236}">
                <a16:creationId xmlns:a16="http://schemas.microsoft.com/office/drawing/2014/main" id="{1BCDE3BA-4474-4B44-BEE4-14BD69E3180F}"/>
              </a:ext>
            </a:extLst>
          </p:cNvPr>
          <p:cNvSpPr/>
          <p:nvPr/>
        </p:nvSpPr>
        <p:spPr>
          <a:xfrm>
            <a:off x="6129978" y="3584737"/>
            <a:ext cx="2140330" cy="252120"/>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黑体" panose="02010609060101010101" pitchFamily="49" charset="-122"/>
                <a:cs typeface="Times New Roman" panose="02020603050405020304" pitchFamily="18" charset="0"/>
              </a:rPr>
              <a:t>图</a:t>
            </a:r>
            <a:r>
              <a:rPr lang="en-US" altLang="zh-CN" sz="800" dirty="0">
                <a:solidFill>
                  <a:srgbClr val="000000"/>
                </a:solidFill>
                <a:latin typeface="NEU-BZ-S92"/>
                <a:ea typeface="黑体" panose="02010609060101010101" pitchFamily="49" charset="-122"/>
                <a:cs typeface="Times New Roman" panose="02020603050405020304" pitchFamily="18" charset="0"/>
              </a:rPr>
              <a:t>3</a:t>
            </a:r>
            <a:r>
              <a:rPr lang="en-US" altLang="zh-CN" sz="800" i="1" dirty="0">
                <a:solidFill>
                  <a:srgbClr val="000000"/>
                </a:solidFill>
                <a:latin typeface="NEU-BZ-S92"/>
                <a:ea typeface="黑体" panose="02010609060101010101" pitchFamily="49" charset="-122"/>
                <a:cs typeface="Times New Roman" panose="02020603050405020304" pitchFamily="18" charset="0"/>
              </a:rPr>
              <a:t>-</a:t>
            </a:r>
            <a:r>
              <a:rPr lang="en-US" altLang="zh-CN" sz="800" dirty="0">
                <a:solidFill>
                  <a:srgbClr val="000000"/>
                </a:solidFill>
                <a:latin typeface="NEU-BZ-S92"/>
                <a:ea typeface="黑体" panose="02010609060101010101" pitchFamily="49" charset="-122"/>
                <a:cs typeface="Times New Roman" panose="02020603050405020304" pitchFamily="18" charset="0"/>
              </a:rPr>
              <a:t>40</a:t>
            </a:r>
            <a:r>
              <a:rPr lang="zh-CN" altLang="zh-CN" sz="800" i="1" dirty="0">
                <a:solidFill>
                  <a:srgbClr val="000000"/>
                </a:solidFill>
                <a:latin typeface="NEU-BZ-S92"/>
                <a:ea typeface="黑体" panose="02010609060101010101" pitchFamily="49" charset="-122"/>
                <a:cs typeface="Times New Roman" panose="02020603050405020304" pitchFamily="18" charset="0"/>
              </a:rPr>
              <a:t>　</a:t>
            </a:r>
            <a:r>
              <a:rPr lang="zh-CN" altLang="zh-CN" sz="800" dirty="0">
                <a:solidFill>
                  <a:srgbClr val="000000"/>
                </a:solidFill>
                <a:latin typeface="NEU-BZ-S92"/>
                <a:ea typeface="黑体" panose="02010609060101010101" pitchFamily="49" charset="-122"/>
                <a:cs typeface="Times New Roman" panose="02020603050405020304" pitchFamily="18" charset="0"/>
              </a:rPr>
              <a:t>液流速度突变引起的液压冲击</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26" name="矩形 25">
            <a:extLst>
              <a:ext uri="{FF2B5EF4-FFF2-40B4-BE49-F238E27FC236}">
                <a16:creationId xmlns:a16="http://schemas.microsoft.com/office/drawing/2014/main" id="{DCD1DFCD-5415-4A47-B21A-CCEC36A50D80}"/>
              </a:ext>
            </a:extLst>
          </p:cNvPr>
          <p:cNvSpPr/>
          <p:nvPr/>
        </p:nvSpPr>
        <p:spPr>
          <a:xfrm>
            <a:off x="743000" y="3097721"/>
            <a:ext cx="734496" cy="276999"/>
          </a:xfrm>
          <a:prstGeom prst="rect">
            <a:avLst/>
          </a:prstGeom>
        </p:spPr>
        <p:txBody>
          <a:bodyPr wrap="none">
            <a:spAutoFit/>
          </a:bodyPr>
          <a:lstStyle/>
          <a:p>
            <a:r>
              <a:rPr lang="zh-CN" altLang="zh-CN" sz="1200" dirty="0">
                <a:solidFill>
                  <a:srgbClr val="000000"/>
                </a:solidFill>
                <a:ea typeface="黑体" panose="02010609060101010101" pitchFamily="49" charset="-122"/>
                <a:cs typeface="Times New Roman" panose="02020603050405020304" pitchFamily="18" charset="0"/>
              </a:rPr>
              <a:t>再算出</a:t>
            </a:r>
            <a:r>
              <a:rPr lang="en-US" altLang="zh-CN" sz="1200" i="1" dirty="0" err="1">
                <a:solidFill>
                  <a:srgbClr val="000000"/>
                </a:solidFill>
                <a:ea typeface="黑体" panose="02010609060101010101" pitchFamily="49" charset="-122"/>
                <a:cs typeface="Times New Roman" panose="02020603050405020304" pitchFamily="18" charset="0"/>
              </a:rPr>
              <a:t>t</a:t>
            </a:r>
            <a:r>
              <a:rPr lang="en-US" altLang="zh-CN" sz="1200" baseline="-25000" dirty="0" err="1">
                <a:solidFill>
                  <a:srgbClr val="000000"/>
                </a:solidFill>
                <a:ea typeface="黑体" panose="02010609060101010101" pitchFamily="49" charset="-122"/>
                <a:cs typeface="Times New Roman" panose="02020603050405020304" pitchFamily="18" charset="0"/>
              </a:rPr>
              <a:t>c</a:t>
            </a:r>
            <a:endParaRPr lang="zh-CN" altLang="en-US" sz="2400" dirty="0"/>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A1905C37-1892-4A57-9A50-D08D9C7E9AD9}"/>
                  </a:ext>
                </a:extLst>
              </p:cNvPr>
              <p:cNvSpPr/>
              <p:nvPr/>
            </p:nvSpPr>
            <p:spPr>
              <a:xfrm>
                <a:off x="1305539" y="3311346"/>
                <a:ext cx="2531462"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𝑡</m:t>
                          </m:r>
                        </m:e>
                        <m:sub>
                          <m:r>
                            <m:rPr>
                              <m:sty m:val="p"/>
                            </m:rPr>
                            <a:rPr lang="zh-CN" altLang="en-US" sz="1200" i="0">
                              <a:latin typeface="Cambria Math" panose="02040503050406030204" pitchFamily="18" charset="0"/>
                            </a:rPr>
                            <m:t>c</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2</m:t>
                          </m:r>
                          <m:r>
                            <a:rPr lang="zh-CN" altLang="en-US" sz="1200" i="1">
                              <a:latin typeface="Cambria Math" panose="02040503050406030204" pitchFamily="18" charset="0"/>
                            </a:rPr>
                            <m:t>𝑙</m:t>
                          </m:r>
                        </m:num>
                        <m:den>
                          <m:r>
                            <a:rPr lang="zh-CN" altLang="en-US" sz="1200" i="1">
                              <a:latin typeface="Cambria Math" panose="02040503050406030204" pitchFamily="18" charset="0"/>
                            </a:rPr>
                            <m:t>𝑐</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2×0</m:t>
                          </m:r>
                          <m:r>
                            <m:rPr>
                              <m:nor/>
                            </m:rPr>
                            <a:rPr lang="zh-CN" altLang="en-US" sz="1200" i="1">
                              <a:latin typeface="Cambria Math" panose="02040503050406030204" pitchFamily="18" charset="0"/>
                            </a:rPr>
                            <m:t>.</m:t>
                          </m:r>
                          <m:r>
                            <a:rPr lang="zh-CN" altLang="en-US" sz="1200" i="0">
                              <a:latin typeface="Cambria Math" panose="02040503050406030204" pitchFamily="18" charset="0"/>
                            </a:rPr>
                            <m:t>8</m:t>
                          </m:r>
                        </m:num>
                        <m:den>
                          <m:r>
                            <a:rPr lang="zh-CN" altLang="en-US" sz="1200" i="0">
                              <a:latin typeface="Cambria Math" panose="02040503050406030204" pitchFamily="18" charset="0"/>
                            </a:rPr>
                            <m:t>1205</m:t>
                          </m:r>
                          <m:r>
                            <m:rPr>
                              <m:nor/>
                            </m:rPr>
                            <a:rPr lang="zh-CN" altLang="en-US" sz="1200" i="1">
                              <a:latin typeface="Cambria Math" panose="02040503050406030204" pitchFamily="18" charset="0"/>
                            </a:rPr>
                            <m:t>.</m:t>
                          </m:r>
                          <m:r>
                            <a:rPr lang="zh-CN" altLang="en-US" sz="1200" i="0">
                              <a:latin typeface="Cambria Math" panose="02040503050406030204" pitchFamily="18" charset="0"/>
                            </a:rPr>
                            <m:t>7</m:t>
                          </m:r>
                        </m:den>
                      </m:f>
                      <m:r>
                        <m:rPr>
                          <m:sty m:val="p"/>
                        </m:rPr>
                        <a:rPr lang="zh-CN" altLang="en-US" sz="1200" i="0">
                          <a:latin typeface="Cambria Math" panose="02040503050406030204" pitchFamily="18" charset="0"/>
                        </a:rPr>
                        <m:t>s</m:t>
                      </m:r>
                      <m:r>
                        <a:rPr lang="zh-CN" altLang="en-US" sz="1200" i="0">
                          <a:latin typeface="Cambria Math" panose="02040503050406030204" pitchFamily="18" charset="0"/>
                        </a:rPr>
                        <m:t>=1</m:t>
                      </m:r>
                      <m:r>
                        <m:rPr>
                          <m:nor/>
                        </m:rPr>
                        <a:rPr lang="zh-CN" altLang="en-US" sz="1200" i="1">
                          <a:latin typeface="Cambria Math" panose="02040503050406030204" pitchFamily="18" charset="0"/>
                        </a:rPr>
                        <m:t>.</m:t>
                      </m:r>
                      <m:r>
                        <a:rPr lang="zh-CN" altLang="en-US" sz="1200" i="0">
                          <a:latin typeface="Cambria Math" panose="02040503050406030204" pitchFamily="18" charset="0"/>
                        </a:rPr>
                        <m:t>33×1</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0</m:t>
                          </m:r>
                        </m:e>
                        <m:sup>
                          <m:r>
                            <m:rPr>
                              <m:nor/>
                            </m:rPr>
                            <a:rPr lang="zh-CN" altLang="en-US" sz="1200" i="1">
                              <a:latin typeface="Cambria Math" panose="02040503050406030204" pitchFamily="18" charset="0"/>
                            </a:rPr>
                            <m:t>−</m:t>
                          </m:r>
                          <m:r>
                            <a:rPr lang="zh-CN" altLang="en-US" sz="1200" i="0">
                              <a:latin typeface="Cambria Math" panose="02040503050406030204" pitchFamily="18" charset="0"/>
                            </a:rPr>
                            <m:t>3</m:t>
                          </m:r>
                        </m:sup>
                      </m:sSup>
                      <m:r>
                        <m:rPr>
                          <m:sty m:val="p"/>
                        </m:rPr>
                        <a:rPr lang="zh-CN" altLang="en-US" sz="1200" i="0">
                          <a:latin typeface="Cambria Math" panose="02040503050406030204" pitchFamily="18" charset="0"/>
                        </a:rPr>
                        <m:t>s</m:t>
                      </m:r>
                    </m:oMath>
                  </m:oMathPara>
                </a14:m>
                <a:endParaRPr lang="zh-CN" altLang="en-US" sz="1200" dirty="0"/>
              </a:p>
            </p:txBody>
          </p:sp>
        </mc:Choice>
        <mc:Fallback xmlns="">
          <p:sp>
            <p:nvSpPr>
              <p:cNvPr id="27" name="矩形 26">
                <a:extLst>
                  <a:ext uri="{FF2B5EF4-FFF2-40B4-BE49-F238E27FC236}">
                    <a16:creationId xmlns:a16="http://schemas.microsoft.com/office/drawing/2014/main" id="{A1905C37-1892-4A57-9A50-D08D9C7E9AD9}"/>
                  </a:ext>
                </a:extLst>
              </p:cNvPr>
              <p:cNvSpPr>
                <a:spLocks noRot="1" noChangeAspect="1" noMove="1" noResize="1" noEditPoints="1" noAdjustHandles="1" noChangeArrowheads="1" noChangeShapeType="1" noTextEdit="1"/>
              </p:cNvSpPr>
              <p:nvPr/>
            </p:nvSpPr>
            <p:spPr>
              <a:xfrm>
                <a:off x="1305539" y="3311346"/>
                <a:ext cx="2531462" cy="443006"/>
              </a:xfrm>
              <a:prstGeom prst="rect">
                <a:avLst/>
              </a:prstGeom>
              <a:blipFill>
                <a:blip r:embed="rId4"/>
                <a:stretch>
                  <a:fillRect b="-1370"/>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1CEF9432-9EC5-4562-AE47-24AF64AE0B34}"/>
              </a:ext>
            </a:extLst>
          </p:cNvPr>
          <p:cNvSpPr/>
          <p:nvPr/>
        </p:nvSpPr>
        <p:spPr>
          <a:xfrm>
            <a:off x="481674" y="3829924"/>
            <a:ext cx="4176143" cy="28386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由于</a:t>
            </a:r>
            <a:r>
              <a:rPr lang="zh-CN" altLang="zh-CN" sz="1200" i="1" dirty="0">
                <a:solidFill>
                  <a:srgbClr val="000000"/>
                </a:solidFill>
                <a:latin typeface="NEU-BZ-S92"/>
                <a:ea typeface="黑体" panose="02010609060101010101" pitchFamily="49" charset="-122"/>
                <a:cs typeface="Times New Roman" panose="02020603050405020304" pitchFamily="18" charset="0"/>
              </a:rPr>
              <a:t>　</a:t>
            </a:r>
            <a:r>
              <a:rPr lang="en-US" altLang="zh-CN" sz="1200" i="1" dirty="0">
                <a:solidFill>
                  <a:srgbClr val="000000"/>
                </a:solidFill>
                <a:latin typeface="NEU-BZ-S92"/>
                <a:ea typeface="黑体" panose="02010609060101010101" pitchFamily="49" charset="-122"/>
                <a:cs typeface="Times New Roman" panose="02020603050405020304" pitchFamily="18" charset="0"/>
              </a:rPr>
              <a:t>t=</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10</a:t>
            </a:r>
            <a:r>
              <a:rPr lang="en-US" altLang="zh-CN" sz="12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2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200" dirty="0">
                <a:solidFill>
                  <a:srgbClr val="000000"/>
                </a:solidFill>
                <a:latin typeface="NEU-BZ-S92"/>
                <a:ea typeface="黑体" panose="02010609060101010101" pitchFamily="49" charset="-122"/>
                <a:cs typeface="Times New Roman" panose="02020603050405020304" pitchFamily="18" charset="0"/>
              </a:rPr>
              <a:t>s,</a:t>
            </a:r>
            <a:r>
              <a:rPr lang="zh-CN" altLang="zh-CN" sz="1200" dirty="0">
                <a:solidFill>
                  <a:srgbClr val="000000"/>
                </a:solidFill>
                <a:latin typeface="NEU-BZ-S92"/>
                <a:ea typeface="黑体" panose="02010609060101010101" pitchFamily="49" charset="-122"/>
                <a:cs typeface="Times New Roman" panose="02020603050405020304" pitchFamily="18" charset="0"/>
              </a:rPr>
              <a:t>所以</a:t>
            </a:r>
            <a:r>
              <a:rPr lang="en-US" altLang="zh-CN" sz="1200" i="1" dirty="0">
                <a:solidFill>
                  <a:srgbClr val="000000"/>
                </a:solidFill>
                <a:latin typeface="NEU-BZ-S92"/>
                <a:ea typeface="黑体" panose="02010609060101010101" pitchFamily="49" charset="-122"/>
                <a:cs typeface="Times New Roman" panose="02020603050405020304" pitchFamily="18" charset="0"/>
              </a:rPr>
              <a:t>t&lt;</a:t>
            </a:r>
            <a:r>
              <a:rPr lang="en-US" altLang="zh-CN" sz="1200" i="1" dirty="0" err="1">
                <a:solidFill>
                  <a:srgbClr val="000000"/>
                </a:solidFill>
                <a:latin typeface="NEU-BZ-S92"/>
                <a:ea typeface="黑体" panose="02010609060101010101" pitchFamily="49" charset="-122"/>
                <a:cs typeface="Times New Roman" panose="02020603050405020304" pitchFamily="18" charset="0"/>
              </a:rPr>
              <a:t>t</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c</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属于直接冲击</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根据式</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69),</a:t>
            </a:r>
            <a:r>
              <a:rPr lang="zh-CN" altLang="zh-CN" sz="1200" dirty="0">
                <a:solidFill>
                  <a:srgbClr val="000000"/>
                </a:solidFill>
                <a:latin typeface="NEU-BZ-S92"/>
                <a:ea typeface="黑体" panose="02010609060101010101" pitchFamily="49" charset="-122"/>
                <a:cs typeface="Times New Roman" panose="02020603050405020304" pitchFamily="18" charset="0"/>
              </a:rPr>
              <a:t>有</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B97E7F9-7C73-4A9B-8EFE-3550F5BB846E}"/>
                  </a:ext>
                </a:extLst>
              </p:cNvPr>
              <p:cNvSpPr/>
              <p:nvPr/>
            </p:nvSpPr>
            <p:spPr>
              <a:xfrm>
                <a:off x="-727647" y="4113784"/>
                <a:ext cx="6979494"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rmax</m:t>
                          </m:r>
                        </m:sub>
                      </m:sSub>
                      <m:r>
                        <a:rPr lang="zh-CN" altLang="en-US" sz="1200" i="0">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𝑐𝑣</m:t>
                      </m:r>
                      <m:r>
                        <a:rPr lang="zh-CN" altLang="en-US" sz="1200" i="0">
                          <a:latin typeface="Cambria Math" panose="02040503050406030204" pitchFamily="18" charset="0"/>
                        </a:rPr>
                        <m:t>=900×1205</m:t>
                      </m:r>
                      <m:r>
                        <m:rPr>
                          <m:nor/>
                        </m:rPr>
                        <a:rPr lang="zh-CN" altLang="en-US" sz="1200" i="1">
                          <a:latin typeface="Cambria Math" panose="02040503050406030204" pitchFamily="18" charset="0"/>
                        </a:rPr>
                        <m:t>.</m:t>
                      </m:r>
                      <m:r>
                        <a:rPr lang="zh-CN" altLang="en-US" sz="1200" i="0">
                          <a:latin typeface="Cambria Math" panose="02040503050406030204" pitchFamily="18" charset="0"/>
                        </a:rPr>
                        <m:t>7×4</m:t>
                      </m:r>
                      <m:r>
                        <m:rPr>
                          <m:sty m:val="p"/>
                        </m:rPr>
                        <a:rPr lang="zh-CN" altLang="en-US" sz="1200" i="0">
                          <a:latin typeface="Cambria Math" panose="02040503050406030204" pitchFamily="18" charset="0"/>
                        </a:rPr>
                        <m:t>Pa</m:t>
                      </m:r>
                      <m:r>
                        <a:rPr lang="zh-CN" altLang="en-US" sz="1200" i="0">
                          <a:latin typeface="Cambria Math" panose="02040503050406030204" pitchFamily="18" charset="0"/>
                        </a:rPr>
                        <m:t>=4</m:t>
                      </m:r>
                      <m:r>
                        <m:rPr>
                          <m:nor/>
                        </m:rPr>
                        <a:rPr lang="zh-CN" altLang="en-US" sz="1200" i="1">
                          <a:latin typeface="Cambria Math" panose="02040503050406030204" pitchFamily="18" charset="0"/>
                        </a:rPr>
                        <m:t>.</m:t>
                      </m:r>
                      <m:r>
                        <a:rPr lang="zh-CN" altLang="en-US" sz="1200" i="0">
                          <a:latin typeface="Cambria Math" panose="02040503050406030204" pitchFamily="18" charset="0"/>
                        </a:rPr>
                        <m:t>34×1</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0</m:t>
                          </m:r>
                        </m:e>
                        <m:sup>
                          <m:r>
                            <a:rPr lang="zh-CN" altLang="en-US" sz="1200" i="0">
                              <a:latin typeface="Cambria Math" panose="02040503050406030204" pitchFamily="18" charset="0"/>
                            </a:rPr>
                            <m:t>6</m:t>
                          </m:r>
                        </m:sup>
                      </m:sSup>
                      <m:r>
                        <m:rPr>
                          <m:sty m:val="p"/>
                        </m:rPr>
                        <a:rPr lang="zh-CN" altLang="en-US" sz="1200" i="0">
                          <a:latin typeface="Cambria Math" panose="02040503050406030204" pitchFamily="18" charset="0"/>
                        </a:rPr>
                        <m:t>Pa</m:t>
                      </m:r>
                      <m:r>
                        <a:rPr lang="zh-CN" altLang="en-US" sz="1200" i="0">
                          <a:latin typeface="Cambria Math" panose="02040503050406030204" pitchFamily="18" charset="0"/>
                        </a:rPr>
                        <m:t>=4</m:t>
                      </m:r>
                      <m:r>
                        <m:rPr>
                          <m:nor/>
                        </m:rPr>
                        <a:rPr lang="zh-CN" altLang="en-US" sz="1200" i="1">
                          <a:latin typeface="Cambria Math" panose="02040503050406030204" pitchFamily="18" charset="0"/>
                        </a:rPr>
                        <m:t>.</m:t>
                      </m:r>
                      <m:r>
                        <a:rPr lang="zh-CN" altLang="en-US" sz="1200" i="0">
                          <a:latin typeface="Cambria Math" panose="02040503050406030204" pitchFamily="18" charset="0"/>
                        </a:rPr>
                        <m:t>34</m:t>
                      </m:r>
                      <m:r>
                        <m:rPr>
                          <m:sty m:val="p"/>
                        </m:rPr>
                        <a:rPr lang="zh-CN" altLang="en-US" sz="1200" i="0">
                          <a:latin typeface="Cambria Math" panose="02040503050406030204" pitchFamily="18" charset="0"/>
                        </a:rPr>
                        <m:t>MPa</m:t>
                      </m:r>
                    </m:oMath>
                  </m:oMathPara>
                </a14:m>
                <a:endParaRPr lang="zh-CN" altLang="en-US" sz="1200" dirty="0"/>
              </a:p>
            </p:txBody>
          </p:sp>
        </mc:Choice>
        <mc:Fallback xmlns="">
          <p:sp>
            <p:nvSpPr>
              <p:cNvPr id="31" name="矩形 30">
                <a:extLst>
                  <a:ext uri="{FF2B5EF4-FFF2-40B4-BE49-F238E27FC236}">
                    <a16:creationId xmlns:a16="http://schemas.microsoft.com/office/drawing/2014/main" id="{CB97E7F9-7C73-4A9B-8EFE-3550F5BB846E}"/>
                  </a:ext>
                </a:extLst>
              </p:cNvPr>
              <p:cNvSpPr>
                <a:spLocks noRot="1" noChangeAspect="1" noMove="1" noResize="1" noEditPoints="1" noAdjustHandles="1" noChangeArrowheads="1" noChangeShapeType="1" noTextEdit="1"/>
              </p:cNvSpPr>
              <p:nvPr/>
            </p:nvSpPr>
            <p:spPr>
              <a:xfrm>
                <a:off x="-727647" y="4113784"/>
                <a:ext cx="6979494" cy="276999"/>
              </a:xfrm>
              <a:prstGeom prst="rect">
                <a:avLst/>
              </a:prstGeom>
              <a:blipFill>
                <a:blip r:embed="rId5"/>
                <a:stretch>
                  <a:fillRect/>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FD55CC6C-FE73-4639-B8D5-A95CE5C4E1BB}"/>
              </a:ext>
            </a:extLst>
          </p:cNvPr>
          <p:cNvSpPr/>
          <p:nvPr/>
        </p:nvSpPr>
        <p:spPr>
          <a:xfrm>
            <a:off x="477948" y="4487953"/>
            <a:ext cx="1877437" cy="28386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因此</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管内的最大压力</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64638BBF-4ECE-4897-AA10-AE9B8368E5F9}"/>
                  </a:ext>
                </a:extLst>
              </p:cNvPr>
              <p:cNvSpPr/>
              <p:nvPr/>
            </p:nvSpPr>
            <p:spPr>
              <a:xfrm>
                <a:off x="949569" y="4463796"/>
                <a:ext cx="6103460"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smtClean="0">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max</m:t>
                          </m:r>
                        </m:sub>
                      </m:sSub>
                      <m:r>
                        <a:rPr lang="zh-CN" altLang="en-US" sz="1200" i="0">
                          <a:latin typeface="Cambria Math" panose="02040503050406030204" pitchFamily="18" charset="0"/>
                        </a:rPr>
                        <m:t>=</m:t>
                      </m:r>
                      <m:r>
                        <a:rPr lang="zh-CN" altLang="en-US" sz="1200" i="1">
                          <a:latin typeface="Cambria Math" panose="02040503050406030204" pitchFamily="18" charset="0"/>
                        </a:rPr>
                        <m:t>𝑝</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rmax</m:t>
                          </m:r>
                        </m:sub>
                      </m:sSub>
                      <m:r>
                        <a:rPr lang="zh-CN" altLang="en-US" sz="1200" i="0">
                          <a:latin typeface="Cambria Math" panose="02040503050406030204" pitchFamily="18" charset="0"/>
                        </a:rPr>
                        <m:t>=</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2+4</m:t>
                      </m:r>
                      <m:r>
                        <m:rPr>
                          <m:nor/>
                        </m:rPr>
                        <a:rPr lang="zh-CN" altLang="en-US" sz="1200" i="1">
                          <a:latin typeface="Cambria Math" panose="02040503050406030204" pitchFamily="18" charset="0"/>
                        </a:rPr>
                        <m:t>.</m:t>
                      </m:r>
                      <m:r>
                        <a:rPr lang="zh-CN" altLang="en-US" sz="1200" i="0">
                          <a:latin typeface="Cambria Math" panose="02040503050406030204" pitchFamily="18" charset="0"/>
                        </a:rPr>
                        <m:t>34</m:t>
                      </m:r>
                      <m:r>
                        <m:rPr>
                          <m:nor/>
                        </m:rPr>
                        <a:rPr lang="zh-CN" altLang="en-US" sz="1200" i="1">
                          <a:latin typeface="Cambria Math" panose="02040503050406030204" pitchFamily="18" charset="0"/>
                        </a:rPr>
                        <m:t>)</m:t>
                      </m:r>
                      <m:r>
                        <m:rPr>
                          <m:sty m:val="p"/>
                        </m:rPr>
                        <a:rPr lang="zh-CN" altLang="en-US" sz="1200" i="0">
                          <a:latin typeface="Cambria Math" panose="02040503050406030204" pitchFamily="18" charset="0"/>
                        </a:rPr>
                        <m:t>MPa</m:t>
                      </m:r>
                      <m:r>
                        <a:rPr lang="zh-CN" altLang="en-US" sz="1200" i="0">
                          <a:latin typeface="Cambria Math" panose="02040503050406030204" pitchFamily="18" charset="0"/>
                        </a:rPr>
                        <m:t>=6</m:t>
                      </m:r>
                      <m:r>
                        <m:rPr>
                          <m:nor/>
                        </m:rPr>
                        <a:rPr lang="zh-CN" altLang="en-US" sz="1200" i="1">
                          <a:latin typeface="Cambria Math" panose="02040503050406030204" pitchFamily="18" charset="0"/>
                        </a:rPr>
                        <m:t>.</m:t>
                      </m:r>
                      <m:r>
                        <a:rPr lang="zh-CN" altLang="en-US" sz="1200" i="0">
                          <a:latin typeface="Cambria Math" panose="02040503050406030204" pitchFamily="18" charset="0"/>
                        </a:rPr>
                        <m:t>34</m:t>
                      </m:r>
                      <m:r>
                        <m:rPr>
                          <m:sty m:val="p"/>
                        </m:rPr>
                        <a:rPr lang="zh-CN" altLang="en-US" sz="1200" i="0">
                          <a:latin typeface="Cambria Math" panose="02040503050406030204" pitchFamily="18" charset="0"/>
                        </a:rPr>
                        <m:t>MPa</m:t>
                      </m:r>
                    </m:oMath>
                  </m:oMathPara>
                </a14:m>
                <a:endParaRPr lang="zh-CN" altLang="en-US" sz="1200" dirty="0"/>
              </a:p>
            </p:txBody>
          </p:sp>
        </mc:Choice>
        <mc:Fallback xmlns="">
          <p:sp>
            <p:nvSpPr>
              <p:cNvPr id="35" name="矩形 34">
                <a:extLst>
                  <a:ext uri="{FF2B5EF4-FFF2-40B4-BE49-F238E27FC236}">
                    <a16:creationId xmlns:a16="http://schemas.microsoft.com/office/drawing/2014/main" id="{64638BBF-4ECE-4897-AA10-AE9B8368E5F9}"/>
                  </a:ext>
                </a:extLst>
              </p:cNvPr>
              <p:cNvSpPr>
                <a:spLocks noRot="1" noChangeAspect="1" noMove="1" noResize="1" noEditPoints="1" noAdjustHandles="1" noChangeArrowheads="1" noChangeShapeType="1" noTextEdit="1"/>
              </p:cNvSpPr>
              <p:nvPr/>
            </p:nvSpPr>
            <p:spPr>
              <a:xfrm>
                <a:off x="949569" y="4463796"/>
                <a:ext cx="6103460" cy="276999"/>
              </a:xfrm>
              <a:prstGeom prst="rect">
                <a:avLst/>
              </a:prstGeom>
              <a:blipFill>
                <a:blip r:embed="rId6"/>
                <a:stretch>
                  <a:fillRect b="-86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89037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heel(1)">
                                      <p:cBhvr>
                                        <p:cTn id="12" dur="20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left)">
                                      <p:cBhvr>
                                        <p:cTn id="39" dur="1000"/>
                                        <p:tgtEl>
                                          <p:spTgt spid="2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31">
                                            <p:txEl>
                                              <p:pRg st="0" end="0"/>
                                            </p:txEl>
                                          </p:spTgt>
                                        </p:tgtEl>
                                        <p:attrNameLst>
                                          <p:attrName>style.visibility</p:attrName>
                                        </p:attrNameLst>
                                      </p:cBhvr>
                                      <p:to>
                                        <p:strVal val="visible"/>
                                      </p:to>
                                    </p:set>
                                    <p:animEffect transition="in" filter="wipe(left)">
                                      <p:cBhvr>
                                        <p:cTn id="59" dur="1000"/>
                                        <p:tgtEl>
                                          <p:spTgt spid="31">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wipe(down)">
                                      <p:cBhvr>
                                        <p:cTn id="64" dur="580">
                                          <p:stCondLst>
                                            <p:cond delay="0"/>
                                          </p:stCondLst>
                                        </p:cTn>
                                        <p:tgtEl>
                                          <p:spTgt spid="33"/>
                                        </p:tgtEl>
                                      </p:cBhvr>
                                    </p:animEffect>
                                    <p:anim calcmode="lin" valueType="num">
                                      <p:cBhvr>
                                        <p:cTn id="65"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70" dur="26">
                                          <p:stCondLst>
                                            <p:cond delay="650"/>
                                          </p:stCondLst>
                                        </p:cTn>
                                        <p:tgtEl>
                                          <p:spTgt spid="33"/>
                                        </p:tgtEl>
                                      </p:cBhvr>
                                      <p:to x="100000" y="60000"/>
                                    </p:animScale>
                                    <p:animScale>
                                      <p:cBhvr>
                                        <p:cTn id="71" dur="166" decel="50000">
                                          <p:stCondLst>
                                            <p:cond delay="676"/>
                                          </p:stCondLst>
                                        </p:cTn>
                                        <p:tgtEl>
                                          <p:spTgt spid="33"/>
                                        </p:tgtEl>
                                      </p:cBhvr>
                                      <p:to x="100000" y="100000"/>
                                    </p:animScale>
                                    <p:animScale>
                                      <p:cBhvr>
                                        <p:cTn id="72" dur="26">
                                          <p:stCondLst>
                                            <p:cond delay="1312"/>
                                          </p:stCondLst>
                                        </p:cTn>
                                        <p:tgtEl>
                                          <p:spTgt spid="33"/>
                                        </p:tgtEl>
                                      </p:cBhvr>
                                      <p:to x="100000" y="80000"/>
                                    </p:animScale>
                                    <p:animScale>
                                      <p:cBhvr>
                                        <p:cTn id="73" dur="166" decel="50000">
                                          <p:stCondLst>
                                            <p:cond delay="1338"/>
                                          </p:stCondLst>
                                        </p:cTn>
                                        <p:tgtEl>
                                          <p:spTgt spid="33"/>
                                        </p:tgtEl>
                                      </p:cBhvr>
                                      <p:to x="100000" y="100000"/>
                                    </p:animScale>
                                    <p:animScale>
                                      <p:cBhvr>
                                        <p:cTn id="74" dur="26">
                                          <p:stCondLst>
                                            <p:cond delay="1642"/>
                                          </p:stCondLst>
                                        </p:cTn>
                                        <p:tgtEl>
                                          <p:spTgt spid="33"/>
                                        </p:tgtEl>
                                      </p:cBhvr>
                                      <p:to x="100000" y="90000"/>
                                    </p:animScale>
                                    <p:animScale>
                                      <p:cBhvr>
                                        <p:cTn id="75" dur="166" decel="50000">
                                          <p:stCondLst>
                                            <p:cond delay="1668"/>
                                          </p:stCondLst>
                                        </p:cTn>
                                        <p:tgtEl>
                                          <p:spTgt spid="33"/>
                                        </p:tgtEl>
                                      </p:cBhvr>
                                      <p:to x="100000" y="100000"/>
                                    </p:animScale>
                                    <p:animScale>
                                      <p:cBhvr>
                                        <p:cTn id="76" dur="26">
                                          <p:stCondLst>
                                            <p:cond delay="1808"/>
                                          </p:stCondLst>
                                        </p:cTn>
                                        <p:tgtEl>
                                          <p:spTgt spid="33"/>
                                        </p:tgtEl>
                                      </p:cBhvr>
                                      <p:to x="100000" y="95000"/>
                                    </p:animScale>
                                    <p:animScale>
                                      <p:cBhvr>
                                        <p:cTn id="77" dur="166" decel="50000">
                                          <p:stCondLst>
                                            <p:cond delay="1834"/>
                                          </p:stCondLst>
                                        </p:cTn>
                                        <p:tgtEl>
                                          <p:spTgt spid="33"/>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9" grpId="0"/>
      <p:bldP spid="24" grpId="0" animBg="1"/>
      <p:bldP spid="21" grpId="0"/>
      <p:bldP spid="23" grpId="0"/>
      <p:bldP spid="6" grpId="0"/>
      <p:bldP spid="26" grpId="0"/>
      <p:bldP spid="29" grpId="0"/>
      <p:bldP spid="33" grpId="0"/>
      <p:bldP spid="3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717EF1-84FA-4162-AB56-BEC4A7E4ACBF}"/>
              </a:ext>
            </a:extLst>
          </p:cNvPr>
          <p:cNvSpPr/>
          <p:nvPr/>
        </p:nvSpPr>
        <p:spPr>
          <a:xfrm>
            <a:off x="1564638" y="1612392"/>
            <a:ext cx="5818296" cy="1862048"/>
          </a:xfrm>
          <a:prstGeom prst="rect">
            <a:avLst/>
          </a:prstGeom>
        </p:spPr>
        <p:txBody>
          <a:bodyPr wrap="square">
            <a:spAutoFit/>
          </a:bodyPr>
          <a:lstStyle/>
          <a:p>
            <a:pPr algn="ctr"/>
            <a:r>
              <a:rPr lang="zh-CN" altLang="en-US" sz="11500" dirty="0">
                <a:solidFill>
                  <a:schemeClr val="bg1"/>
                </a:solidFill>
                <a:latin typeface="Times New Roman" panose="02020603050405020304" pitchFamily="18" charset="0"/>
                <a:ea typeface="黑体" panose="02010609060101010101" pitchFamily="49" charset="-122"/>
              </a:rPr>
              <a:t>习题</a:t>
            </a:r>
            <a:endParaRPr lang="zh-CN" altLang="en-US" sz="11500" dirty="0">
              <a:solidFill>
                <a:srgbClr val="FFC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606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BE29D0C4-2899-4AAD-9863-3C40EED0C193}"/>
              </a:ext>
            </a:extLst>
          </p:cNvPr>
          <p:cNvSpPr/>
          <p:nvPr/>
        </p:nvSpPr>
        <p:spPr>
          <a:xfrm>
            <a:off x="924369" y="856006"/>
            <a:ext cx="6979116" cy="1292662"/>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42</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一具有一定真空度的容器用一根管子倒置于一液面与大气相通的水槽中</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液体在管中上升的高度</a:t>
            </a:r>
            <a:r>
              <a:rPr lang="en-US" altLang="zh-CN" sz="1600" i="1" dirty="0">
                <a:solidFill>
                  <a:srgbClr val="000000"/>
                </a:solidFill>
                <a:latin typeface="NEU-BZ-S92"/>
                <a:ea typeface="黑体" panose="02010609060101010101" pitchFamily="49" charset="-122"/>
                <a:cs typeface="Times New Roman" panose="02020603050405020304" pitchFamily="18" charset="0"/>
              </a:rPr>
              <a:t>h=</a:t>
            </a:r>
            <a:r>
              <a:rPr lang="en-US" altLang="zh-CN" sz="1600" dirty="0">
                <a:solidFill>
                  <a:srgbClr val="000000"/>
                </a:solidFill>
                <a:latin typeface="NEU-BZ-S92"/>
                <a:ea typeface="黑体" panose="02010609060101010101" pitchFamily="49" charset="-122"/>
                <a:cs typeface="Times New Roman" panose="02020603050405020304" pitchFamily="18" charset="0"/>
              </a:rPr>
              <a:t>1m,</a:t>
            </a:r>
            <a:r>
              <a:rPr lang="zh-CN" altLang="zh-CN" sz="1600" dirty="0">
                <a:solidFill>
                  <a:srgbClr val="000000"/>
                </a:solidFill>
                <a:latin typeface="NEU-BZ-S92"/>
                <a:ea typeface="黑体" panose="02010609060101010101" pitchFamily="49" charset="-122"/>
                <a:cs typeface="Times New Roman" panose="02020603050405020304" pitchFamily="18" charset="0"/>
              </a:rPr>
              <a:t>设液体的密度为</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1000kg/m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试求容器内的真空度。</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15" name="3T42.EPS">
            <a:extLst>
              <a:ext uri="{FF2B5EF4-FFF2-40B4-BE49-F238E27FC236}">
                <a16:creationId xmlns:a16="http://schemas.microsoft.com/office/drawing/2014/main" id="{EE682FEE-A3B9-4081-9914-8BB3FA1547BD}"/>
              </a:ext>
            </a:extLst>
          </p:cNvPr>
          <p:cNvPicPr/>
          <p:nvPr/>
        </p:nvPicPr>
        <p:blipFill>
          <a:blip r:embed="rId2"/>
          <a:stretch>
            <a:fillRect/>
          </a:stretch>
        </p:blipFill>
        <p:spPr>
          <a:xfrm>
            <a:off x="3218165" y="1836757"/>
            <a:ext cx="2619194" cy="2374472"/>
          </a:xfrm>
          <a:prstGeom prst="rect">
            <a:avLst/>
          </a:prstGeom>
        </p:spPr>
      </p:pic>
      <p:sp>
        <p:nvSpPr>
          <p:cNvPr id="8" name="矩形 7">
            <a:extLst>
              <a:ext uri="{FF2B5EF4-FFF2-40B4-BE49-F238E27FC236}">
                <a16:creationId xmlns:a16="http://schemas.microsoft.com/office/drawing/2014/main" id="{B7E19013-C043-4F14-AFF5-7DC9A73822B8}"/>
              </a:ext>
            </a:extLst>
          </p:cNvPr>
          <p:cNvSpPr/>
          <p:nvPr/>
        </p:nvSpPr>
        <p:spPr>
          <a:xfrm>
            <a:off x="4021854" y="4231632"/>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42</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0909687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094F65BA-7042-4F71-B6E2-BF8E737CF7B8}"/>
              </a:ext>
            </a:extLst>
          </p:cNvPr>
          <p:cNvSpPr/>
          <p:nvPr/>
        </p:nvSpPr>
        <p:spPr>
          <a:xfrm>
            <a:off x="981541" y="932391"/>
            <a:ext cx="7069015" cy="1384995"/>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2</a:t>
            </a:r>
            <a:r>
              <a:rPr lang="zh-CN" altLang="zh-CN" i="1" dirty="0">
                <a:solidFill>
                  <a:srgbClr val="000000"/>
                </a:solidFill>
                <a:latin typeface="NEU-BZ-S92"/>
                <a:ea typeface="黑体" panose="02010609060101010101" pitchFamily="49" charset="-122"/>
                <a:cs typeface="Times New Roman" panose="02020603050405020304" pitchFamily="18" charset="0"/>
              </a:rPr>
              <a:t>　</a:t>
            </a:r>
            <a:r>
              <a:rPr lang="zh-CN" altLang="zh-CN" dirty="0">
                <a:solidFill>
                  <a:srgbClr val="000000"/>
                </a:solidFill>
                <a:latin typeface="NEU-BZ-S92"/>
                <a:ea typeface="黑体" panose="02010609060101010101" pitchFamily="49" charset="-122"/>
                <a:cs typeface="Times New Roman" panose="02020603050405020304" pitchFamily="18" charset="0"/>
              </a:rPr>
              <a:t>如图</a:t>
            </a:r>
            <a:r>
              <a:rPr lang="en-US" altLang="zh-CN" dirty="0">
                <a:solidFill>
                  <a:srgbClr val="000000"/>
                </a:solidFill>
                <a:latin typeface="NEU-BZ-S92"/>
                <a:ea typeface="黑体" panose="02010609060101010101" pitchFamily="49" charset="-122"/>
                <a:cs typeface="Times New Roman" panose="02020603050405020304" pitchFamily="18" charset="0"/>
              </a:rPr>
              <a:t>3</a:t>
            </a:r>
            <a:r>
              <a:rPr lang="en-US" altLang="zh-CN" i="1" dirty="0">
                <a:solidFill>
                  <a:srgbClr val="000000"/>
                </a:solidFill>
                <a:latin typeface="NEU-BZ-S92"/>
                <a:ea typeface="黑体" panose="02010609060101010101" pitchFamily="49" charset="-122"/>
                <a:cs typeface="Times New Roman" panose="02020603050405020304" pitchFamily="18" charset="0"/>
              </a:rPr>
              <a:t>-</a:t>
            </a:r>
            <a:r>
              <a:rPr lang="en-US" altLang="zh-CN" dirty="0">
                <a:solidFill>
                  <a:srgbClr val="000000"/>
                </a:solidFill>
                <a:latin typeface="NEU-BZ-S92"/>
                <a:ea typeface="黑体" panose="02010609060101010101" pitchFamily="49" charset="-122"/>
                <a:cs typeface="Times New Roman" panose="02020603050405020304" pitchFamily="18" charset="0"/>
              </a:rPr>
              <a:t>43</a:t>
            </a:r>
            <a:r>
              <a:rPr lang="zh-CN" altLang="zh-CN" dirty="0">
                <a:solidFill>
                  <a:srgbClr val="000000"/>
                </a:solidFill>
                <a:latin typeface="NEU-BZ-S92"/>
                <a:ea typeface="黑体" panose="02010609060101010101" pitchFamily="49" charset="-122"/>
                <a:cs typeface="Times New Roman" panose="02020603050405020304" pitchFamily="18" charset="0"/>
              </a:rPr>
              <a:t>所示</a:t>
            </a:r>
            <a:r>
              <a:rPr lang="en-US" altLang="zh-CN"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有一直径为</a:t>
            </a:r>
            <a:r>
              <a:rPr lang="en-US" altLang="zh-CN" i="1" dirty="0">
                <a:solidFill>
                  <a:srgbClr val="000000"/>
                </a:solidFill>
                <a:latin typeface="NEU-BZ-S92"/>
                <a:ea typeface="黑体" panose="02010609060101010101" pitchFamily="49" charset="-122"/>
                <a:cs typeface="Times New Roman" panose="02020603050405020304" pitchFamily="18" charset="0"/>
              </a:rPr>
              <a:t>d</a:t>
            </a:r>
            <a:r>
              <a:rPr lang="zh-CN" altLang="zh-CN" dirty="0">
                <a:solidFill>
                  <a:srgbClr val="000000"/>
                </a:solidFill>
                <a:latin typeface="NEU-BZ-S92"/>
                <a:ea typeface="黑体" panose="02010609060101010101" pitchFamily="49" charset="-122"/>
                <a:cs typeface="Times New Roman" panose="02020603050405020304" pitchFamily="18" charset="0"/>
              </a:rPr>
              <a:t>、质量为</a:t>
            </a:r>
            <a:r>
              <a:rPr lang="en-US" altLang="zh-CN" i="1" dirty="0">
                <a:solidFill>
                  <a:srgbClr val="000000"/>
                </a:solidFill>
                <a:latin typeface="NEU-BZ-S92"/>
                <a:ea typeface="黑体" panose="02010609060101010101" pitchFamily="49" charset="-122"/>
                <a:cs typeface="Times New Roman" panose="02020603050405020304" pitchFamily="18" charset="0"/>
              </a:rPr>
              <a:t>m</a:t>
            </a:r>
            <a:r>
              <a:rPr lang="zh-CN" altLang="zh-CN" dirty="0">
                <a:solidFill>
                  <a:srgbClr val="000000"/>
                </a:solidFill>
                <a:latin typeface="NEU-BZ-S92"/>
                <a:ea typeface="黑体" panose="02010609060101010101" pitchFamily="49" charset="-122"/>
                <a:cs typeface="Times New Roman" panose="02020603050405020304" pitchFamily="18" charset="0"/>
              </a:rPr>
              <a:t>的活塞浸在液体中</a:t>
            </a:r>
            <a:r>
              <a:rPr lang="en-US" altLang="zh-CN"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并在力</a:t>
            </a:r>
            <a:r>
              <a:rPr lang="en-US" altLang="zh-CN" i="1" dirty="0">
                <a:solidFill>
                  <a:srgbClr val="000000"/>
                </a:solidFill>
                <a:latin typeface="NEU-BZ-S92"/>
                <a:ea typeface="黑体" panose="02010609060101010101" pitchFamily="49" charset="-122"/>
                <a:cs typeface="Times New Roman" panose="02020603050405020304" pitchFamily="18" charset="0"/>
              </a:rPr>
              <a:t>F</a:t>
            </a:r>
            <a:r>
              <a:rPr lang="zh-CN" altLang="zh-CN" dirty="0">
                <a:solidFill>
                  <a:srgbClr val="000000"/>
                </a:solidFill>
                <a:latin typeface="NEU-BZ-S92"/>
                <a:ea typeface="黑体" panose="02010609060101010101" pitchFamily="49" charset="-122"/>
                <a:cs typeface="Times New Roman" panose="02020603050405020304" pitchFamily="18" charset="0"/>
              </a:rPr>
              <a:t>的作用下处于静止状态。若液体的密度为</a:t>
            </a:r>
            <a:r>
              <a:rPr lang="en-US" altLang="zh-CN" i="1" dirty="0">
                <a:solidFill>
                  <a:srgbClr val="000000"/>
                </a:solidFill>
                <a:latin typeface="NEU-BZ-S92"/>
                <a:ea typeface="黑体" panose="02010609060101010101" pitchFamily="49" charset="-122"/>
                <a:cs typeface="Times New Roman" panose="02020603050405020304" pitchFamily="18" charset="0"/>
              </a:rPr>
              <a:t>ρ</a:t>
            </a:r>
            <a:r>
              <a:rPr lang="en-US" altLang="zh-CN"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活塞浸入深度为</a:t>
            </a:r>
            <a:r>
              <a:rPr lang="en-US" altLang="zh-CN" i="1" dirty="0">
                <a:solidFill>
                  <a:srgbClr val="000000"/>
                </a:solidFill>
                <a:latin typeface="NEU-BZ-S92"/>
                <a:ea typeface="黑体" panose="02010609060101010101" pitchFamily="49" charset="-122"/>
                <a:cs typeface="Times New Roman" panose="02020603050405020304" pitchFamily="18" charset="0"/>
              </a:rPr>
              <a:t>h</a:t>
            </a:r>
            <a:r>
              <a:rPr lang="en-US" altLang="zh-CN"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试确定液体在测压管内的上升高度</a:t>
            </a:r>
            <a:r>
              <a:rPr lang="en-US" altLang="zh-CN" i="1" dirty="0">
                <a:solidFill>
                  <a:srgbClr val="000000"/>
                </a:solidFill>
                <a:latin typeface="NEU-BZ-S92"/>
                <a:ea typeface="黑体" panose="02010609060101010101" pitchFamily="49" charset="-122"/>
                <a:cs typeface="Times New Roman" panose="02020603050405020304" pitchFamily="18" charset="0"/>
              </a:rPr>
              <a:t>x</a:t>
            </a:r>
            <a:r>
              <a:rPr lang="zh-CN" altLang="zh-CN" dirty="0">
                <a:solidFill>
                  <a:srgbClr val="000000"/>
                </a:solidFill>
                <a:latin typeface="NEU-BZ-S92"/>
                <a:ea typeface="黑体" panose="02010609060101010101" pitchFamily="49" charset="-122"/>
                <a:cs typeface="Times New Roman" panose="02020603050405020304" pitchFamily="18" charset="0"/>
              </a:rPr>
              <a:t>。</a:t>
            </a:r>
            <a:endParaRPr lang="zh-CN" altLang="zh-CN" sz="2400" dirty="0">
              <a:solidFill>
                <a:srgbClr val="000000"/>
              </a:solidFill>
              <a:effectLst/>
              <a:latin typeface="NEU-BZ-S92"/>
              <a:ea typeface="方正书宋_GBK"/>
              <a:cs typeface="Times New Roman" panose="02020603050405020304" pitchFamily="18" charset="0"/>
            </a:endParaRPr>
          </a:p>
        </p:txBody>
      </p:sp>
      <p:pic>
        <p:nvPicPr>
          <p:cNvPr id="8" name="3T43.EPS">
            <a:extLst>
              <a:ext uri="{FF2B5EF4-FFF2-40B4-BE49-F238E27FC236}">
                <a16:creationId xmlns:a16="http://schemas.microsoft.com/office/drawing/2014/main" id="{C52FB44B-3BBE-46A1-9AD9-928DB2FBE5E9}"/>
              </a:ext>
            </a:extLst>
          </p:cNvPr>
          <p:cNvPicPr/>
          <p:nvPr/>
        </p:nvPicPr>
        <p:blipFill>
          <a:blip r:embed="rId2"/>
          <a:stretch>
            <a:fillRect/>
          </a:stretch>
        </p:blipFill>
        <p:spPr>
          <a:xfrm>
            <a:off x="3383641" y="2386838"/>
            <a:ext cx="2288242" cy="1971089"/>
          </a:xfrm>
          <a:prstGeom prst="rect">
            <a:avLst/>
          </a:prstGeom>
        </p:spPr>
      </p:pic>
      <p:sp>
        <p:nvSpPr>
          <p:cNvPr id="4" name="矩形 3">
            <a:extLst>
              <a:ext uri="{FF2B5EF4-FFF2-40B4-BE49-F238E27FC236}">
                <a16:creationId xmlns:a16="http://schemas.microsoft.com/office/drawing/2014/main" id="{36319DAA-933F-4843-9F53-C984368DEDF1}"/>
              </a:ext>
            </a:extLst>
          </p:cNvPr>
          <p:cNvSpPr/>
          <p:nvPr/>
        </p:nvSpPr>
        <p:spPr>
          <a:xfrm>
            <a:off x="4074084" y="4396904"/>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43</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8780627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三、压力的表示方法及单位</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28" name="圆角矩形 6">
            <a:extLst>
              <a:ext uri="{FF2B5EF4-FFF2-40B4-BE49-F238E27FC236}">
                <a16:creationId xmlns:a16="http://schemas.microsoft.com/office/drawing/2014/main" id="{D7DDD979-7332-4FFE-8986-81C8B90FA21A}"/>
              </a:ext>
            </a:extLst>
          </p:cNvPr>
          <p:cNvSpPr/>
          <p:nvPr/>
        </p:nvSpPr>
        <p:spPr>
          <a:xfrm>
            <a:off x="3532187" y="1600391"/>
            <a:ext cx="5181600" cy="282525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9" name="3T3.EPS" descr="id:2147502970;FounderCES">
            <a:extLst>
              <a:ext uri="{FF2B5EF4-FFF2-40B4-BE49-F238E27FC236}">
                <a16:creationId xmlns:a16="http://schemas.microsoft.com/office/drawing/2014/main" id="{6827EBAA-7136-42CE-9591-6C780575F89D}"/>
              </a:ext>
            </a:extLst>
          </p:cNvPr>
          <p:cNvPicPr/>
          <p:nvPr/>
        </p:nvPicPr>
        <p:blipFill>
          <a:blip r:embed="rId3"/>
          <a:stretch>
            <a:fillRect/>
          </a:stretch>
        </p:blipFill>
        <p:spPr>
          <a:xfrm>
            <a:off x="576678" y="1600391"/>
            <a:ext cx="2525296" cy="2139464"/>
          </a:xfrm>
          <a:prstGeom prst="rect">
            <a:avLst/>
          </a:prstGeom>
        </p:spPr>
      </p:pic>
      <p:sp>
        <p:nvSpPr>
          <p:cNvPr id="26" name="矩形 25">
            <a:extLst>
              <a:ext uri="{FF2B5EF4-FFF2-40B4-BE49-F238E27FC236}">
                <a16:creationId xmlns:a16="http://schemas.microsoft.com/office/drawing/2014/main" id="{DF77ECE7-BF4D-4C1A-915B-7E88AE941684}"/>
              </a:ext>
            </a:extLst>
          </p:cNvPr>
          <p:cNvSpPr/>
          <p:nvPr/>
        </p:nvSpPr>
        <p:spPr>
          <a:xfrm>
            <a:off x="618235" y="3887152"/>
            <a:ext cx="2090636"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绝对压力与相对压力间的关系</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94918D10-5EC3-4E80-B6E8-ECF8734556BE}"/>
              </a:ext>
            </a:extLst>
          </p:cNvPr>
          <p:cNvSpPr/>
          <p:nvPr/>
        </p:nvSpPr>
        <p:spPr>
          <a:xfrm>
            <a:off x="4232287" y="1724318"/>
            <a:ext cx="3757459" cy="1062278"/>
          </a:xfrm>
          <a:prstGeom prst="rect">
            <a:avLst/>
          </a:prstGeom>
        </p:spPr>
        <p:txBody>
          <a:bodyPr wrap="square">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度量基准的不同</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压力有两种表示方法</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绝对零压力作为基准</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所表示的压力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绝对压力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当地大气压力为基准</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所表示的压力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相对压力</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E9303A5A-64DF-4969-B46D-44C6B261AE31}"/>
              </a:ext>
            </a:extLst>
          </p:cNvPr>
          <p:cNvSpPr/>
          <p:nvPr/>
        </p:nvSpPr>
        <p:spPr>
          <a:xfrm>
            <a:off x="4579787" y="2974514"/>
            <a:ext cx="3339455" cy="261610"/>
          </a:xfrm>
          <a:prstGeom prst="rect">
            <a:avLst/>
          </a:prstGeom>
        </p:spPr>
        <p:txBody>
          <a:bodyPr wrap="square">
            <a:spAutoFit/>
          </a:bodyPr>
          <a:lstStyle/>
          <a:p>
            <a:r>
              <a:rPr lang="zh-CN" altLang="zh-CN" sz="1100" dirty="0">
                <a:solidFill>
                  <a:srgbClr val="0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绝对压力与相对压力之间的关系如图</a:t>
            </a:r>
            <a:r>
              <a:rPr lang="en-US" altLang="zh-CN" sz="1100" dirty="0">
                <a:solidFill>
                  <a:srgbClr val="0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3</a:t>
            </a:r>
            <a:r>
              <a:rPr lang="zh-CN" altLang="zh-CN" sz="1100" dirty="0">
                <a:solidFill>
                  <a:srgbClr val="000000"/>
                </a:solidFill>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2000" dirty="0">
              <a:effectLst>
                <a:outerShdw blurRad="38100" dist="38100" dir="2700000" algn="tl">
                  <a:srgbClr val="000000">
                    <a:alpha val="43137"/>
                  </a:srgbClr>
                </a:outerShdw>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8CE34168-4B2A-42FB-82C6-88A5A5EBAC4B}"/>
              </a:ext>
            </a:extLst>
          </p:cNvPr>
          <p:cNvSpPr/>
          <p:nvPr/>
        </p:nvSpPr>
        <p:spPr>
          <a:xfrm>
            <a:off x="3682662" y="3284487"/>
            <a:ext cx="4937081" cy="854080"/>
          </a:xfrm>
          <a:prstGeom prst="rect">
            <a:avLst/>
          </a:prstGeom>
        </p:spPr>
        <p:txBody>
          <a:bodyPr wrap="square">
            <a:spAutoFit/>
          </a:bodyPr>
          <a:lstStyle/>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绝大多数测压仪表因其外部均受大气压力作用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所以仪表指示的压力是相对压力。</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今后</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如不特别指明</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液压传动中所提到的压力均为相对压力。</a:t>
            </a:r>
            <a:endPar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22482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505C3C98-F098-403B-9B2D-3DBED5123E33}"/>
              </a:ext>
            </a:extLst>
          </p:cNvPr>
          <p:cNvSpPr/>
          <p:nvPr/>
        </p:nvSpPr>
        <p:spPr>
          <a:xfrm>
            <a:off x="1149916" y="918686"/>
            <a:ext cx="6755691" cy="1384995"/>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3</a:t>
            </a:r>
            <a:r>
              <a:rPr lang="zh-CN" altLang="zh-CN" i="1" dirty="0">
                <a:solidFill>
                  <a:srgbClr val="000000"/>
                </a:solidFill>
                <a:ea typeface="黑体" panose="02010609060101010101" pitchFamily="49" charset="-122"/>
                <a:cs typeface="Times New Roman" panose="02020603050405020304" pitchFamily="18" charset="0"/>
              </a:rPr>
              <a:t>　</a:t>
            </a:r>
            <a:r>
              <a:rPr lang="zh-CN" altLang="zh-CN" dirty="0">
                <a:solidFill>
                  <a:srgbClr val="000000"/>
                </a:solidFill>
                <a:ea typeface="黑体" panose="02010609060101010101" pitchFamily="49" charset="-122"/>
                <a:cs typeface="Times New Roman" panose="02020603050405020304" pitchFamily="18" charset="0"/>
              </a:rPr>
              <a:t>如图</a:t>
            </a:r>
            <a:r>
              <a:rPr lang="en-US" altLang="zh-CN" dirty="0">
                <a:solidFill>
                  <a:srgbClr val="000000"/>
                </a:solidFill>
                <a:ea typeface="黑体" panose="02010609060101010101" pitchFamily="49" charset="-122"/>
                <a:cs typeface="Times New Roman" panose="02020603050405020304" pitchFamily="18" charset="0"/>
              </a:rPr>
              <a:t>3</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44</a:t>
            </a:r>
            <a:r>
              <a:rPr lang="zh-CN" altLang="zh-CN" dirty="0">
                <a:solidFill>
                  <a:srgbClr val="000000"/>
                </a:solidFill>
                <a:ea typeface="黑体" panose="02010609060101010101" pitchFamily="49" charset="-122"/>
                <a:cs typeface="Times New Roman" panose="02020603050405020304" pitchFamily="18" charset="0"/>
              </a:rPr>
              <a:t>所示容器</a:t>
            </a:r>
            <a:r>
              <a:rPr lang="en-US" altLang="zh-CN" dirty="0">
                <a:solidFill>
                  <a:srgbClr val="000000"/>
                </a:solidFill>
                <a:ea typeface="黑体" panose="02010609060101010101" pitchFamily="49" charset="-122"/>
                <a:cs typeface="Times New Roman" panose="02020603050405020304" pitchFamily="18" charset="0"/>
              </a:rPr>
              <a:t>A</a:t>
            </a:r>
            <a:r>
              <a:rPr lang="zh-CN" altLang="zh-CN" dirty="0">
                <a:solidFill>
                  <a:srgbClr val="000000"/>
                </a:solidFill>
                <a:ea typeface="黑体" panose="02010609060101010101" pitchFamily="49" charset="-122"/>
                <a:cs typeface="Times New Roman" panose="02020603050405020304" pitchFamily="18" charset="0"/>
              </a:rPr>
              <a:t>中液体的密度</a:t>
            </a:r>
            <a:r>
              <a:rPr lang="en-US" altLang="zh-CN" i="1" dirty="0" err="1">
                <a:solidFill>
                  <a:srgbClr val="000000"/>
                </a:solidFill>
                <a:ea typeface="黑体" panose="02010609060101010101" pitchFamily="49" charset="-122"/>
                <a:cs typeface="Times New Roman" panose="02020603050405020304" pitchFamily="18" charset="0"/>
              </a:rPr>
              <a:t>ρ</a:t>
            </a:r>
            <a:r>
              <a:rPr lang="en-US" altLang="zh-CN" baseline="-25000" dirty="0" err="1">
                <a:solidFill>
                  <a:srgbClr val="000000"/>
                </a:solidFill>
                <a:ea typeface="黑体" panose="02010609060101010101" pitchFamily="49" charset="-122"/>
                <a:cs typeface="Times New Roman" panose="02020603050405020304" pitchFamily="18" charset="0"/>
              </a:rPr>
              <a:t>A</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900kg/m</a:t>
            </a:r>
            <a:r>
              <a:rPr lang="en-US" altLang="zh-CN" baseline="30000" dirty="0">
                <a:solidFill>
                  <a:srgbClr val="000000"/>
                </a:solidFill>
                <a:ea typeface="黑体" panose="02010609060101010101" pitchFamily="49" charset="-122"/>
                <a:cs typeface="Times New Roman" panose="02020603050405020304" pitchFamily="18" charset="0"/>
              </a:rPr>
              <a:t>3</a:t>
            </a:r>
            <a:r>
              <a:rPr lang="en-US" altLang="zh-CN" dirty="0">
                <a:solidFill>
                  <a:srgbClr val="000000"/>
                </a:solidFill>
                <a:ea typeface="黑体" panose="02010609060101010101" pitchFamily="49" charset="-122"/>
                <a:cs typeface="Times New Roman" panose="02020603050405020304" pitchFamily="18" charset="0"/>
              </a:rPr>
              <a:t>,B</a:t>
            </a:r>
            <a:r>
              <a:rPr lang="zh-CN" altLang="zh-CN" dirty="0">
                <a:solidFill>
                  <a:srgbClr val="000000"/>
                </a:solidFill>
                <a:ea typeface="黑体" panose="02010609060101010101" pitchFamily="49" charset="-122"/>
                <a:cs typeface="Times New Roman" panose="02020603050405020304" pitchFamily="18" charset="0"/>
              </a:rPr>
              <a:t>中液体的密度为</a:t>
            </a:r>
            <a:r>
              <a:rPr lang="en-US" altLang="zh-CN" i="1" dirty="0" err="1">
                <a:solidFill>
                  <a:srgbClr val="000000"/>
                </a:solidFill>
                <a:ea typeface="黑体" panose="02010609060101010101" pitchFamily="49" charset="-122"/>
                <a:cs typeface="Times New Roman" panose="02020603050405020304" pitchFamily="18" charset="0"/>
              </a:rPr>
              <a:t>ρ</a:t>
            </a:r>
            <a:r>
              <a:rPr lang="en-US" altLang="zh-CN" baseline="-25000" dirty="0" err="1">
                <a:solidFill>
                  <a:srgbClr val="000000"/>
                </a:solidFill>
                <a:ea typeface="黑体" panose="02010609060101010101" pitchFamily="49" charset="-122"/>
                <a:cs typeface="Times New Roman" panose="02020603050405020304" pitchFamily="18" charset="0"/>
              </a:rPr>
              <a:t>B</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1200kg/m</a:t>
            </a:r>
            <a:r>
              <a:rPr lang="en-US" altLang="zh-CN" baseline="30000" dirty="0">
                <a:solidFill>
                  <a:srgbClr val="000000"/>
                </a:solidFill>
                <a:ea typeface="黑体" panose="02010609060101010101" pitchFamily="49" charset="-122"/>
                <a:cs typeface="Times New Roman" panose="02020603050405020304" pitchFamily="18" charset="0"/>
              </a:rPr>
              <a:t>3</a:t>
            </a:r>
            <a:r>
              <a:rPr lang="en-US" altLang="zh-CN" dirty="0">
                <a:solidFill>
                  <a:srgbClr val="000000"/>
                </a:solidFill>
                <a:ea typeface="黑体" panose="02010609060101010101" pitchFamily="49" charset="-122"/>
                <a:cs typeface="Times New Roman" panose="02020603050405020304" pitchFamily="18" charset="0"/>
              </a:rPr>
              <a:t>,</a:t>
            </a:r>
            <a:r>
              <a:rPr lang="en-US" altLang="zh-CN" i="1" dirty="0">
                <a:solidFill>
                  <a:srgbClr val="000000"/>
                </a:solidFill>
                <a:ea typeface="黑体" panose="02010609060101010101" pitchFamily="49" charset="-122"/>
                <a:cs typeface="Times New Roman" panose="02020603050405020304" pitchFamily="18" charset="0"/>
              </a:rPr>
              <a:t>z</a:t>
            </a:r>
            <a:r>
              <a:rPr lang="en-US" altLang="zh-CN" baseline="-25000" dirty="0">
                <a:solidFill>
                  <a:srgbClr val="000000"/>
                </a:solidFill>
                <a:ea typeface="黑体" panose="02010609060101010101" pitchFamily="49" charset="-122"/>
                <a:cs typeface="Times New Roman" panose="02020603050405020304" pitchFamily="18" charset="0"/>
              </a:rPr>
              <a:t>A</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200mm,</a:t>
            </a:r>
            <a:r>
              <a:rPr lang="en-US" altLang="zh-CN" i="1" dirty="0">
                <a:solidFill>
                  <a:srgbClr val="000000"/>
                </a:solidFill>
                <a:ea typeface="黑体" panose="02010609060101010101" pitchFamily="49" charset="-122"/>
                <a:cs typeface="Times New Roman" panose="02020603050405020304" pitchFamily="18" charset="0"/>
              </a:rPr>
              <a:t>z</a:t>
            </a:r>
            <a:r>
              <a:rPr lang="en-US" altLang="zh-CN" baseline="-25000" dirty="0">
                <a:solidFill>
                  <a:srgbClr val="000000"/>
                </a:solidFill>
                <a:ea typeface="黑体" panose="02010609060101010101" pitchFamily="49" charset="-122"/>
                <a:cs typeface="Times New Roman" panose="02020603050405020304" pitchFamily="18" charset="0"/>
              </a:rPr>
              <a:t>B</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180mm,</a:t>
            </a:r>
            <a:r>
              <a:rPr lang="en-US" altLang="zh-CN" i="1" dirty="0">
                <a:solidFill>
                  <a:srgbClr val="000000"/>
                </a:solidFill>
                <a:ea typeface="黑体" panose="02010609060101010101" pitchFamily="49" charset="-122"/>
                <a:cs typeface="Times New Roman" panose="02020603050405020304" pitchFamily="18" charset="0"/>
              </a:rPr>
              <a:t>h=</a:t>
            </a:r>
            <a:r>
              <a:rPr lang="en-US" altLang="zh-CN" dirty="0">
                <a:solidFill>
                  <a:srgbClr val="000000"/>
                </a:solidFill>
                <a:ea typeface="黑体" panose="02010609060101010101" pitchFamily="49" charset="-122"/>
                <a:cs typeface="Times New Roman" panose="02020603050405020304" pitchFamily="18" charset="0"/>
              </a:rPr>
              <a:t>60mm,U</a:t>
            </a:r>
            <a:r>
              <a:rPr lang="zh-CN" altLang="zh-CN" dirty="0">
                <a:solidFill>
                  <a:srgbClr val="000000"/>
                </a:solidFill>
                <a:ea typeface="黑体" panose="02010609060101010101" pitchFamily="49" charset="-122"/>
                <a:cs typeface="Times New Roman" panose="02020603050405020304" pitchFamily="18" charset="0"/>
              </a:rPr>
              <a:t>形管中的测压介质为汞</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试求</a:t>
            </a:r>
            <a:r>
              <a:rPr lang="en-US" altLang="zh-CN" dirty="0">
                <a:solidFill>
                  <a:srgbClr val="000000"/>
                </a:solidFill>
                <a:ea typeface="黑体" panose="02010609060101010101" pitchFamily="49" charset="-122"/>
                <a:cs typeface="Times New Roman" panose="02020603050405020304" pitchFamily="18" charset="0"/>
              </a:rPr>
              <a:t>A</a:t>
            </a:r>
            <a:r>
              <a:rPr lang="zh-CN" altLang="zh-CN"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B</a:t>
            </a:r>
            <a:r>
              <a:rPr lang="zh-CN" altLang="zh-CN" dirty="0">
                <a:solidFill>
                  <a:srgbClr val="000000"/>
                </a:solidFill>
                <a:ea typeface="黑体" panose="02010609060101010101" pitchFamily="49" charset="-122"/>
                <a:cs typeface="Times New Roman" panose="02020603050405020304" pitchFamily="18" charset="0"/>
              </a:rPr>
              <a:t>之间的压力差。</a:t>
            </a:r>
            <a:endParaRPr lang="zh-CN" altLang="en-US" dirty="0"/>
          </a:p>
        </p:txBody>
      </p:sp>
      <p:pic>
        <p:nvPicPr>
          <p:cNvPr id="10" name="3T44.EPS">
            <a:extLst>
              <a:ext uri="{FF2B5EF4-FFF2-40B4-BE49-F238E27FC236}">
                <a16:creationId xmlns:a16="http://schemas.microsoft.com/office/drawing/2014/main" id="{3468BBBB-F6F8-40F9-AE7F-70533088B575}"/>
              </a:ext>
            </a:extLst>
          </p:cNvPr>
          <p:cNvPicPr/>
          <p:nvPr/>
        </p:nvPicPr>
        <p:blipFill>
          <a:blip r:embed="rId2"/>
          <a:stretch>
            <a:fillRect/>
          </a:stretch>
        </p:blipFill>
        <p:spPr>
          <a:xfrm>
            <a:off x="3576839" y="2258920"/>
            <a:ext cx="2242070" cy="1878260"/>
          </a:xfrm>
          <a:prstGeom prst="rect">
            <a:avLst/>
          </a:prstGeom>
        </p:spPr>
      </p:pic>
      <p:sp>
        <p:nvSpPr>
          <p:cNvPr id="6" name="矩形 5">
            <a:extLst>
              <a:ext uri="{FF2B5EF4-FFF2-40B4-BE49-F238E27FC236}">
                <a16:creationId xmlns:a16="http://schemas.microsoft.com/office/drawing/2014/main" id="{F4CCEBE9-18C4-4DC4-BC0F-96E3C8E35BA5}"/>
              </a:ext>
            </a:extLst>
          </p:cNvPr>
          <p:cNvSpPr/>
          <p:nvPr/>
        </p:nvSpPr>
        <p:spPr>
          <a:xfrm>
            <a:off x="4172681" y="4194608"/>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44</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3</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2099903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1155095D-9E80-4DA9-8169-D924FA5B9B9E}"/>
              </a:ext>
            </a:extLst>
          </p:cNvPr>
          <p:cNvSpPr/>
          <p:nvPr/>
        </p:nvSpPr>
        <p:spPr>
          <a:xfrm>
            <a:off x="954888" y="811245"/>
            <a:ext cx="4697767" cy="2185214"/>
          </a:xfrm>
          <a:prstGeom prst="rect">
            <a:avLst/>
          </a:prstGeom>
        </p:spPr>
        <p:txBody>
          <a:bodyPr wrap="square">
            <a:spAutoFit/>
          </a:bodyPr>
          <a:lstStyle/>
          <a:p>
            <a:pPr algn="just">
              <a:lnSpc>
                <a:spcPct val="20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4</a:t>
            </a:r>
            <a:r>
              <a:rPr lang="zh-CN" altLang="zh-CN"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水平截面是圆形的容器如图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45</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上端开口</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试求作用在容器底的作用力。如在开口端加一活塞</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连活塞重力在内</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作用力为</a:t>
            </a:r>
            <a:r>
              <a:rPr lang="en-US" altLang="zh-CN" sz="1600" dirty="0">
                <a:solidFill>
                  <a:srgbClr val="000000"/>
                </a:solidFill>
                <a:ea typeface="黑体" panose="02010609060101010101" pitchFamily="49" charset="-122"/>
                <a:cs typeface="Times New Roman" panose="02020603050405020304" pitchFamily="18" charset="0"/>
              </a:rPr>
              <a:t>3000kN,</a:t>
            </a:r>
            <a:r>
              <a:rPr lang="zh-CN" altLang="zh-CN" sz="1600" dirty="0">
                <a:solidFill>
                  <a:srgbClr val="000000"/>
                </a:solidFill>
                <a:ea typeface="黑体" panose="02010609060101010101" pitchFamily="49" charset="-122"/>
                <a:cs typeface="Times New Roman" panose="02020603050405020304" pitchFamily="18" charset="0"/>
              </a:rPr>
              <a:t>问容器底的总作用力是多少</a:t>
            </a:r>
            <a:r>
              <a:rPr lang="en-US" altLang="zh-CN" sz="1600" dirty="0">
                <a:solidFill>
                  <a:srgbClr val="000000"/>
                </a:solidFill>
                <a:ea typeface="黑体" panose="02010609060101010101" pitchFamily="49" charset="-122"/>
                <a:cs typeface="Times New Roman" panose="02020603050405020304" pitchFamily="18" charset="0"/>
              </a:rPr>
              <a:t>?</a:t>
            </a:r>
            <a:endParaRPr lang="zh-CN" altLang="en-US" dirty="0"/>
          </a:p>
        </p:txBody>
      </p:sp>
      <p:pic>
        <p:nvPicPr>
          <p:cNvPr id="9" name="3T45.EPS">
            <a:extLst>
              <a:ext uri="{FF2B5EF4-FFF2-40B4-BE49-F238E27FC236}">
                <a16:creationId xmlns:a16="http://schemas.microsoft.com/office/drawing/2014/main" id="{BE1E170D-BC21-4152-A64A-250B83BCFF70}"/>
              </a:ext>
            </a:extLst>
          </p:cNvPr>
          <p:cNvPicPr/>
          <p:nvPr/>
        </p:nvPicPr>
        <p:blipFill>
          <a:blip r:embed="rId2"/>
          <a:stretch>
            <a:fillRect/>
          </a:stretch>
        </p:blipFill>
        <p:spPr>
          <a:xfrm>
            <a:off x="5978634" y="1208864"/>
            <a:ext cx="1978962" cy="2851583"/>
          </a:xfrm>
          <a:prstGeom prst="rect">
            <a:avLst/>
          </a:prstGeom>
        </p:spPr>
      </p:pic>
      <p:sp>
        <p:nvSpPr>
          <p:cNvPr id="4" name="矩形 3">
            <a:extLst>
              <a:ext uri="{FF2B5EF4-FFF2-40B4-BE49-F238E27FC236}">
                <a16:creationId xmlns:a16="http://schemas.microsoft.com/office/drawing/2014/main" id="{2C49CBF5-DBF1-4E75-AAD6-29E5CBF872DE}"/>
              </a:ext>
            </a:extLst>
          </p:cNvPr>
          <p:cNvSpPr/>
          <p:nvPr/>
        </p:nvSpPr>
        <p:spPr>
          <a:xfrm>
            <a:off x="6462207" y="4085298"/>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45</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0739902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12E7E72E-8305-4AF0-A4C4-A8FB29CC25C0}"/>
              </a:ext>
            </a:extLst>
          </p:cNvPr>
          <p:cNvSpPr/>
          <p:nvPr/>
        </p:nvSpPr>
        <p:spPr>
          <a:xfrm>
            <a:off x="1114748" y="943047"/>
            <a:ext cx="6826028" cy="1661993"/>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3-5</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46</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密度</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1260kg/m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zh-CN" altLang="zh-CN" sz="1600" dirty="0">
                <a:solidFill>
                  <a:srgbClr val="000000"/>
                </a:solidFill>
                <a:latin typeface="NEU-BZ-S92"/>
                <a:ea typeface="黑体" panose="02010609060101010101" pitchFamily="49" charset="-122"/>
                <a:cs typeface="Times New Roman" panose="02020603050405020304" pitchFamily="18" charset="0"/>
              </a:rPr>
              <a:t>的油液在某工厂的管道中以流量</a:t>
            </a:r>
            <a:r>
              <a:rPr lang="en-US" altLang="zh-CN" sz="1600" i="1" dirty="0">
                <a:solidFill>
                  <a:srgbClr val="000000"/>
                </a:solidFill>
                <a:latin typeface="NEU-BZ-S92"/>
                <a:ea typeface="黑体" panose="02010609060101010101" pitchFamily="49" charset="-122"/>
                <a:cs typeface="Times New Roman" panose="02020603050405020304" pitchFamily="18" charset="0"/>
              </a:rPr>
              <a:t>q=</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7m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/s</a:t>
            </a:r>
            <a:r>
              <a:rPr lang="zh-CN" altLang="zh-CN" sz="1600" dirty="0">
                <a:solidFill>
                  <a:srgbClr val="000000"/>
                </a:solidFill>
                <a:latin typeface="NEU-BZ-S92"/>
                <a:ea typeface="黑体" panose="02010609060101010101" pitchFamily="49" charset="-122"/>
                <a:cs typeface="Times New Roman" panose="02020603050405020304" pitchFamily="18" charset="0"/>
              </a:rPr>
              <a:t>流动着。在直径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600mm</a:t>
            </a:r>
            <a:r>
              <a:rPr lang="zh-CN" altLang="zh-CN" sz="1600" dirty="0">
                <a:solidFill>
                  <a:srgbClr val="000000"/>
                </a:solidFill>
                <a:latin typeface="NEU-BZ-S92"/>
                <a:ea typeface="黑体" panose="02010609060101010101" pitchFamily="49" charset="-122"/>
                <a:cs typeface="Times New Roman" panose="02020603050405020304" pitchFamily="18" charset="0"/>
              </a:rPr>
              <a:t>的管道点</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zh-CN" altLang="zh-CN" sz="1600" dirty="0">
                <a:solidFill>
                  <a:srgbClr val="000000"/>
                </a:solidFill>
                <a:latin typeface="NEU-BZ-S92"/>
                <a:ea typeface="黑体" panose="02010609060101010101" pitchFamily="49" charset="-122"/>
                <a:cs typeface="Times New Roman" panose="02020603050405020304" pitchFamily="18" charset="0"/>
              </a:rPr>
              <a:t>处</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压力为</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3MPa</a:t>
            </a:r>
            <a:r>
              <a:rPr lang="zh-CN" altLang="zh-CN" sz="1600" dirty="0">
                <a:solidFill>
                  <a:srgbClr val="000000"/>
                </a:solidFill>
                <a:latin typeface="NEU-BZ-S92"/>
                <a:ea typeface="黑体" panose="02010609060101010101" pitchFamily="49" charset="-122"/>
                <a:cs typeface="Times New Roman" panose="02020603050405020304" pitchFamily="18" charset="0"/>
              </a:rPr>
              <a:t>。试求点</a:t>
            </a:r>
            <a:r>
              <a:rPr lang="en-US" altLang="zh-CN" sz="1600" dirty="0">
                <a:solidFill>
                  <a:srgbClr val="000000"/>
                </a:solidFill>
                <a:latin typeface="NEU-BZ-S92"/>
                <a:ea typeface="黑体" panose="02010609060101010101" pitchFamily="49" charset="-122"/>
                <a:cs typeface="Times New Roman" panose="02020603050405020304" pitchFamily="18" charset="0"/>
              </a:rPr>
              <a:t>(2)</a:t>
            </a:r>
            <a:r>
              <a:rPr lang="zh-CN" altLang="zh-CN" sz="1600" dirty="0">
                <a:solidFill>
                  <a:srgbClr val="000000"/>
                </a:solidFill>
                <a:latin typeface="NEU-BZ-S92"/>
                <a:ea typeface="黑体" panose="02010609060101010101" pitchFamily="49" charset="-122"/>
                <a:cs typeface="Times New Roman" panose="02020603050405020304" pitchFamily="18" charset="0"/>
              </a:rPr>
              <a:t>处的压力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该点管直径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300mm,</a:t>
            </a:r>
            <a:r>
              <a:rPr lang="zh-CN" altLang="zh-CN" sz="1600" dirty="0">
                <a:solidFill>
                  <a:srgbClr val="000000"/>
                </a:solidFill>
                <a:latin typeface="NEU-BZ-S92"/>
                <a:ea typeface="黑体" panose="02010609060101010101" pitchFamily="49" charset="-122"/>
                <a:cs typeface="Times New Roman" panose="02020603050405020304" pitchFamily="18" charset="0"/>
              </a:rPr>
              <a:t>位置比点</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zh-CN" altLang="zh-CN" sz="1600" dirty="0">
                <a:solidFill>
                  <a:srgbClr val="000000"/>
                </a:solidFill>
                <a:latin typeface="NEU-BZ-S92"/>
                <a:ea typeface="黑体" panose="02010609060101010101" pitchFamily="49" charset="-122"/>
                <a:cs typeface="Times New Roman" panose="02020603050405020304" pitchFamily="18" charset="0"/>
              </a:rPr>
              <a:t>低</a:t>
            </a:r>
            <a:r>
              <a:rPr lang="en-US" altLang="zh-CN" sz="1600" i="1" dirty="0">
                <a:solidFill>
                  <a:srgbClr val="000000"/>
                </a:solidFill>
                <a:latin typeface="NEU-BZ-S92"/>
                <a:ea typeface="黑体" panose="02010609060101010101" pitchFamily="49" charset="-122"/>
                <a:cs typeface="Times New Roman" panose="02020603050405020304" pitchFamily="18" charset="0"/>
              </a:rPr>
              <a:t>h=</a:t>
            </a:r>
            <a:r>
              <a:rPr lang="en-US" altLang="zh-CN" sz="1600" dirty="0">
                <a:solidFill>
                  <a:srgbClr val="000000"/>
                </a:solidFill>
                <a:latin typeface="NEU-BZ-S92"/>
                <a:ea typeface="黑体" panose="02010609060101010101" pitchFamily="49" charset="-122"/>
                <a:cs typeface="Times New Roman" panose="02020603050405020304" pitchFamily="18" charset="0"/>
              </a:rPr>
              <a:t>1m,</a:t>
            </a:r>
            <a:r>
              <a:rPr lang="zh-CN" altLang="zh-CN" sz="1600" dirty="0">
                <a:solidFill>
                  <a:srgbClr val="000000"/>
                </a:solidFill>
                <a:latin typeface="NEU-BZ-S92"/>
                <a:ea typeface="黑体" panose="02010609060101010101" pitchFamily="49" charset="-122"/>
                <a:cs typeface="Times New Roman" panose="02020603050405020304" pitchFamily="18" charset="0"/>
              </a:rPr>
              <a:t>点</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zh-CN" altLang="zh-CN" sz="1600" dirty="0">
                <a:solidFill>
                  <a:srgbClr val="000000"/>
                </a:solidFill>
                <a:latin typeface="NEU-BZ-S92"/>
                <a:ea typeface="黑体" panose="02010609060101010101" pitchFamily="49" charset="-122"/>
                <a:cs typeface="Times New Roman" panose="02020603050405020304" pitchFamily="18" charset="0"/>
              </a:rPr>
              <a:t>至点</a:t>
            </a:r>
            <a:r>
              <a:rPr lang="en-US" altLang="zh-CN" sz="1600" dirty="0">
                <a:solidFill>
                  <a:srgbClr val="000000"/>
                </a:solidFill>
                <a:latin typeface="NEU-BZ-S92"/>
                <a:ea typeface="黑体" panose="02010609060101010101" pitchFamily="49" charset="-122"/>
                <a:cs typeface="Times New Roman" panose="02020603050405020304" pitchFamily="18" charset="0"/>
              </a:rPr>
              <a:t>(2)</a:t>
            </a:r>
            <a:r>
              <a:rPr lang="zh-CN" altLang="zh-CN" sz="1600" dirty="0">
                <a:solidFill>
                  <a:srgbClr val="000000"/>
                </a:solidFill>
                <a:latin typeface="NEU-BZ-S92"/>
                <a:ea typeface="黑体" panose="02010609060101010101" pitchFamily="49" charset="-122"/>
                <a:cs typeface="Times New Roman" panose="02020603050405020304" pitchFamily="18" charset="0"/>
              </a:rPr>
              <a:t>管长</a:t>
            </a:r>
            <a:r>
              <a:rPr lang="en-US" altLang="zh-CN" sz="1600" i="1" dirty="0">
                <a:solidFill>
                  <a:srgbClr val="000000"/>
                </a:solidFill>
                <a:latin typeface="NEU-BZ-S92"/>
                <a:ea typeface="黑体" panose="02010609060101010101" pitchFamily="49" charset="-122"/>
                <a:cs typeface="Times New Roman" panose="02020603050405020304" pitchFamily="18" charset="0"/>
              </a:rPr>
              <a:t>l=</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26m</a:t>
            </a:r>
            <a:r>
              <a:rPr lang="zh-CN" altLang="zh-CN" sz="1600" dirty="0">
                <a:solidFill>
                  <a:srgbClr val="000000"/>
                </a:solidFill>
                <a:latin typeface="NEU-BZ-S92"/>
                <a:ea typeface="黑体" panose="02010609060101010101" pitchFamily="49" charset="-122"/>
                <a:cs typeface="Times New Roman" panose="02020603050405020304" pitchFamily="18" charset="0"/>
              </a:rPr>
              <a:t>。不计一切损失。</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9" name="3T46.EPS">
            <a:extLst>
              <a:ext uri="{FF2B5EF4-FFF2-40B4-BE49-F238E27FC236}">
                <a16:creationId xmlns:a16="http://schemas.microsoft.com/office/drawing/2014/main" id="{83462EB7-939B-4DC9-BD80-CA462A6C5EA6}"/>
              </a:ext>
            </a:extLst>
          </p:cNvPr>
          <p:cNvPicPr/>
          <p:nvPr/>
        </p:nvPicPr>
        <p:blipFill>
          <a:blip r:embed="rId2"/>
          <a:stretch>
            <a:fillRect/>
          </a:stretch>
        </p:blipFill>
        <p:spPr>
          <a:xfrm>
            <a:off x="2687591" y="2532468"/>
            <a:ext cx="3680338" cy="1750606"/>
          </a:xfrm>
          <a:prstGeom prst="rect">
            <a:avLst/>
          </a:prstGeom>
        </p:spPr>
      </p:pic>
      <p:sp>
        <p:nvSpPr>
          <p:cNvPr id="5" name="矩形 4">
            <a:extLst>
              <a:ext uri="{FF2B5EF4-FFF2-40B4-BE49-F238E27FC236}">
                <a16:creationId xmlns:a16="http://schemas.microsoft.com/office/drawing/2014/main" id="{2827E711-E449-41EB-B7F6-44E6619DDE4F}"/>
              </a:ext>
            </a:extLst>
          </p:cNvPr>
          <p:cNvSpPr/>
          <p:nvPr/>
        </p:nvSpPr>
        <p:spPr>
          <a:xfrm>
            <a:off x="4021855" y="4052242"/>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46</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752899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8D48835A-9737-484F-B15B-DF6D50A36023}"/>
              </a:ext>
            </a:extLst>
          </p:cNvPr>
          <p:cNvSpPr/>
          <p:nvPr/>
        </p:nvSpPr>
        <p:spPr>
          <a:xfrm>
            <a:off x="1090245" y="974059"/>
            <a:ext cx="6768479" cy="923330"/>
          </a:xfrm>
          <a:prstGeom prst="rect">
            <a:avLst/>
          </a:prstGeom>
        </p:spPr>
        <p:txBody>
          <a:bodyPr wrap="square">
            <a:spAutoFit/>
          </a:bodyPr>
          <a:lstStyle/>
          <a:p>
            <a:pPr algn="just">
              <a:lnSpc>
                <a:spcPct val="150000"/>
              </a:lnSpc>
            </a:pPr>
            <a:r>
              <a:rPr lang="en-US" altLang="zh-CN" sz="2000" dirty="0">
                <a:solidFill>
                  <a:srgbClr val="000000"/>
                </a:solidFill>
                <a:latin typeface="黑体" panose="02010609060101010101" pitchFamily="49" charset="-122"/>
                <a:cs typeface="Times New Roman" panose="02020603050405020304" pitchFamily="18" charset="0"/>
              </a:rPr>
              <a:t>3</a:t>
            </a:r>
            <a:r>
              <a:rPr lang="en-US" altLang="zh-CN" sz="2000" i="1" dirty="0">
                <a:solidFill>
                  <a:srgbClr val="000000"/>
                </a:solidFill>
                <a:latin typeface="黑体" panose="02010609060101010101" pitchFamily="49" charset="-122"/>
                <a:cs typeface="Times New Roman" panose="02020603050405020304" pitchFamily="18" charset="0"/>
              </a:rPr>
              <a:t>-</a:t>
            </a:r>
            <a:r>
              <a:rPr lang="en-US" altLang="zh-CN" sz="2000" dirty="0">
                <a:solidFill>
                  <a:srgbClr val="000000"/>
                </a:solidFill>
                <a:latin typeface="黑体" panose="02010609060101010101" pitchFamily="49" charset="-122"/>
                <a:cs typeface="Times New Roman" panose="02020603050405020304" pitchFamily="18" charset="0"/>
              </a:rPr>
              <a:t>6</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47</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一虹吸管从油箱中吸油。给定管子的直径为</a:t>
            </a:r>
            <a:r>
              <a:rPr lang="en-US" altLang="zh-CN" sz="1600" dirty="0">
                <a:solidFill>
                  <a:srgbClr val="000000"/>
                </a:solidFill>
                <a:ea typeface="黑体" panose="02010609060101010101" pitchFamily="49" charset="-122"/>
                <a:cs typeface="Times New Roman" panose="02020603050405020304" pitchFamily="18" charset="0"/>
              </a:rPr>
              <a:t>150mm,</a:t>
            </a:r>
            <a:r>
              <a:rPr lang="zh-CN" altLang="zh-CN" sz="1600" dirty="0">
                <a:solidFill>
                  <a:srgbClr val="000000"/>
                </a:solidFill>
                <a:ea typeface="黑体" panose="02010609060101010101" pitchFamily="49" charset="-122"/>
                <a:cs typeface="Times New Roman" panose="02020603050405020304" pitchFamily="18" charset="0"/>
              </a:rPr>
              <a:t>且是均匀的。图中</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dirty="0">
                <a:solidFill>
                  <a:srgbClr val="000000"/>
                </a:solidFill>
                <a:ea typeface="黑体" panose="02010609060101010101" pitchFamily="49" charset="-122"/>
                <a:cs typeface="Times New Roman" panose="02020603050405020304" pitchFamily="18" charset="0"/>
              </a:rPr>
              <a:t>1m,</a:t>
            </a:r>
            <a:r>
              <a:rPr lang="en-US" altLang="zh-CN" sz="1600" i="1" dirty="0">
                <a:solidFill>
                  <a:srgbClr val="000000"/>
                </a:solidFill>
                <a:ea typeface="黑体" panose="02010609060101010101" pitchFamily="49" charset="-122"/>
                <a:cs typeface="Times New Roman" panose="02020603050405020304" pitchFamily="18" charset="0"/>
              </a:rPr>
              <a:t>b=</a:t>
            </a:r>
            <a:r>
              <a:rPr lang="en-US" altLang="zh-CN" sz="1600" dirty="0">
                <a:solidFill>
                  <a:srgbClr val="000000"/>
                </a:solidFill>
                <a:ea typeface="黑体" panose="02010609060101010101" pitchFamily="49" charset="-122"/>
                <a:cs typeface="Times New Roman" panose="02020603050405020304" pitchFamily="18" charset="0"/>
              </a:rPr>
              <a:t>4m</a:t>
            </a:r>
            <a:r>
              <a:rPr lang="zh-CN" altLang="zh-CN" sz="1600" dirty="0">
                <a:solidFill>
                  <a:srgbClr val="000000"/>
                </a:solidFill>
                <a:ea typeface="黑体" panose="02010609060101010101" pitchFamily="49" charset="-122"/>
                <a:cs typeface="Times New Roman" panose="02020603050405020304" pitchFamily="18" charset="0"/>
              </a:rPr>
              <a:t>。试求吸油流量及</a:t>
            </a:r>
            <a:r>
              <a:rPr lang="en-US" altLang="zh-CN" sz="1600" i="1" dirty="0">
                <a:solidFill>
                  <a:srgbClr val="000000"/>
                </a:solidFill>
                <a:ea typeface="黑体" panose="02010609060101010101" pitchFamily="49" charset="-122"/>
                <a:cs typeface="Times New Roman" panose="02020603050405020304" pitchFamily="18" charset="0"/>
              </a:rPr>
              <a:t>A</a:t>
            </a:r>
            <a:r>
              <a:rPr lang="zh-CN" altLang="zh-CN" sz="1600" dirty="0">
                <a:solidFill>
                  <a:srgbClr val="000000"/>
                </a:solidFill>
                <a:ea typeface="黑体" panose="02010609060101010101" pitchFamily="49" charset="-122"/>
                <a:cs typeface="Times New Roman" panose="02020603050405020304" pitchFamily="18" charset="0"/>
              </a:rPr>
              <a:t>点处压力。忽略一切损失。</a:t>
            </a:r>
            <a:endParaRPr lang="zh-CN" altLang="en-US" sz="1600" dirty="0"/>
          </a:p>
        </p:txBody>
      </p:sp>
      <p:pic>
        <p:nvPicPr>
          <p:cNvPr id="8" name="3T47.EPS">
            <a:extLst>
              <a:ext uri="{FF2B5EF4-FFF2-40B4-BE49-F238E27FC236}">
                <a16:creationId xmlns:a16="http://schemas.microsoft.com/office/drawing/2014/main" id="{268912A0-BCF3-4B32-8914-1FC8E954B01D}"/>
              </a:ext>
            </a:extLst>
          </p:cNvPr>
          <p:cNvPicPr/>
          <p:nvPr/>
        </p:nvPicPr>
        <p:blipFill>
          <a:blip r:embed="rId2"/>
          <a:stretch>
            <a:fillRect/>
          </a:stretch>
        </p:blipFill>
        <p:spPr>
          <a:xfrm>
            <a:off x="3238262" y="2054033"/>
            <a:ext cx="2267321" cy="1946870"/>
          </a:xfrm>
          <a:prstGeom prst="rect">
            <a:avLst/>
          </a:prstGeom>
        </p:spPr>
      </p:pic>
      <p:sp>
        <p:nvSpPr>
          <p:cNvPr id="4" name="矩形 3">
            <a:extLst>
              <a:ext uri="{FF2B5EF4-FFF2-40B4-BE49-F238E27FC236}">
                <a16:creationId xmlns:a16="http://schemas.microsoft.com/office/drawing/2014/main" id="{684EDC00-7F24-4A99-8458-02A2B39B22D7}"/>
              </a:ext>
            </a:extLst>
          </p:cNvPr>
          <p:cNvSpPr/>
          <p:nvPr/>
        </p:nvSpPr>
        <p:spPr>
          <a:xfrm>
            <a:off x="3866014" y="3770071"/>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47</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66758908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E4808FAE-4EEC-4352-BA25-C6D4D11A49B2}"/>
              </a:ext>
            </a:extLst>
          </p:cNvPr>
          <p:cNvSpPr/>
          <p:nvPr/>
        </p:nvSpPr>
        <p:spPr>
          <a:xfrm>
            <a:off x="967677" y="936652"/>
            <a:ext cx="7120170" cy="1292662"/>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mn-ea"/>
                <a:cs typeface="Times New Roman" panose="02020603050405020304" pitchFamily="18" charset="0"/>
              </a:rPr>
              <a:t>3</a:t>
            </a:r>
            <a:r>
              <a:rPr lang="en-US" altLang="zh-CN" sz="2000" b="1" i="1" dirty="0">
                <a:solidFill>
                  <a:srgbClr val="000000"/>
                </a:solidFill>
                <a:latin typeface="+mn-ea"/>
                <a:cs typeface="Times New Roman" panose="02020603050405020304" pitchFamily="18" charset="0"/>
              </a:rPr>
              <a:t>-</a:t>
            </a:r>
            <a:r>
              <a:rPr lang="en-US" altLang="zh-CN" sz="2000" b="1" dirty="0">
                <a:solidFill>
                  <a:srgbClr val="000000"/>
                </a:solidFill>
                <a:latin typeface="+mn-ea"/>
                <a:cs typeface="Times New Roman" panose="02020603050405020304" pitchFamily="18" charset="0"/>
              </a:rPr>
              <a:t>7</a:t>
            </a:r>
            <a:r>
              <a:rPr lang="zh-CN" altLang="zh-CN" sz="1600" i="1" dirty="0">
                <a:solidFill>
                  <a:srgbClr val="000000"/>
                </a:solidFill>
                <a:latin typeface="+mn-ea"/>
                <a:cs typeface="Times New Roman" panose="02020603050405020304" pitchFamily="18" charset="0"/>
              </a:rPr>
              <a:t>　</a:t>
            </a:r>
            <a:r>
              <a:rPr lang="zh-CN" altLang="zh-CN" sz="1600" dirty="0">
                <a:solidFill>
                  <a:srgbClr val="000000"/>
                </a:solidFill>
                <a:latin typeface="+mn-ea"/>
                <a:cs typeface="Times New Roman" panose="02020603050405020304" pitchFamily="18" charset="0"/>
              </a:rPr>
              <a:t>液压缸直径</a:t>
            </a:r>
            <a:r>
              <a:rPr lang="en-US" altLang="zh-CN" sz="1600" i="1" dirty="0">
                <a:solidFill>
                  <a:srgbClr val="000000"/>
                </a:solidFill>
                <a:latin typeface="+mn-ea"/>
                <a:cs typeface="Times New Roman" panose="02020603050405020304" pitchFamily="18" charset="0"/>
              </a:rPr>
              <a:t>D=</a:t>
            </a:r>
            <a:r>
              <a:rPr lang="en-US" altLang="zh-CN" sz="1600" dirty="0">
                <a:solidFill>
                  <a:srgbClr val="000000"/>
                </a:solidFill>
                <a:latin typeface="+mn-ea"/>
                <a:cs typeface="Times New Roman" panose="02020603050405020304" pitchFamily="18" charset="0"/>
              </a:rPr>
              <a:t>150mm,</a:t>
            </a:r>
            <a:r>
              <a:rPr lang="zh-CN" altLang="zh-CN" sz="1600" dirty="0">
                <a:solidFill>
                  <a:srgbClr val="000000"/>
                </a:solidFill>
                <a:latin typeface="+mn-ea"/>
                <a:cs typeface="Times New Roman" panose="02020603050405020304" pitchFamily="18" charset="0"/>
              </a:rPr>
              <a:t>柱塞直径</a:t>
            </a:r>
            <a:r>
              <a:rPr lang="en-US" altLang="zh-CN" sz="1600" i="1" dirty="0">
                <a:solidFill>
                  <a:srgbClr val="000000"/>
                </a:solidFill>
                <a:latin typeface="+mn-ea"/>
                <a:cs typeface="Times New Roman" panose="02020603050405020304" pitchFamily="18" charset="0"/>
              </a:rPr>
              <a:t>d=</a:t>
            </a:r>
            <a:r>
              <a:rPr lang="en-US" altLang="zh-CN" sz="1600" dirty="0">
                <a:solidFill>
                  <a:srgbClr val="000000"/>
                </a:solidFill>
                <a:latin typeface="+mn-ea"/>
                <a:cs typeface="Times New Roman" panose="02020603050405020304" pitchFamily="18" charset="0"/>
              </a:rPr>
              <a:t>100mm,</a:t>
            </a:r>
            <a:r>
              <a:rPr lang="zh-CN" altLang="zh-CN" sz="1600" dirty="0">
                <a:solidFill>
                  <a:srgbClr val="000000"/>
                </a:solidFill>
                <a:latin typeface="+mn-ea"/>
                <a:cs typeface="Times New Roman" panose="02020603050405020304" pitchFamily="18" charset="0"/>
              </a:rPr>
              <a:t>液压缸中充满油液。如果柱塞上作用着</a:t>
            </a:r>
            <a:r>
              <a:rPr lang="en-US" altLang="zh-CN" sz="1600" i="1" dirty="0">
                <a:solidFill>
                  <a:srgbClr val="000000"/>
                </a:solidFill>
                <a:latin typeface="+mn-ea"/>
                <a:cs typeface="Times New Roman" panose="02020603050405020304" pitchFamily="18" charset="0"/>
              </a:rPr>
              <a:t>F=</a:t>
            </a:r>
            <a:r>
              <a:rPr lang="en-US" altLang="zh-CN" sz="1600" dirty="0">
                <a:solidFill>
                  <a:srgbClr val="000000"/>
                </a:solidFill>
                <a:latin typeface="+mn-ea"/>
                <a:cs typeface="Times New Roman" panose="02020603050405020304" pitchFamily="18" charset="0"/>
              </a:rPr>
              <a:t>50000N</a:t>
            </a:r>
            <a:r>
              <a:rPr lang="zh-CN" altLang="zh-CN" sz="1600" dirty="0">
                <a:solidFill>
                  <a:srgbClr val="000000"/>
                </a:solidFill>
                <a:latin typeface="+mn-ea"/>
                <a:cs typeface="Times New Roman" panose="02020603050405020304" pitchFamily="18" charset="0"/>
              </a:rPr>
              <a:t>的力</a:t>
            </a:r>
            <a:r>
              <a:rPr lang="en-US" altLang="zh-CN" sz="1600" dirty="0">
                <a:solidFill>
                  <a:srgbClr val="000000"/>
                </a:solidFill>
                <a:latin typeface="+mn-ea"/>
                <a:cs typeface="Times New Roman" panose="02020603050405020304" pitchFamily="18" charset="0"/>
              </a:rPr>
              <a:t>,</a:t>
            </a:r>
            <a:r>
              <a:rPr lang="zh-CN" altLang="zh-CN" sz="1600" dirty="0">
                <a:solidFill>
                  <a:srgbClr val="000000"/>
                </a:solidFill>
                <a:latin typeface="+mn-ea"/>
                <a:cs typeface="Times New Roman" panose="02020603050405020304" pitchFamily="18" charset="0"/>
              </a:rPr>
              <a:t>不计油液的质量</a:t>
            </a:r>
            <a:r>
              <a:rPr lang="en-US" altLang="zh-CN" sz="1600" dirty="0">
                <a:solidFill>
                  <a:srgbClr val="000000"/>
                </a:solidFill>
                <a:latin typeface="+mn-ea"/>
                <a:cs typeface="Times New Roman" panose="02020603050405020304" pitchFamily="18" charset="0"/>
              </a:rPr>
              <a:t>,</a:t>
            </a:r>
            <a:r>
              <a:rPr lang="zh-CN" altLang="zh-CN" sz="1600" dirty="0">
                <a:solidFill>
                  <a:srgbClr val="000000"/>
                </a:solidFill>
                <a:latin typeface="+mn-ea"/>
                <a:cs typeface="Times New Roman" panose="02020603050405020304" pitchFamily="18" charset="0"/>
              </a:rPr>
              <a:t>试求如图</a:t>
            </a:r>
            <a:r>
              <a:rPr lang="en-US" altLang="zh-CN" sz="1600" dirty="0">
                <a:solidFill>
                  <a:srgbClr val="000000"/>
                </a:solidFill>
                <a:latin typeface="+mn-ea"/>
                <a:cs typeface="Times New Roman" panose="02020603050405020304" pitchFamily="18" charset="0"/>
              </a:rPr>
              <a:t>3</a:t>
            </a:r>
            <a:r>
              <a:rPr lang="en-US" altLang="zh-CN" sz="1600" i="1" dirty="0">
                <a:solidFill>
                  <a:srgbClr val="000000"/>
                </a:solidFill>
                <a:latin typeface="+mn-ea"/>
                <a:cs typeface="Times New Roman" panose="02020603050405020304" pitchFamily="18" charset="0"/>
              </a:rPr>
              <a:t>-</a:t>
            </a:r>
            <a:r>
              <a:rPr lang="en-US" altLang="zh-CN" sz="1600" dirty="0">
                <a:solidFill>
                  <a:srgbClr val="000000"/>
                </a:solidFill>
                <a:latin typeface="+mn-ea"/>
                <a:cs typeface="Times New Roman" panose="02020603050405020304" pitchFamily="18" charset="0"/>
              </a:rPr>
              <a:t>48</a:t>
            </a:r>
            <a:r>
              <a:rPr lang="zh-CN" altLang="zh-CN" sz="1600" dirty="0">
                <a:solidFill>
                  <a:srgbClr val="000000"/>
                </a:solidFill>
                <a:latin typeface="+mn-ea"/>
                <a:cs typeface="Times New Roman" panose="02020603050405020304" pitchFamily="18" charset="0"/>
              </a:rPr>
              <a:t>所示两种情况下液压缸中压力分别等于多少</a:t>
            </a:r>
            <a:r>
              <a:rPr lang="en-US" altLang="zh-CN" sz="1600" dirty="0">
                <a:solidFill>
                  <a:srgbClr val="000000"/>
                </a:solidFill>
                <a:latin typeface="+mn-ea"/>
                <a:cs typeface="Times New Roman" panose="02020603050405020304" pitchFamily="18" charset="0"/>
              </a:rPr>
              <a:t>?</a:t>
            </a:r>
            <a:endParaRPr lang="zh-CN" altLang="zh-CN" sz="2000" dirty="0">
              <a:solidFill>
                <a:srgbClr val="000000"/>
              </a:solidFill>
              <a:effectLst/>
              <a:latin typeface="+mn-ea"/>
              <a:cs typeface="Times New Roman" panose="02020603050405020304" pitchFamily="18" charset="0"/>
            </a:endParaRPr>
          </a:p>
        </p:txBody>
      </p:sp>
      <p:pic>
        <p:nvPicPr>
          <p:cNvPr id="8" name="3T48.EPS">
            <a:extLst>
              <a:ext uri="{FF2B5EF4-FFF2-40B4-BE49-F238E27FC236}">
                <a16:creationId xmlns:a16="http://schemas.microsoft.com/office/drawing/2014/main" id="{9ACE5B84-1E3C-4667-9AF1-8664CCF87D3E}"/>
              </a:ext>
            </a:extLst>
          </p:cNvPr>
          <p:cNvPicPr/>
          <p:nvPr/>
        </p:nvPicPr>
        <p:blipFill>
          <a:blip r:embed="rId2"/>
          <a:stretch>
            <a:fillRect/>
          </a:stretch>
        </p:blipFill>
        <p:spPr>
          <a:xfrm>
            <a:off x="3023563" y="2104186"/>
            <a:ext cx="2967994" cy="2026600"/>
          </a:xfrm>
          <a:prstGeom prst="rect">
            <a:avLst/>
          </a:prstGeom>
        </p:spPr>
      </p:pic>
      <p:sp>
        <p:nvSpPr>
          <p:cNvPr id="4" name="矩形 3">
            <a:extLst>
              <a:ext uri="{FF2B5EF4-FFF2-40B4-BE49-F238E27FC236}">
                <a16:creationId xmlns:a16="http://schemas.microsoft.com/office/drawing/2014/main" id="{50918FB5-A966-4A5A-A392-68303A4D2EA0}"/>
              </a:ext>
            </a:extLst>
          </p:cNvPr>
          <p:cNvSpPr/>
          <p:nvPr/>
        </p:nvSpPr>
        <p:spPr>
          <a:xfrm>
            <a:off x="4021854" y="4130786"/>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48</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7</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87275156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68E10E3E-7F17-494C-A4AC-AC8818D24193}"/>
              </a:ext>
            </a:extLst>
          </p:cNvPr>
          <p:cNvSpPr/>
          <p:nvPr/>
        </p:nvSpPr>
        <p:spPr>
          <a:xfrm>
            <a:off x="1128612" y="914332"/>
            <a:ext cx="6480730" cy="923330"/>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8</a:t>
            </a:r>
            <a:r>
              <a:rPr lang="zh-CN" altLang="zh-CN"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试确定安全阀</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49)</a:t>
            </a:r>
            <a:r>
              <a:rPr lang="zh-CN" altLang="zh-CN" sz="1600" dirty="0">
                <a:solidFill>
                  <a:srgbClr val="000000"/>
                </a:solidFill>
                <a:ea typeface="黑体" panose="02010609060101010101" pitchFamily="49" charset="-122"/>
                <a:cs typeface="Times New Roman" panose="02020603050405020304" pitchFamily="18" charset="0"/>
              </a:rPr>
              <a:t>上弹簧的预压缩量</a:t>
            </a:r>
            <a:r>
              <a:rPr lang="en-US" altLang="zh-CN" sz="1600" i="1" dirty="0">
                <a:solidFill>
                  <a:srgbClr val="000000"/>
                </a:solidFill>
                <a:ea typeface="黑体" panose="02010609060101010101" pitchFamily="49" charset="-122"/>
                <a:cs typeface="Times New Roman" panose="02020603050405020304" pitchFamily="18" charset="0"/>
              </a:rPr>
              <a:t>x</a:t>
            </a:r>
            <a:r>
              <a:rPr lang="en-US" altLang="zh-CN" sz="1600" baseline="-25000" dirty="0">
                <a:solidFill>
                  <a:srgbClr val="000000"/>
                </a:solidFill>
                <a:ea typeface="黑体" panose="02010609060101010101" pitchFamily="49" charset="-122"/>
                <a:cs typeface="Times New Roman" panose="02020603050405020304" pitchFamily="18" charset="0"/>
              </a:rPr>
              <a:t>0</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设压力</a:t>
            </a:r>
            <a:r>
              <a:rPr lang="en-US" altLang="zh-CN" sz="1600" i="1" dirty="0">
                <a:solidFill>
                  <a:srgbClr val="000000"/>
                </a:solidFill>
                <a:ea typeface="黑体" panose="02010609060101010101" pitchFamily="49" charset="-122"/>
                <a:cs typeface="Times New Roman" panose="02020603050405020304" pitchFamily="18" charset="0"/>
              </a:rPr>
              <a:t>p=</a:t>
            </a:r>
            <a:r>
              <a:rPr lang="en-US" altLang="zh-CN" sz="1600" dirty="0">
                <a:solidFill>
                  <a:srgbClr val="000000"/>
                </a:solidFill>
                <a:ea typeface="黑体" panose="02010609060101010101" pitchFamily="49" charset="-122"/>
                <a:cs typeface="Times New Roman" panose="02020603050405020304" pitchFamily="18" charset="0"/>
              </a:rPr>
              <a:t>3MPa</a:t>
            </a:r>
            <a:r>
              <a:rPr lang="zh-CN" altLang="zh-CN" sz="1600" dirty="0">
                <a:solidFill>
                  <a:srgbClr val="000000"/>
                </a:solidFill>
                <a:ea typeface="黑体" panose="02010609060101010101" pitchFamily="49" charset="-122"/>
                <a:cs typeface="Times New Roman" panose="02020603050405020304" pitchFamily="18" charset="0"/>
              </a:rPr>
              <a:t>时阀开启</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弹簧刚度为</a:t>
            </a:r>
            <a:r>
              <a:rPr lang="en-US" altLang="zh-CN" sz="1600" dirty="0">
                <a:solidFill>
                  <a:srgbClr val="000000"/>
                </a:solidFill>
                <a:ea typeface="黑体" panose="02010609060101010101" pitchFamily="49" charset="-122"/>
                <a:cs typeface="Times New Roman" panose="02020603050405020304" pitchFamily="18" charset="0"/>
              </a:rPr>
              <a:t>8N/</a:t>
            </a:r>
            <a:r>
              <a:rPr lang="en-US" altLang="zh-CN" sz="1600" dirty="0" err="1">
                <a:solidFill>
                  <a:srgbClr val="000000"/>
                </a:solidFill>
                <a:ea typeface="黑体" panose="02010609060101010101" pitchFamily="49" charset="-122"/>
                <a:cs typeface="Times New Roman" panose="02020603050405020304" pitchFamily="18" charset="0"/>
              </a:rPr>
              <a:t>mm,</a:t>
            </a:r>
            <a:r>
              <a:rPr lang="en-US" altLang="zh-CN" sz="1600" i="1" dirty="0" err="1">
                <a:solidFill>
                  <a:srgbClr val="000000"/>
                </a:solidFill>
                <a:ea typeface="黑体" panose="02010609060101010101" pitchFamily="49" charset="-122"/>
                <a:cs typeface="Times New Roman" panose="02020603050405020304" pitchFamily="18" charset="0"/>
              </a:rPr>
              <a:t>D</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22mm,</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baseline="-250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20mm</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dirty="0"/>
          </a:p>
        </p:txBody>
      </p:sp>
      <p:pic>
        <p:nvPicPr>
          <p:cNvPr id="8" name="3T49.EPS">
            <a:extLst>
              <a:ext uri="{FF2B5EF4-FFF2-40B4-BE49-F238E27FC236}">
                <a16:creationId xmlns:a16="http://schemas.microsoft.com/office/drawing/2014/main" id="{743E259C-8F5A-4EE4-A7C5-7F57D0A31EBF}"/>
              </a:ext>
            </a:extLst>
          </p:cNvPr>
          <p:cNvPicPr/>
          <p:nvPr/>
        </p:nvPicPr>
        <p:blipFill>
          <a:blip r:embed="rId2"/>
          <a:stretch>
            <a:fillRect/>
          </a:stretch>
        </p:blipFill>
        <p:spPr>
          <a:xfrm>
            <a:off x="2953060" y="1988837"/>
            <a:ext cx="3149403" cy="1886172"/>
          </a:xfrm>
          <a:prstGeom prst="rect">
            <a:avLst/>
          </a:prstGeom>
        </p:spPr>
      </p:pic>
      <p:sp>
        <p:nvSpPr>
          <p:cNvPr id="4" name="矩形 3">
            <a:extLst>
              <a:ext uri="{FF2B5EF4-FFF2-40B4-BE49-F238E27FC236}">
                <a16:creationId xmlns:a16="http://schemas.microsoft.com/office/drawing/2014/main" id="{0D3051F3-291C-4D6A-BD24-3C183CE7A3E1}"/>
              </a:ext>
            </a:extLst>
          </p:cNvPr>
          <p:cNvSpPr/>
          <p:nvPr/>
        </p:nvSpPr>
        <p:spPr>
          <a:xfrm>
            <a:off x="4021853" y="3875009"/>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49</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8</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77407090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CC10D932-82BB-4FF2-9A36-04DBE053B711}"/>
              </a:ext>
            </a:extLst>
          </p:cNvPr>
          <p:cNvSpPr/>
          <p:nvPr/>
        </p:nvSpPr>
        <p:spPr>
          <a:xfrm>
            <a:off x="1294867" y="926243"/>
            <a:ext cx="6210754" cy="923330"/>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9</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50</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已知水深</a:t>
            </a:r>
            <a:r>
              <a:rPr lang="en-US" altLang="zh-CN" sz="1600" i="1" dirty="0">
                <a:solidFill>
                  <a:srgbClr val="000000"/>
                </a:solidFill>
                <a:latin typeface="NEU-BZ-S92"/>
                <a:ea typeface="黑体" panose="02010609060101010101" pitchFamily="49" charset="-122"/>
                <a:cs typeface="Times New Roman" panose="02020603050405020304" pitchFamily="18" charset="0"/>
              </a:rPr>
              <a:t>H=</a:t>
            </a:r>
            <a:r>
              <a:rPr lang="en-US" altLang="zh-CN" sz="1600" dirty="0">
                <a:solidFill>
                  <a:srgbClr val="000000"/>
                </a:solidFill>
                <a:latin typeface="NEU-BZ-S92"/>
                <a:ea typeface="黑体" panose="02010609060101010101" pitchFamily="49" charset="-122"/>
                <a:cs typeface="Times New Roman" panose="02020603050405020304" pitchFamily="18" charset="0"/>
              </a:rPr>
              <a:t>10m,</a:t>
            </a:r>
            <a:r>
              <a:rPr lang="zh-CN" altLang="zh-CN" sz="1600" dirty="0">
                <a:solidFill>
                  <a:srgbClr val="000000"/>
                </a:solidFill>
                <a:latin typeface="NEU-BZ-S92"/>
                <a:ea typeface="黑体" panose="02010609060101010101" pitchFamily="49" charset="-122"/>
                <a:cs typeface="Times New Roman" panose="02020603050405020304" pitchFamily="18" charset="0"/>
              </a:rPr>
              <a:t>截面</a:t>
            </a:r>
            <a:r>
              <a:rPr lang="en-US" altLang="zh-CN" sz="1600" i="1" dirty="0">
                <a:solidFill>
                  <a:srgbClr val="000000"/>
                </a:solidFill>
                <a:latin typeface="NEU-BZ-S92"/>
                <a:ea typeface="黑体" panose="02010609060101010101" pitchFamily="49" charset="-122"/>
                <a:cs typeface="Times New Roman" panose="02020603050405020304" pitchFamily="18" charset="0"/>
              </a:rPr>
              <a:t>A</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02m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截面</a:t>
            </a:r>
            <a:r>
              <a:rPr lang="en-US" altLang="zh-CN" sz="1600" i="1" dirty="0">
                <a:solidFill>
                  <a:srgbClr val="000000"/>
                </a:solidFill>
                <a:latin typeface="NEU-BZ-S92"/>
                <a:ea typeface="黑体" panose="02010609060101010101" pitchFamily="49" charset="-122"/>
                <a:cs typeface="Times New Roman" panose="02020603050405020304" pitchFamily="18" charset="0"/>
              </a:rPr>
              <a:t>A</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04m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试求孔口的出流流量以及点</a:t>
            </a:r>
            <a:r>
              <a:rPr lang="en-US" altLang="zh-CN" sz="1600" dirty="0">
                <a:solidFill>
                  <a:srgbClr val="000000"/>
                </a:solidFill>
                <a:latin typeface="NEU-BZ-S92"/>
                <a:ea typeface="黑体" panose="02010609060101010101" pitchFamily="49" charset="-122"/>
                <a:cs typeface="Times New Roman" panose="02020603050405020304" pitchFamily="18" charset="0"/>
              </a:rPr>
              <a:t>2</a:t>
            </a:r>
            <a:r>
              <a:rPr lang="zh-CN" altLang="zh-CN" sz="1600" dirty="0">
                <a:solidFill>
                  <a:srgbClr val="000000"/>
                </a:solidFill>
                <a:latin typeface="NEU-BZ-S92"/>
                <a:ea typeface="黑体" panose="02010609060101010101" pitchFamily="49" charset="-122"/>
                <a:cs typeface="Times New Roman" panose="02020603050405020304" pitchFamily="18" charset="0"/>
              </a:rPr>
              <a:t>处的表压力</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取</a:t>
            </a:r>
            <a:r>
              <a:rPr lang="en-US" altLang="zh-CN" sz="1600" i="1" dirty="0">
                <a:solidFill>
                  <a:srgbClr val="000000"/>
                </a:solidFill>
                <a:latin typeface="NEU-BZ-S92"/>
                <a:ea typeface="黑体" panose="02010609060101010101" pitchFamily="49" charset="-122"/>
                <a:cs typeface="Times New Roman" panose="02020603050405020304" pitchFamily="18" charset="0"/>
              </a:rPr>
              <a:t>α=</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zh-CN" altLang="zh-CN" sz="1600" dirty="0">
                <a:solidFill>
                  <a:srgbClr val="000000"/>
                </a:solidFill>
                <a:latin typeface="NEU-BZ-S92"/>
                <a:ea typeface="黑体" panose="02010609060101010101" pitchFamily="49" charset="-122"/>
                <a:cs typeface="Times New Roman" panose="02020603050405020304" pitchFamily="18" charset="0"/>
              </a:rPr>
              <a:t>不计损失</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11" name="3T50.EPS">
            <a:extLst>
              <a:ext uri="{FF2B5EF4-FFF2-40B4-BE49-F238E27FC236}">
                <a16:creationId xmlns:a16="http://schemas.microsoft.com/office/drawing/2014/main" id="{1F674C76-E260-4DB5-AD86-2B31CA9F8158}"/>
              </a:ext>
            </a:extLst>
          </p:cNvPr>
          <p:cNvPicPr/>
          <p:nvPr/>
        </p:nvPicPr>
        <p:blipFill>
          <a:blip r:embed="rId2"/>
          <a:stretch>
            <a:fillRect/>
          </a:stretch>
        </p:blipFill>
        <p:spPr>
          <a:xfrm>
            <a:off x="2990255" y="2192047"/>
            <a:ext cx="2807188" cy="1747425"/>
          </a:xfrm>
          <a:prstGeom prst="rect">
            <a:avLst/>
          </a:prstGeom>
        </p:spPr>
      </p:pic>
      <p:sp>
        <p:nvSpPr>
          <p:cNvPr id="7" name="矩形 6">
            <a:extLst>
              <a:ext uri="{FF2B5EF4-FFF2-40B4-BE49-F238E27FC236}">
                <a16:creationId xmlns:a16="http://schemas.microsoft.com/office/drawing/2014/main" id="{5C5E4958-6CB1-49EF-8A69-44840EB0E27B}"/>
              </a:ext>
            </a:extLst>
          </p:cNvPr>
          <p:cNvSpPr/>
          <p:nvPr/>
        </p:nvSpPr>
        <p:spPr>
          <a:xfrm>
            <a:off x="4015459" y="3939472"/>
            <a:ext cx="1011815"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50</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9</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7233015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361F2BA9-FB89-4A3A-B09C-55D7214B18A7}"/>
              </a:ext>
            </a:extLst>
          </p:cNvPr>
          <p:cNvSpPr/>
          <p:nvPr/>
        </p:nvSpPr>
        <p:spPr>
          <a:xfrm>
            <a:off x="1346022" y="822747"/>
            <a:ext cx="6097067" cy="1692771"/>
          </a:xfrm>
          <a:prstGeom prst="rect">
            <a:avLst/>
          </a:prstGeom>
        </p:spPr>
        <p:txBody>
          <a:bodyPr wrap="square">
            <a:spAutoFit/>
          </a:bodyPr>
          <a:lstStyle/>
          <a:p>
            <a:pPr algn="just">
              <a:lnSpc>
                <a:spcPct val="20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10</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51</a:t>
            </a:r>
            <a:r>
              <a:rPr lang="zh-CN" altLang="zh-CN" sz="1600" dirty="0">
                <a:solidFill>
                  <a:srgbClr val="000000"/>
                </a:solidFill>
                <a:ea typeface="黑体" panose="02010609060101010101" pitchFamily="49" charset="-122"/>
                <a:cs typeface="Times New Roman" panose="02020603050405020304" pitchFamily="18" charset="0"/>
              </a:rPr>
              <a:t>所示一抽吸设备水平放置</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其出口和大气相通</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细管处截面积</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baseline="-250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4</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出口处管道截面积</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baseline="-25000" dirty="0">
                <a:solidFill>
                  <a:srgbClr val="000000"/>
                </a:solidFill>
                <a:ea typeface="黑体" panose="02010609060101010101" pitchFamily="49" charset="-122"/>
                <a:cs typeface="Times New Roman" panose="02020603050405020304" pitchFamily="18" charset="0"/>
              </a:rPr>
              <a:t>2</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baseline="-25000" dirty="0">
                <a:solidFill>
                  <a:srgbClr val="000000"/>
                </a:solidFill>
                <a:ea typeface="黑体" panose="02010609060101010101" pitchFamily="49" charset="-122"/>
                <a:cs typeface="Times New Roman" panose="02020603050405020304" pitchFamily="18" charset="0"/>
              </a:rPr>
              <a:t>1</a:t>
            </a:r>
            <a:r>
              <a:rPr lang="en-US" altLang="zh-CN" sz="1600" dirty="0">
                <a:solidFill>
                  <a:srgbClr val="000000"/>
                </a:solidFill>
                <a:ea typeface="黑体" panose="02010609060101010101" pitchFamily="49" charset="-122"/>
                <a:cs typeface="Times New Roman" panose="02020603050405020304" pitchFamily="18" charset="0"/>
              </a:rPr>
              <a:t>,</a:t>
            </a:r>
            <a:r>
              <a:rPr lang="en-US" altLang="zh-CN" sz="1600" i="1" dirty="0">
                <a:solidFill>
                  <a:srgbClr val="000000"/>
                </a:solidFill>
                <a:ea typeface="黑体" panose="02010609060101010101" pitchFamily="49" charset="-122"/>
                <a:cs typeface="Times New Roman" panose="02020603050405020304" pitchFamily="18" charset="0"/>
              </a:rPr>
              <a:t>h=</a:t>
            </a:r>
            <a:r>
              <a:rPr lang="en-US" altLang="zh-CN" sz="1600" dirty="0">
                <a:solidFill>
                  <a:srgbClr val="000000"/>
                </a:solidFill>
                <a:ea typeface="黑体" panose="02010609060101010101" pitchFamily="49" charset="-122"/>
                <a:cs typeface="Times New Roman" panose="02020603050405020304" pitchFamily="18" charset="0"/>
              </a:rPr>
              <a:t>1m,</a:t>
            </a:r>
            <a:r>
              <a:rPr lang="zh-CN" altLang="zh-CN" sz="1600" dirty="0">
                <a:solidFill>
                  <a:srgbClr val="000000"/>
                </a:solidFill>
                <a:ea typeface="黑体" panose="02010609060101010101" pitchFamily="49" charset="-122"/>
                <a:cs typeface="Times New Roman" panose="02020603050405020304" pitchFamily="18" charset="0"/>
              </a:rPr>
              <a:t>试求开始抽吸时</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水平管中所必须通过的流量</a:t>
            </a:r>
            <a:r>
              <a:rPr lang="en-US" altLang="zh-CN" sz="1600" i="1" dirty="0">
                <a:solidFill>
                  <a:srgbClr val="000000"/>
                </a:solidFill>
                <a:ea typeface="黑体" panose="02010609060101010101" pitchFamily="49" charset="-122"/>
                <a:cs typeface="Times New Roman" panose="02020603050405020304" pitchFamily="18" charset="0"/>
              </a:rPr>
              <a:t>q</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液体为理想液体</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不计损失</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51.EPS">
            <a:extLst>
              <a:ext uri="{FF2B5EF4-FFF2-40B4-BE49-F238E27FC236}">
                <a16:creationId xmlns:a16="http://schemas.microsoft.com/office/drawing/2014/main" id="{BDFA3026-A2BC-49B8-9599-D7E06B0A4754}"/>
              </a:ext>
            </a:extLst>
          </p:cNvPr>
          <p:cNvPicPr/>
          <p:nvPr/>
        </p:nvPicPr>
        <p:blipFill>
          <a:blip r:embed="rId2"/>
          <a:stretch>
            <a:fillRect/>
          </a:stretch>
        </p:blipFill>
        <p:spPr>
          <a:xfrm>
            <a:off x="3198692" y="2584970"/>
            <a:ext cx="2658140" cy="1459041"/>
          </a:xfrm>
          <a:prstGeom prst="rect">
            <a:avLst/>
          </a:prstGeom>
        </p:spPr>
      </p:pic>
      <p:sp>
        <p:nvSpPr>
          <p:cNvPr id="10" name="矩形 9">
            <a:extLst>
              <a:ext uri="{FF2B5EF4-FFF2-40B4-BE49-F238E27FC236}">
                <a16:creationId xmlns:a16="http://schemas.microsoft.com/office/drawing/2014/main" id="{551999DD-0C57-4C32-820E-FCC08C306C8B}"/>
              </a:ext>
            </a:extLst>
          </p:cNvPr>
          <p:cNvSpPr/>
          <p:nvPr/>
        </p:nvSpPr>
        <p:spPr>
          <a:xfrm>
            <a:off x="4037238" y="4113463"/>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51</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10</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3847699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44240BF5-156C-4CD4-805A-22E58FB6A54F}"/>
              </a:ext>
            </a:extLst>
          </p:cNvPr>
          <p:cNvSpPr/>
          <p:nvPr/>
        </p:nvSpPr>
        <p:spPr>
          <a:xfrm>
            <a:off x="1128613" y="938293"/>
            <a:ext cx="6640590" cy="1661993"/>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11</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52</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内流式锥阀的阀座孔无倒角</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阀座孔直径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27mm,</a:t>
            </a:r>
            <a:r>
              <a:rPr lang="zh-CN" altLang="zh-CN" sz="1600" dirty="0">
                <a:solidFill>
                  <a:srgbClr val="000000"/>
                </a:solidFill>
                <a:latin typeface="NEU-BZ-S92"/>
                <a:ea typeface="黑体" panose="02010609060101010101" pitchFamily="49" charset="-122"/>
                <a:cs typeface="Times New Roman" panose="02020603050405020304" pitchFamily="18" charset="0"/>
              </a:rPr>
              <a:t>主阀心直径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28mm,</a:t>
            </a:r>
            <a:r>
              <a:rPr lang="zh-CN" altLang="zh-CN" sz="1600" dirty="0">
                <a:solidFill>
                  <a:srgbClr val="000000"/>
                </a:solidFill>
                <a:latin typeface="NEU-BZ-S92"/>
                <a:ea typeface="黑体" panose="02010609060101010101" pitchFamily="49" charset="-122"/>
                <a:cs typeface="Times New Roman" panose="02020603050405020304" pitchFamily="18" charset="0"/>
              </a:rPr>
              <a:t>锥阀半锥角</a:t>
            </a:r>
            <a:r>
              <a:rPr lang="en-US" altLang="zh-CN" sz="1600" i="1" dirty="0">
                <a:solidFill>
                  <a:srgbClr val="000000"/>
                </a:solidFill>
                <a:latin typeface="NEU-BZ-S92"/>
                <a:ea typeface="黑体" panose="02010609060101010101" pitchFamily="49" charset="-122"/>
                <a:cs typeface="Times New Roman" panose="02020603050405020304" pitchFamily="18" charset="0"/>
              </a:rPr>
              <a:t>α=</a:t>
            </a:r>
            <a:r>
              <a:rPr lang="en-US" altLang="zh-CN" sz="1600" dirty="0">
                <a:solidFill>
                  <a:srgbClr val="000000"/>
                </a:solidFill>
                <a:latin typeface="NEU-BZ-S92"/>
                <a:ea typeface="黑体" panose="02010609060101010101" pitchFamily="49" charset="-122"/>
                <a:cs typeface="Times New Roman" panose="02020603050405020304" pitchFamily="18" charset="0"/>
              </a:rPr>
              <a:t>15</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。当阀心的开口量</a:t>
            </a:r>
            <a:r>
              <a:rPr lang="en-US" altLang="zh-CN" sz="1600" i="1" dirty="0">
                <a:solidFill>
                  <a:srgbClr val="000000"/>
                </a:solidFill>
                <a:latin typeface="NEU-BZ-S92"/>
                <a:ea typeface="黑体" panose="02010609060101010101" pitchFamily="49" charset="-122"/>
                <a:cs typeface="Times New Roman" panose="02020603050405020304" pitchFamily="18" charset="0"/>
              </a:rPr>
              <a:t>x=</a:t>
            </a:r>
            <a:r>
              <a:rPr lang="en-US" altLang="zh-CN" sz="1600" dirty="0">
                <a:solidFill>
                  <a:srgbClr val="000000"/>
                </a:solidFill>
                <a:latin typeface="NEU-BZ-S92"/>
                <a:ea typeface="黑体" panose="02010609060101010101" pitchFamily="49" charset="-122"/>
                <a:cs typeface="Times New Roman" panose="02020603050405020304" pitchFamily="18" charset="0"/>
              </a:rPr>
              <a:t>6</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4mm</a:t>
            </a:r>
            <a:r>
              <a:rPr lang="zh-CN" altLang="zh-CN" sz="1600" dirty="0">
                <a:solidFill>
                  <a:srgbClr val="000000"/>
                </a:solidFill>
                <a:latin typeface="NEU-BZ-S92"/>
                <a:ea typeface="黑体" panose="02010609060101010101" pitchFamily="49" charset="-122"/>
                <a:cs typeface="Times New Roman" panose="02020603050405020304" pitchFamily="18" charset="0"/>
              </a:rPr>
              <a:t>时</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阀进口压力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4MPa,</a:t>
            </a:r>
            <a:r>
              <a:rPr lang="zh-CN" altLang="zh-CN" sz="1600" dirty="0">
                <a:solidFill>
                  <a:srgbClr val="000000"/>
                </a:solidFill>
                <a:latin typeface="NEU-BZ-S92"/>
                <a:ea typeface="黑体" panose="02010609060101010101" pitchFamily="49" charset="-122"/>
                <a:cs typeface="Times New Roman" panose="02020603050405020304" pitchFamily="18" charset="0"/>
              </a:rPr>
              <a:t>出口压力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zh-CN" altLang="zh-CN" sz="1600" dirty="0">
                <a:solidFill>
                  <a:srgbClr val="000000"/>
                </a:solidFill>
                <a:latin typeface="NEU-BZ-S92"/>
                <a:ea typeface="黑体" panose="02010609060101010101" pitchFamily="49" charset="-122"/>
                <a:cs typeface="Times New Roman" panose="02020603050405020304" pitchFamily="18" charset="0"/>
              </a:rPr>
              <a:t>流量系数</a:t>
            </a:r>
            <a:r>
              <a:rPr lang="en-US" altLang="zh-CN" sz="1600" i="1" dirty="0">
                <a:solidFill>
                  <a:srgbClr val="000000"/>
                </a:solidFill>
                <a:latin typeface="NEU-BZ-S92"/>
                <a:ea typeface="黑体" panose="02010609060101010101" pitchFamily="49" charset="-122"/>
                <a:cs typeface="Times New Roman" panose="02020603050405020304" pitchFamily="18" charset="0"/>
              </a:rPr>
              <a:t>C</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d</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8,</a:t>
            </a:r>
            <a:r>
              <a:rPr lang="zh-CN" altLang="zh-CN" sz="1600" dirty="0">
                <a:solidFill>
                  <a:srgbClr val="000000"/>
                </a:solidFill>
                <a:latin typeface="NEU-BZ-S92"/>
                <a:ea typeface="黑体" panose="02010609060101010101" pitchFamily="49" charset="-122"/>
                <a:cs typeface="Times New Roman" panose="02020603050405020304" pitchFamily="18" charset="0"/>
              </a:rPr>
              <a:t>速度系数</a:t>
            </a:r>
            <a:r>
              <a:rPr lang="en-US" altLang="zh-CN" sz="1600" i="1" dirty="0" err="1">
                <a:solidFill>
                  <a:srgbClr val="000000"/>
                </a:solidFill>
                <a:latin typeface="NEU-BZ-S92"/>
                <a:ea typeface="黑体" panose="02010609060101010101" pitchFamily="49" charset="-122"/>
                <a:cs typeface="Times New Roman" panose="02020603050405020304" pitchFamily="18" charset="0"/>
              </a:rPr>
              <a:t>C</a:t>
            </a:r>
            <a:r>
              <a:rPr lang="en-US" altLang="zh-CN" sz="1600" i="1" baseline="-25000" dirty="0" err="1">
                <a:solidFill>
                  <a:srgbClr val="000000"/>
                </a:solidFill>
                <a:latin typeface="NEU-BZ-S92"/>
                <a:ea typeface="黑体" panose="02010609060101010101" pitchFamily="49" charset="-122"/>
                <a:cs typeface="Times New Roman" panose="02020603050405020304" pitchFamily="18" charset="0"/>
              </a:rPr>
              <a:t>v</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zh-CN" altLang="zh-CN" sz="1600" dirty="0">
                <a:solidFill>
                  <a:srgbClr val="000000"/>
                </a:solidFill>
                <a:latin typeface="NEU-BZ-S92"/>
                <a:ea typeface="黑体" panose="02010609060101010101" pitchFamily="49" charset="-122"/>
                <a:cs typeface="Times New Roman" panose="02020603050405020304" pitchFamily="18" charset="0"/>
              </a:rPr>
              <a:t>试求液流对阀心的作用力。</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8" name="3T52.EPS">
            <a:extLst>
              <a:ext uri="{FF2B5EF4-FFF2-40B4-BE49-F238E27FC236}">
                <a16:creationId xmlns:a16="http://schemas.microsoft.com/office/drawing/2014/main" id="{B6F12CA3-9180-4DF9-A5BC-BCB17E23996A}"/>
              </a:ext>
            </a:extLst>
          </p:cNvPr>
          <p:cNvPicPr/>
          <p:nvPr/>
        </p:nvPicPr>
        <p:blipFill>
          <a:blip r:embed="rId2"/>
          <a:stretch>
            <a:fillRect/>
          </a:stretch>
        </p:blipFill>
        <p:spPr>
          <a:xfrm>
            <a:off x="3689645" y="2354099"/>
            <a:ext cx="1897467" cy="1793278"/>
          </a:xfrm>
          <a:prstGeom prst="rect">
            <a:avLst/>
          </a:prstGeom>
        </p:spPr>
      </p:pic>
      <p:sp>
        <p:nvSpPr>
          <p:cNvPr id="10" name="矩形 9">
            <a:extLst>
              <a:ext uri="{FF2B5EF4-FFF2-40B4-BE49-F238E27FC236}">
                <a16:creationId xmlns:a16="http://schemas.microsoft.com/office/drawing/2014/main" id="{47F34ABE-C489-4B9C-A5B6-18F6E365C101}"/>
              </a:ext>
            </a:extLst>
          </p:cNvPr>
          <p:cNvSpPr/>
          <p:nvPr/>
        </p:nvSpPr>
        <p:spPr>
          <a:xfrm>
            <a:off x="4143827" y="4167658"/>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52</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11</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0381310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C38E8A9D-9B0E-4B0F-8662-251F3A2CA79D}"/>
              </a:ext>
            </a:extLst>
          </p:cNvPr>
          <p:cNvSpPr/>
          <p:nvPr/>
        </p:nvSpPr>
        <p:spPr>
          <a:xfrm>
            <a:off x="1109428" y="952836"/>
            <a:ext cx="6589435" cy="1292662"/>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12</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53</a:t>
            </a:r>
            <a:r>
              <a:rPr lang="zh-CN" altLang="zh-CN" sz="1600" dirty="0">
                <a:solidFill>
                  <a:srgbClr val="000000"/>
                </a:solidFill>
                <a:ea typeface="黑体" panose="02010609060101010101" pitchFamily="49" charset="-122"/>
                <a:cs typeface="Times New Roman" panose="02020603050405020304" pitchFamily="18" charset="0"/>
              </a:rPr>
              <a:t>所示的液压系统的安全阀</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阀座直径</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dirty="0">
                <a:solidFill>
                  <a:srgbClr val="000000"/>
                </a:solidFill>
                <a:ea typeface="黑体" panose="02010609060101010101" pitchFamily="49" charset="-122"/>
                <a:cs typeface="Times New Roman" panose="02020603050405020304" pitchFamily="18" charset="0"/>
              </a:rPr>
              <a:t>25mm,</a:t>
            </a:r>
            <a:r>
              <a:rPr lang="zh-CN" altLang="zh-CN" sz="1600" dirty="0">
                <a:solidFill>
                  <a:srgbClr val="000000"/>
                </a:solidFill>
                <a:ea typeface="黑体" panose="02010609060101010101" pitchFamily="49" charset="-122"/>
                <a:cs typeface="Times New Roman" panose="02020603050405020304" pitchFamily="18" charset="0"/>
              </a:rPr>
              <a:t>当系统压力为</a:t>
            </a:r>
            <a:r>
              <a:rPr lang="en-US" altLang="zh-CN" sz="1600" dirty="0">
                <a:solidFill>
                  <a:srgbClr val="000000"/>
                </a:solidFill>
                <a:ea typeface="黑体" panose="02010609060101010101" pitchFamily="49" charset="-122"/>
                <a:cs typeface="Times New Roman" panose="02020603050405020304" pitchFamily="18" charset="0"/>
              </a:rPr>
              <a:t>5</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0MPa</a:t>
            </a:r>
            <a:r>
              <a:rPr lang="zh-CN" altLang="zh-CN" sz="1600" dirty="0">
                <a:solidFill>
                  <a:srgbClr val="000000"/>
                </a:solidFill>
                <a:ea typeface="黑体" panose="02010609060101010101" pitchFamily="49" charset="-122"/>
                <a:cs typeface="Times New Roman" panose="02020603050405020304" pitchFamily="18" charset="0"/>
              </a:rPr>
              <a:t>时</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阀的开度为</a:t>
            </a:r>
            <a:r>
              <a:rPr lang="en-US" altLang="zh-CN" sz="1600" i="1" dirty="0">
                <a:solidFill>
                  <a:srgbClr val="000000"/>
                </a:solidFill>
                <a:ea typeface="黑体" panose="02010609060101010101" pitchFamily="49" charset="-122"/>
                <a:cs typeface="Times New Roman" panose="02020603050405020304" pitchFamily="18" charset="0"/>
              </a:rPr>
              <a:t>x=</a:t>
            </a:r>
            <a:r>
              <a:rPr lang="en-US" altLang="zh-CN" sz="1600" dirty="0">
                <a:solidFill>
                  <a:srgbClr val="000000"/>
                </a:solidFill>
                <a:ea typeface="黑体" panose="02010609060101010101" pitchFamily="49" charset="-122"/>
                <a:cs typeface="Times New Roman" panose="02020603050405020304" pitchFamily="18" charset="0"/>
              </a:rPr>
              <a:t>5mm,</a:t>
            </a:r>
            <a:r>
              <a:rPr lang="zh-CN" altLang="zh-CN" sz="1600" dirty="0">
                <a:solidFill>
                  <a:srgbClr val="000000"/>
                </a:solidFill>
                <a:ea typeface="黑体" panose="02010609060101010101" pitchFamily="49" charset="-122"/>
                <a:cs typeface="Times New Roman" panose="02020603050405020304" pitchFamily="18" charset="0"/>
              </a:rPr>
              <a:t>通过的流量</a:t>
            </a:r>
            <a:r>
              <a:rPr lang="en-US" altLang="zh-CN" sz="1600" i="1" dirty="0">
                <a:solidFill>
                  <a:srgbClr val="000000"/>
                </a:solidFill>
                <a:ea typeface="黑体" panose="02010609060101010101" pitchFamily="49" charset="-122"/>
                <a:cs typeface="Times New Roman" panose="02020603050405020304" pitchFamily="18" charset="0"/>
              </a:rPr>
              <a:t>q=</a:t>
            </a:r>
            <a:r>
              <a:rPr lang="en-US" altLang="zh-CN" sz="1600" dirty="0">
                <a:solidFill>
                  <a:srgbClr val="000000"/>
                </a:solidFill>
                <a:ea typeface="黑体" panose="02010609060101010101" pitchFamily="49" charset="-122"/>
                <a:cs typeface="Times New Roman" panose="02020603050405020304" pitchFamily="18" charset="0"/>
              </a:rPr>
              <a:t>600L/min,</a:t>
            </a:r>
            <a:r>
              <a:rPr lang="zh-CN" altLang="zh-CN" sz="1600" dirty="0">
                <a:solidFill>
                  <a:srgbClr val="000000"/>
                </a:solidFill>
                <a:ea typeface="黑体" panose="02010609060101010101" pitchFamily="49" charset="-122"/>
                <a:cs typeface="Times New Roman" panose="02020603050405020304" pitchFamily="18" charset="0"/>
              </a:rPr>
              <a:t>若阀的开启压力为</a:t>
            </a:r>
            <a:r>
              <a:rPr lang="en-US" altLang="zh-CN" sz="1600" dirty="0">
                <a:solidFill>
                  <a:srgbClr val="000000"/>
                </a:solidFill>
                <a:ea typeface="黑体" panose="02010609060101010101" pitchFamily="49" charset="-122"/>
                <a:cs typeface="Times New Roman" panose="02020603050405020304" pitchFamily="18" charset="0"/>
              </a:rPr>
              <a:t>4</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3MPa,</a:t>
            </a:r>
            <a:r>
              <a:rPr lang="zh-CN" altLang="zh-CN" sz="1600" dirty="0">
                <a:solidFill>
                  <a:srgbClr val="000000"/>
                </a:solidFill>
                <a:ea typeface="黑体" panose="02010609060101010101" pitchFamily="49" charset="-122"/>
                <a:cs typeface="Times New Roman" panose="02020603050405020304" pitchFamily="18" charset="0"/>
              </a:rPr>
              <a:t>油液的密度</a:t>
            </a:r>
            <a:r>
              <a:rPr lang="en-US" altLang="zh-CN" sz="1600" i="1" dirty="0">
                <a:solidFill>
                  <a:srgbClr val="000000"/>
                </a:solidFill>
                <a:ea typeface="黑体" panose="02010609060101010101" pitchFamily="49" charset="-122"/>
                <a:cs typeface="Times New Roman" panose="02020603050405020304" pitchFamily="18" charset="0"/>
              </a:rPr>
              <a:t>ρ=</a:t>
            </a:r>
            <a:r>
              <a:rPr lang="en-US" altLang="zh-CN" sz="1600" dirty="0">
                <a:solidFill>
                  <a:srgbClr val="000000"/>
                </a:solidFill>
                <a:ea typeface="黑体" panose="02010609060101010101" pitchFamily="49" charset="-122"/>
                <a:cs typeface="Times New Roman" panose="02020603050405020304" pitchFamily="18" charset="0"/>
              </a:rPr>
              <a:t>900kg/m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弹簧刚度</a:t>
            </a:r>
            <a:r>
              <a:rPr lang="en-US" altLang="zh-CN" sz="1600" i="1" dirty="0">
                <a:solidFill>
                  <a:srgbClr val="000000"/>
                </a:solidFill>
                <a:ea typeface="黑体" panose="02010609060101010101" pitchFamily="49" charset="-122"/>
                <a:cs typeface="Times New Roman" panose="02020603050405020304" pitchFamily="18" charset="0"/>
              </a:rPr>
              <a:t>k=</a:t>
            </a:r>
            <a:r>
              <a:rPr lang="en-US" altLang="zh-CN" sz="1600" dirty="0">
                <a:solidFill>
                  <a:srgbClr val="000000"/>
                </a:solidFill>
                <a:ea typeface="黑体" panose="02010609060101010101" pitchFamily="49" charset="-122"/>
                <a:cs typeface="Times New Roman" panose="02020603050405020304" pitchFamily="18" charset="0"/>
              </a:rPr>
              <a:t>20N/mm,</a:t>
            </a:r>
            <a:r>
              <a:rPr lang="zh-CN" altLang="zh-CN" sz="1600" dirty="0">
                <a:solidFill>
                  <a:srgbClr val="000000"/>
                </a:solidFill>
                <a:ea typeface="黑体" panose="02010609060101010101" pitchFamily="49" charset="-122"/>
                <a:cs typeface="Times New Roman" panose="02020603050405020304" pitchFamily="18" charset="0"/>
              </a:rPr>
              <a:t>试求油液出流角</a:t>
            </a:r>
            <a:r>
              <a:rPr lang="en-US" altLang="zh-CN" sz="1600" i="1" dirty="0">
                <a:solidFill>
                  <a:srgbClr val="000000"/>
                </a:solidFill>
                <a:ea typeface="黑体" panose="02010609060101010101" pitchFamily="49" charset="-122"/>
                <a:cs typeface="Times New Roman" panose="02020603050405020304" pitchFamily="18" charset="0"/>
              </a:rPr>
              <a:t>α</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53.EPS">
            <a:extLst>
              <a:ext uri="{FF2B5EF4-FFF2-40B4-BE49-F238E27FC236}">
                <a16:creationId xmlns:a16="http://schemas.microsoft.com/office/drawing/2014/main" id="{F90A10CB-7346-408E-A545-534E23207998}"/>
              </a:ext>
            </a:extLst>
          </p:cNvPr>
          <p:cNvPicPr/>
          <p:nvPr/>
        </p:nvPicPr>
        <p:blipFill>
          <a:blip r:embed="rId2"/>
          <a:stretch>
            <a:fillRect/>
          </a:stretch>
        </p:blipFill>
        <p:spPr>
          <a:xfrm>
            <a:off x="3371953" y="2272304"/>
            <a:ext cx="2311618" cy="1847808"/>
          </a:xfrm>
          <a:prstGeom prst="rect">
            <a:avLst/>
          </a:prstGeom>
        </p:spPr>
      </p:pic>
      <p:sp>
        <p:nvSpPr>
          <p:cNvPr id="10" name="矩形 9">
            <a:extLst>
              <a:ext uri="{FF2B5EF4-FFF2-40B4-BE49-F238E27FC236}">
                <a16:creationId xmlns:a16="http://schemas.microsoft.com/office/drawing/2014/main" id="{F4512586-49B7-40ED-8E44-A77AFA7D34B3}"/>
              </a:ext>
            </a:extLst>
          </p:cNvPr>
          <p:cNvSpPr/>
          <p:nvPr/>
        </p:nvSpPr>
        <p:spPr>
          <a:xfrm>
            <a:off x="4143827" y="4186074"/>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53</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12</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3828816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三、压力的表示方法及单位</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第一节      液体静力学</a:t>
            </a:r>
          </a:p>
        </p:txBody>
      </p:sp>
      <p:sp>
        <p:nvSpPr>
          <p:cNvPr id="28" name="圆角矩形 6">
            <a:extLst>
              <a:ext uri="{FF2B5EF4-FFF2-40B4-BE49-F238E27FC236}">
                <a16:creationId xmlns:a16="http://schemas.microsoft.com/office/drawing/2014/main" id="{D7DDD979-7332-4FFE-8986-81C8B90FA21A}"/>
              </a:ext>
            </a:extLst>
          </p:cNvPr>
          <p:cNvSpPr/>
          <p:nvPr/>
        </p:nvSpPr>
        <p:spPr>
          <a:xfrm>
            <a:off x="3532187" y="1600391"/>
            <a:ext cx="5181600" cy="282525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29" name="3T3.EPS" descr="id:2147502970;FounderCES">
            <a:extLst>
              <a:ext uri="{FF2B5EF4-FFF2-40B4-BE49-F238E27FC236}">
                <a16:creationId xmlns:a16="http://schemas.microsoft.com/office/drawing/2014/main" id="{6827EBAA-7136-42CE-9591-6C780575F89D}"/>
              </a:ext>
            </a:extLst>
          </p:cNvPr>
          <p:cNvPicPr/>
          <p:nvPr/>
        </p:nvPicPr>
        <p:blipFill>
          <a:blip r:embed="rId3"/>
          <a:stretch>
            <a:fillRect/>
          </a:stretch>
        </p:blipFill>
        <p:spPr>
          <a:xfrm>
            <a:off x="576678" y="1600391"/>
            <a:ext cx="2525296" cy="2139464"/>
          </a:xfrm>
          <a:prstGeom prst="rect">
            <a:avLst/>
          </a:prstGeom>
        </p:spPr>
      </p:pic>
      <p:sp>
        <p:nvSpPr>
          <p:cNvPr id="26" name="矩形 25">
            <a:extLst>
              <a:ext uri="{FF2B5EF4-FFF2-40B4-BE49-F238E27FC236}">
                <a16:creationId xmlns:a16="http://schemas.microsoft.com/office/drawing/2014/main" id="{DF77ECE7-BF4D-4C1A-915B-7E88AE941684}"/>
              </a:ext>
            </a:extLst>
          </p:cNvPr>
          <p:cNvSpPr/>
          <p:nvPr/>
        </p:nvSpPr>
        <p:spPr>
          <a:xfrm>
            <a:off x="618235" y="3887152"/>
            <a:ext cx="2090636"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绝对压力与相对压力间的关系</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矩形 2">
            <a:extLst>
              <a:ext uri="{FF2B5EF4-FFF2-40B4-BE49-F238E27FC236}">
                <a16:creationId xmlns:a16="http://schemas.microsoft.com/office/drawing/2014/main" id="{1570909D-C05B-40C1-A5DE-62048A01AB41}"/>
              </a:ext>
            </a:extLst>
          </p:cNvPr>
          <p:cNvSpPr/>
          <p:nvPr/>
        </p:nvSpPr>
        <p:spPr>
          <a:xfrm>
            <a:off x="3836987" y="1848137"/>
            <a:ext cx="4572000" cy="611258"/>
          </a:xfrm>
          <a:prstGeom prst="rect">
            <a:avLst/>
          </a:prstGeom>
        </p:spPr>
        <p:txBody>
          <a:bodyPr>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如果液体中某点处的绝对压力小于大气压力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这时该点的绝对压力比大气压力小的那部分压力值</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称为真空度。</a:t>
            </a:r>
            <a:endParaRPr lang="zh-CN" altLang="en-US" sz="2400" dirty="0">
              <a:latin typeface="Times New Roman" panose="02020603050405020304" pitchFamily="18" charset="0"/>
              <a:ea typeface="黑体" panose="02010609060101010101" pitchFamily="49" charset="-122"/>
            </a:endParaRPr>
          </a:p>
        </p:txBody>
      </p:sp>
      <p:sp>
        <p:nvSpPr>
          <p:cNvPr id="15" name="矩形 14">
            <a:extLst>
              <a:ext uri="{FF2B5EF4-FFF2-40B4-BE49-F238E27FC236}">
                <a16:creationId xmlns:a16="http://schemas.microsoft.com/office/drawing/2014/main" id="{16F3EEC5-F407-4BFF-91F7-EB53316A2C78}"/>
              </a:ext>
            </a:extLst>
          </p:cNvPr>
          <p:cNvSpPr/>
          <p:nvPr/>
        </p:nvSpPr>
        <p:spPr>
          <a:xfrm>
            <a:off x="4459684" y="2656150"/>
            <a:ext cx="3559387" cy="611258"/>
          </a:xfrm>
          <a:prstGeom prst="rect">
            <a:avLst/>
          </a:prstGeom>
        </p:spPr>
        <p:txBody>
          <a:bodyPr wrap="square">
            <a:spAutoFit/>
          </a:bodyPr>
          <a:lstStyle/>
          <a:p>
            <a:pPr algn="ctr">
              <a:lnSpc>
                <a:spcPct val="150000"/>
              </a:lnSpc>
            </a:pP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我国采用法定计量单位</a:t>
            </a:r>
            <a:r>
              <a:rPr lang="en-US"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来计量压力</a:t>
            </a:r>
            <a:r>
              <a:rPr lang="en-US"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,1Pa=1N/m</a:t>
            </a:r>
            <a:r>
              <a:rPr lang="en-US" altLang="zh-CN" sz="1200"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。液压技术中习惯用</a:t>
            </a:r>
            <a:r>
              <a:rPr lang="en-US"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MPa,1MPa=10</a:t>
            </a:r>
            <a:r>
              <a:rPr lang="en-US" altLang="zh-CN" sz="1200"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12C0C8D0-A3B9-4855-B336-0BBB2E224CE3}"/>
              </a:ext>
            </a:extLst>
          </p:cNvPr>
          <p:cNvSpPr/>
          <p:nvPr/>
        </p:nvSpPr>
        <p:spPr>
          <a:xfrm>
            <a:off x="3953377" y="3430646"/>
            <a:ext cx="4572000" cy="682174"/>
          </a:xfrm>
          <a:prstGeom prst="rect">
            <a:avLst/>
          </a:prstGeom>
        </p:spPr>
        <p:txBody>
          <a:bodyPr>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因为液体内某一点处的表压力与它所在位置的深度</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成正比</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因此工程上亦有用液柱高度来表示表压力大小的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能头</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93540031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C390ABF6-D72B-4054-93A2-35423327486C}"/>
              </a:ext>
            </a:extLst>
          </p:cNvPr>
          <p:cNvSpPr/>
          <p:nvPr/>
        </p:nvSpPr>
        <p:spPr>
          <a:xfrm>
            <a:off x="1255425" y="963609"/>
            <a:ext cx="6544674" cy="923330"/>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effectLst/>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effectLst/>
                <a:latin typeface="黑体" panose="02010609060101010101" pitchFamily="49" charset="-122"/>
                <a:ea typeface="方正书宋_GBK"/>
                <a:cs typeface="Times New Roman" panose="02020603050405020304" pitchFamily="18" charset="0"/>
              </a:rPr>
              <a:t>13</a:t>
            </a:r>
            <a:r>
              <a:rPr lang="zh-CN" altLang="zh-CN" sz="1600" i="1" dirty="0">
                <a:solidFill>
                  <a:srgbClr val="000000"/>
                </a:solidFill>
                <a:effectLst/>
                <a:latin typeface="NEU-BZ-S92"/>
                <a:ea typeface="黑体" panose="02010609060101010101" pitchFamily="49" charset="-122"/>
                <a:cs typeface="Times New Roman" panose="02020603050405020304" pitchFamily="18" charset="0"/>
              </a:rPr>
              <a:t>　</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已知一管道直径为</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50mm,</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油的运动粘度为</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20</a:t>
            </a:r>
            <a:r>
              <a:rPr lang="en-US" altLang="zh-CN" sz="16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effectLst/>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effectLst/>
                <a:latin typeface="NEU-BZ-S92"/>
                <a:ea typeface="黑体" panose="02010609060101010101" pitchFamily="49" charset="-122"/>
                <a:cs typeface="Times New Roman" panose="02020603050405020304" pitchFamily="18" charset="0"/>
              </a:rPr>
              <a:t>6</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m</a:t>
            </a:r>
            <a:r>
              <a:rPr lang="en-US" altLang="zh-CN" sz="1600" baseline="30000" dirty="0">
                <a:solidFill>
                  <a:srgbClr val="000000"/>
                </a:solidFill>
                <a:effectLst/>
                <a:latin typeface="NEU-BZ-S92"/>
                <a:ea typeface="黑体" panose="02010609060101010101" pitchFamily="49" charset="-122"/>
                <a:cs typeface="Times New Roman" panose="02020603050405020304" pitchFamily="18" charset="0"/>
              </a:rPr>
              <a:t>2</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/s,</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如果液流为层流状态</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试问可通过的最大流量等于多少</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360C754-1FC4-4D08-A020-B0DC77384995}"/>
                  </a:ext>
                </a:extLst>
              </p:cNvPr>
              <p:cNvSpPr/>
              <p:nvPr/>
            </p:nvSpPr>
            <p:spPr>
              <a:xfrm>
                <a:off x="1255425" y="3092996"/>
                <a:ext cx="6544674" cy="1625638"/>
              </a:xfrm>
              <a:prstGeom prst="rect">
                <a:avLst/>
              </a:prstGeom>
            </p:spPr>
            <p:txBody>
              <a:bodyPr wrap="square">
                <a:spAutoFit/>
              </a:bodyPr>
              <a:lstStyle/>
              <a:p>
                <a:pPr lvl="0" indent="228600" algn="just">
                  <a:lnSpc>
                    <a:spcPct val="150000"/>
                  </a:lnSpc>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15</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运动粘度</a:t>
                </a:r>
                <a:r>
                  <a:rPr lang="en-US" altLang="zh-CN" sz="1600" i="1" dirty="0">
                    <a:solidFill>
                      <a:srgbClr val="000000"/>
                    </a:solidFill>
                    <a:latin typeface="NEU-BZ-S92"/>
                    <a:ea typeface="黑体" panose="02010609060101010101" pitchFamily="49" charset="-122"/>
                    <a:cs typeface="Times New Roman" panose="02020603050405020304" pitchFamily="18" charset="0"/>
                  </a:rPr>
                  <a:t>ν=</a:t>
                </a:r>
                <a:r>
                  <a:rPr lang="en-US" altLang="zh-CN" sz="1600" dirty="0">
                    <a:solidFill>
                      <a:srgbClr val="000000"/>
                    </a:solidFill>
                    <a:latin typeface="NEU-BZ-S92"/>
                    <a:ea typeface="黑体" panose="02010609060101010101" pitchFamily="49" charset="-122"/>
                    <a:cs typeface="Times New Roman" panose="02020603050405020304" pitchFamily="18" charset="0"/>
                  </a:rPr>
                  <a:t>40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6</a:t>
                </a:r>
                <a:r>
                  <a:rPr lang="en-US" altLang="zh-CN" sz="1600" dirty="0">
                    <a:solidFill>
                      <a:srgbClr val="000000"/>
                    </a:solidFill>
                    <a:latin typeface="NEU-BZ-S92"/>
                    <a:ea typeface="黑体" panose="02010609060101010101" pitchFamily="49" charset="-122"/>
                    <a:cs typeface="Times New Roman" panose="02020603050405020304" pitchFamily="18" charset="0"/>
                  </a:rPr>
                  <a:t>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/s</a:t>
                </a:r>
                <a:r>
                  <a:rPr lang="zh-CN" altLang="zh-CN" sz="1600" dirty="0">
                    <a:solidFill>
                      <a:srgbClr val="000000"/>
                    </a:solidFill>
                    <a:latin typeface="NEU-BZ-S92"/>
                    <a:ea typeface="黑体" panose="02010609060101010101" pitchFamily="49" charset="-122"/>
                    <a:cs typeface="Times New Roman" panose="02020603050405020304" pitchFamily="18" charset="0"/>
                  </a:rPr>
                  <a:t>的油液通过水平管道</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油液密度</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900kg/m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管道内径为</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10mm,</a:t>
                </a:r>
                <a:r>
                  <a:rPr lang="en-US" altLang="zh-CN" sz="1600" i="1" dirty="0">
                    <a:solidFill>
                      <a:srgbClr val="000000"/>
                    </a:solidFill>
                    <a:latin typeface="NEU-BZ-S92"/>
                    <a:ea typeface="黑体" panose="02010609060101010101" pitchFamily="49" charset="-122"/>
                    <a:cs typeface="Times New Roman" panose="02020603050405020304" pitchFamily="18" charset="0"/>
                  </a:rPr>
                  <a:t>l=</a:t>
                </a:r>
                <a:r>
                  <a:rPr lang="en-US" altLang="zh-CN" sz="1600" dirty="0">
                    <a:solidFill>
                      <a:srgbClr val="000000"/>
                    </a:solidFill>
                    <a:latin typeface="NEU-BZ-S92"/>
                    <a:ea typeface="黑体" panose="02010609060101010101" pitchFamily="49" charset="-122"/>
                    <a:cs typeface="Times New Roman" panose="02020603050405020304" pitchFamily="18" charset="0"/>
                  </a:rPr>
                  <a:t>5m,</a:t>
                </a:r>
                <a:r>
                  <a:rPr lang="zh-CN" altLang="zh-CN" sz="1600" dirty="0">
                    <a:solidFill>
                      <a:srgbClr val="000000"/>
                    </a:solidFill>
                    <a:latin typeface="NEU-BZ-S92"/>
                    <a:ea typeface="黑体" panose="02010609060101010101" pitchFamily="49" charset="-122"/>
                    <a:cs typeface="Times New Roman" panose="02020603050405020304" pitchFamily="18" charset="0"/>
                  </a:rPr>
                  <a:t>进口压力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4</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0MPa,</a:t>
                </a:r>
                <a:r>
                  <a:rPr lang="zh-CN" altLang="zh-CN" sz="1600" dirty="0">
                    <a:solidFill>
                      <a:srgbClr val="000000"/>
                    </a:solidFill>
                    <a:latin typeface="NEU-BZ-S92"/>
                    <a:ea typeface="黑体" panose="02010609060101010101" pitchFamily="49" charset="-122"/>
                    <a:cs typeface="Times New Roman" panose="02020603050405020304" pitchFamily="18" charset="0"/>
                  </a:rPr>
                  <a:t>试问平均流速为</a:t>
                </a:r>
                <a:r>
                  <a:rPr lang="en-US" altLang="zh-CN" sz="1600" dirty="0">
                    <a:solidFill>
                      <a:srgbClr val="000000"/>
                    </a:solidFill>
                    <a:latin typeface="NEU-BZ-S92"/>
                    <a:ea typeface="黑体" panose="02010609060101010101" pitchFamily="49" charset="-122"/>
                    <a:cs typeface="Times New Roman" panose="02020603050405020304" pitchFamily="18" charset="0"/>
                  </a:rPr>
                  <a:t>3m/s</a:t>
                </a:r>
                <a:r>
                  <a:rPr lang="zh-CN" altLang="zh-CN" sz="1600" dirty="0">
                    <a:solidFill>
                      <a:srgbClr val="000000"/>
                    </a:solidFill>
                    <a:latin typeface="NEU-BZ-S92"/>
                    <a:ea typeface="黑体" panose="02010609060101010101" pitchFamily="49" charset="-122"/>
                    <a:cs typeface="Times New Roman" panose="02020603050405020304" pitchFamily="18" charset="0"/>
                  </a:rPr>
                  <a:t>时</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出口压力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zh-CN" altLang="zh-CN" sz="1600" dirty="0">
                    <a:solidFill>
                      <a:srgbClr val="000000"/>
                    </a:solidFill>
                    <a:latin typeface="NEU-BZ-S92"/>
                    <a:ea typeface="黑体" panose="02010609060101010101" pitchFamily="49" charset="-122"/>
                    <a:cs typeface="Times New Roman" panose="02020603050405020304" pitchFamily="18" charset="0"/>
                  </a:rPr>
                  <a:t>为多少</a:t>
                </a:r>
                <a:r>
                  <a:rPr lang="en-US" altLang="zh-CN" sz="1600" dirty="0">
                    <a:solidFill>
                      <a:srgbClr val="000000"/>
                    </a:solidFill>
                    <a:latin typeface="NEU-BZ-S92"/>
                    <a:ea typeface="黑体" panose="02010609060101010101" pitchFamily="49" charset="-122"/>
                    <a:cs typeface="Times New Roman" panose="02020603050405020304" pitchFamily="18" charset="0"/>
                  </a:rPr>
                  <a:t>?</a:t>
                </a:r>
                <a14:m>
                  <m:oMath xmlns:m="http://schemas.openxmlformats.org/officeDocument/2006/math">
                    <m:d>
                      <m:d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zh-CN" altLang="zh-CN" sz="2000">
                            <a:solidFill>
                              <a:srgbClr val="000000"/>
                            </a:solidFill>
                            <a:latin typeface="NEU-BZ-S92"/>
                            <a:ea typeface="黑体" panose="02010609060101010101" pitchFamily="49" charset="-122"/>
                            <a:cs typeface="Times New Roman" panose="02020603050405020304" pitchFamily="18" charset="0"/>
                          </a:rPr>
                          <m:t>取</m:t>
                        </m:r>
                        <m:r>
                          <a:rPr lang="en-US" altLang="zh-CN" sz="2000" i="1">
                            <a:solidFill>
                              <a:srgbClr val="000000"/>
                            </a:solidFill>
                            <a:latin typeface="Cambria Math" panose="02040503050406030204" pitchFamily="18" charset="0"/>
                            <a:ea typeface="黑体" panose="02010609060101010101" pitchFamily="49" charset="-122"/>
                            <a:cs typeface="Times New Roman" panose="02020603050405020304" pitchFamily="18" charset="0"/>
                          </a:rPr>
                          <m:t>𝜆</m:t>
                        </m:r>
                        <m:r>
                          <a:rPr lang="en-US" altLang="zh-CN" sz="2000">
                            <a:solidFill>
                              <a:srgbClr val="000000"/>
                            </a:solidFill>
                            <a:latin typeface="Cambria Math" panose="02040503050406030204" pitchFamily="18" charset="0"/>
                            <a:ea typeface="黑体" panose="02010609060101010101" pitchFamily="49" charset="-122"/>
                            <a:cs typeface="Times New Roman" panose="02020603050405020304" pitchFamily="18" charset="0"/>
                          </a:rPr>
                          <m:t>=</m:t>
                        </m:r>
                        <m:f>
                          <m:fPr>
                            <m:ctrlPr>
                              <a:rPr lang="zh-CN" altLang="zh-CN" sz="2000" i="1">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400">
                                <a:solidFill>
                                  <a:srgbClr val="000000"/>
                                </a:solidFill>
                                <a:latin typeface="Cambria Math" panose="02040503050406030204" pitchFamily="18" charset="0"/>
                                <a:ea typeface="黑体" panose="02010609060101010101" pitchFamily="49" charset="-122"/>
                                <a:cs typeface="Times New Roman" panose="02020603050405020304" pitchFamily="18" charset="0"/>
                              </a:rPr>
                              <m:t>64</m:t>
                            </m:r>
                          </m:num>
                          <m:den>
                            <m:r>
                              <a:rPr lang="en-US" altLang="zh-CN" sz="2400" i="1">
                                <a:solidFill>
                                  <a:srgbClr val="000000"/>
                                </a:solidFill>
                                <a:latin typeface="Cambria Math" panose="02040503050406030204" pitchFamily="18" charset="0"/>
                                <a:ea typeface="黑体" panose="02010609060101010101" pitchFamily="49" charset="-122"/>
                                <a:cs typeface="Times New Roman" panose="02020603050405020304" pitchFamily="18" charset="0"/>
                              </a:rPr>
                              <m:t>𝑅𝑒</m:t>
                            </m:r>
                          </m:den>
                        </m:f>
                      </m:e>
                    </m:d>
                  </m:oMath>
                </a14:m>
                <a:r>
                  <a:rPr lang="zh-CN" altLang="zh-CN" sz="16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latin typeface="NEU-BZ-S92"/>
                  <a:ea typeface="方正书宋_GBK"/>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5360C754-1FC4-4D08-A020-B0DC77384995}"/>
                  </a:ext>
                </a:extLst>
              </p:cNvPr>
              <p:cNvSpPr>
                <a:spLocks noRot="1" noChangeAspect="1" noMove="1" noResize="1" noEditPoints="1" noAdjustHandles="1" noChangeArrowheads="1" noChangeShapeType="1" noTextEdit="1"/>
              </p:cNvSpPr>
              <p:nvPr/>
            </p:nvSpPr>
            <p:spPr>
              <a:xfrm>
                <a:off x="1255425" y="3092996"/>
                <a:ext cx="6544674" cy="1625638"/>
              </a:xfrm>
              <a:prstGeom prst="rect">
                <a:avLst/>
              </a:prstGeom>
              <a:blipFill>
                <a:blip r:embed="rId2"/>
                <a:stretch>
                  <a:fillRect l="-559" r="-372"/>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B7558933-A6CC-4BFE-844F-39D613BF6591}"/>
              </a:ext>
            </a:extLst>
          </p:cNvPr>
          <p:cNvSpPr/>
          <p:nvPr/>
        </p:nvSpPr>
        <p:spPr>
          <a:xfrm>
            <a:off x="1255425" y="2059365"/>
            <a:ext cx="6544674" cy="923330"/>
          </a:xfrm>
          <a:prstGeom prst="rect">
            <a:avLst/>
          </a:prstGeom>
        </p:spPr>
        <p:txBody>
          <a:bodyPr wrap="square">
            <a:spAutoFit/>
          </a:bodyPr>
          <a:lstStyle/>
          <a:p>
            <a:pPr lvl="0" indent="228600" algn="just">
              <a:lnSpc>
                <a:spcPct val="150000"/>
              </a:lnSpc>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14</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试计算</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12mm</a:t>
            </a:r>
            <a:r>
              <a:rPr lang="zh-CN" altLang="zh-CN" sz="1600" dirty="0">
                <a:solidFill>
                  <a:srgbClr val="000000"/>
                </a:solidFill>
                <a:latin typeface="NEU-BZ-S92"/>
                <a:ea typeface="黑体" panose="02010609060101010101" pitchFamily="49" charset="-122"/>
                <a:cs typeface="Times New Roman" panose="02020603050405020304" pitchFamily="18" charset="0"/>
              </a:rPr>
              <a:t>圆管</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12mm</a:t>
            </a:r>
            <a:r>
              <a:rPr lang="zh-CN" altLang="zh-CN" sz="1600" dirty="0">
                <a:solidFill>
                  <a:srgbClr val="000000"/>
                </a:solidFill>
                <a:latin typeface="NEU-BZ-S92"/>
                <a:ea typeface="黑体" panose="02010609060101010101" pitchFamily="49" charset="-122"/>
                <a:cs typeface="Times New Roman" panose="02020603050405020304" pitchFamily="18" charset="0"/>
              </a:rPr>
              <a:t>、</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20mm</a:t>
            </a:r>
            <a:r>
              <a:rPr lang="zh-CN" altLang="zh-CN" sz="1600" dirty="0">
                <a:solidFill>
                  <a:srgbClr val="000000"/>
                </a:solidFill>
                <a:latin typeface="NEU-BZ-S92"/>
                <a:ea typeface="黑体" panose="02010609060101010101" pitchFamily="49" charset="-122"/>
                <a:cs typeface="Times New Roman" panose="02020603050405020304" pitchFamily="18" charset="0"/>
              </a:rPr>
              <a:t>以及</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12mm</a:t>
            </a:r>
            <a:r>
              <a:rPr lang="zh-CN" altLang="zh-CN" sz="1600" dirty="0">
                <a:solidFill>
                  <a:srgbClr val="000000"/>
                </a:solidFill>
                <a:latin typeface="NEU-BZ-S92"/>
                <a:ea typeface="黑体" panose="02010609060101010101" pitchFamily="49" charset="-122"/>
                <a:cs typeface="Times New Roman" panose="02020603050405020304" pitchFamily="18" charset="0"/>
              </a:rPr>
              <a:t>、</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24mm</a:t>
            </a:r>
            <a:r>
              <a:rPr lang="zh-CN" altLang="zh-CN" sz="1600" dirty="0">
                <a:solidFill>
                  <a:srgbClr val="000000"/>
                </a:solidFill>
                <a:latin typeface="NEU-BZ-S92"/>
                <a:ea typeface="黑体" panose="02010609060101010101" pitchFamily="49" charset="-122"/>
                <a:cs typeface="Times New Roman" panose="02020603050405020304" pitchFamily="18" charset="0"/>
              </a:rPr>
              <a:t>同心环状管道的水力直径并进行比较。</a:t>
            </a:r>
            <a:endParaRPr lang="zh-CN" altLang="zh-CN" sz="2000" dirty="0">
              <a:solidFill>
                <a:srgbClr val="000000"/>
              </a:solidFill>
              <a:latin typeface="NEU-BZ-S92"/>
              <a:ea typeface="方正书宋_GBK"/>
              <a:cs typeface="Times New Roman" panose="02020603050405020304" pitchFamily="18" charset="0"/>
            </a:endParaRPr>
          </a:p>
        </p:txBody>
      </p:sp>
      <p:sp>
        <p:nvSpPr>
          <p:cNvPr id="13" name="圆角矩形 6">
            <a:extLst>
              <a:ext uri="{FF2B5EF4-FFF2-40B4-BE49-F238E27FC236}">
                <a16:creationId xmlns:a16="http://schemas.microsoft.com/office/drawing/2014/main" id="{248703B5-6B59-4272-A31D-5647A28619E8}"/>
              </a:ext>
            </a:extLst>
          </p:cNvPr>
          <p:cNvSpPr/>
          <p:nvPr/>
        </p:nvSpPr>
        <p:spPr>
          <a:xfrm>
            <a:off x="1055077" y="969816"/>
            <a:ext cx="6969902" cy="10066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圆角矩形 6">
            <a:extLst>
              <a:ext uri="{FF2B5EF4-FFF2-40B4-BE49-F238E27FC236}">
                <a16:creationId xmlns:a16="http://schemas.microsoft.com/office/drawing/2014/main" id="{2C37F4C8-FD66-4DC0-8449-54D6892B3D0C}"/>
              </a:ext>
            </a:extLst>
          </p:cNvPr>
          <p:cNvSpPr/>
          <p:nvPr/>
        </p:nvSpPr>
        <p:spPr>
          <a:xfrm>
            <a:off x="1055077" y="2083625"/>
            <a:ext cx="6969902" cy="10066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圆角矩形 6">
            <a:extLst>
              <a:ext uri="{FF2B5EF4-FFF2-40B4-BE49-F238E27FC236}">
                <a16:creationId xmlns:a16="http://schemas.microsoft.com/office/drawing/2014/main" id="{F1A470F1-DE63-4561-99B7-5B64DFE52D3B}"/>
              </a:ext>
            </a:extLst>
          </p:cNvPr>
          <p:cNvSpPr/>
          <p:nvPr/>
        </p:nvSpPr>
        <p:spPr>
          <a:xfrm>
            <a:off x="1055077" y="3197434"/>
            <a:ext cx="6969902" cy="156639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2647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1000"/>
                                        <p:tgtEl>
                                          <p:spTgt spid="10"/>
                                        </p:tgtEl>
                                      </p:cBhvr>
                                    </p:animEffect>
                                    <p:anim calcmode="lin" valueType="num">
                                      <p:cBhvr>
                                        <p:cTn id="33" dur="1000" fill="hold"/>
                                        <p:tgtEl>
                                          <p:spTgt spid="10"/>
                                        </p:tgtEl>
                                        <p:attrNameLst>
                                          <p:attrName>ppt_x</p:attrName>
                                        </p:attrNameLst>
                                      </p:cBhvr>
                                      <p:tavLst>
                                        <p:tav tm="0">
                                          <p:val>
                                            <p:strVal val="#ppt_x"/>
                                          </p:val>
                                        </p:tav>
                                        <p:tav tm="100000">
                                          <p:val>
                                            <p:strVal val="#ppt_x"/>
                                          </p:val>
                                        </p:tav>
                                      </p:tavLst>
                                    </p:anim>
                                    <p:anim calcmode="lin" valueType="num">
                                      <p:cBhvr>
                                        <p:cTn id="3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3" grpId="0" animBg="1"/>
      <p:bldP spid="14" grpId="0" animBg="1"/>
      <p:bldP spid="1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1AC505BC-9D45-4172-A46E-A227C5DF5FCF}"/>
              </a:ext>
            </a:extLst>
          </p:cNvPr>
          <p:cNvSpPr/>
          <p:nvPr/>
        </p:nvSpPr>
        <p:spPr>
          <a:xfrm>
            <a:off x="1128611" y="893532"/>
            <a:ext cx="6704535" cy="1292662"/>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16</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试求如图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54</a:t>
            </a:r>
            <a:r>
              <a:rPr lang="zh-CN" altLang="zh-CN" sz="1600" dirty="0">
                <a:solidFill>
                  <a:srgbClr val="000000"/>
                </a:solidFill>
                <a:latin typeface="NEU-BZ-S92"/>
                <a:ea typeface="黑体" panose="02010609060101010101" pitchFamily="49" charset="-122"/>
                <a:cs typeface="Times New Roman" panose="02020603050405020304" pitchFamily="18" charset="0"/>
              </a:rPr>
              <a:t>所示两并联管路中的流量各为多少</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已知总流量</a:t>
            </a:r>
            <a:r>
              <a:rPr lang="en-US" altLang="zh-CN" sz="1600" i="1" dirty="0">
                <a:solidFill>
                  <a:srgbClr val="000000"/>
                </a:solidFill>
                <a:latin typeface="NEU-BZ-S92"/>
                <a:ea typeface="黑体" panose="02010609060101010101" pitchFamily="49" charset="-122"/>
                <a:cs typeface="Times New Roman" panose="02020603050405020304" pitchFamily="18" charset="0"/>
              </a:rPr>
              <a:t>q=</a:t>
            </a:r>
            <a:r>
              <a:rPr lang="en-US" altLang="zh-CN" sz="1600" dirty="0">
                <a:solidFill>
                  <a:srgbClr val="000000"/>
                </a:solidFill>
                <a:latin typeface="NEU-BZ-S92"/>
                <a:ea typeface="黑体" panose="02010609060101010101" pitchFamily="49" charset="-122"/>
                <a:cs typeface="Times New Roman" panose="02020603050405020304" pitchFamily="18" charset="0"/>
              </a:rPr>
              <a:t>25L/min,</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50mm,</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100mm,</a:t>
            </a:r>
            <a:r>
              <a:rPr lang="en-US" altLang="zh-CN" sz="1600" i="1" dirty="0">
                <a:solidFill>
                  <a:srgbClr val="000000"/>
                </a:solidFill>
                <a:latin typeface="NEU-BZ-S92"/>
                <a:ea typeface="黑体" panose="02010609060101010101" pitchFamily="49" charset="-122"/>
                <a:cs typeface="Times New Roman" panose="02020603050405020304" pitchFamily="18" charset="0"/>
              </a:rPr>
              <a:t>l</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30m,</a:t>
            </a:r>
            <a:r>
              <a:rPr lang="en-US" altLang="zh-CN" sz="1600" i="1" dirty="0">
                <a:solidFill>
                  <a:srgbClr val="000000"/>
                </a:solidFill>
                <a:latin typeface="NEU-BZ-S92"/>
                <a:ea typeface="黑体" panose="02010609060101010101" pitchFamily="49" charset="-122"/>
                <a:cs typeface="Times New Roman" panose="02020603050405020304" pitchFamily="18" charset="0"/>
              </a:rPr>
              <a:t>l</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50m</a:t>
            </a:r>
            <a:r>
              <a:rPr lang="zh-CN" altLang="zh-CN" sz="1600" dirty="0">
                <a:solidFill>
                  <a:srgbClr val="000000"/>
                </a:solidFill>
                <a:latin typeface="NEU-BZ-S92"/>
                <a:ea typeface="黑体" panose="02010609060101010101" pitchFamily="49" charset="-122"/>
                <a:cs typeface="Times New Roman" panose="02020603050405020304" pitchFamily="18" charset="0"/>
              </a:rPr>
              <a:t>。假设沿程阻力系数</a:t>
            </a:r>
            <a:r>
              <a:rPr lang="en-US" altLang="zh-CN" sz="1600" i="1" dirty="0">
                <a:solidFill>
                  <a:srgbClr val="000000"/>
                </a:solidFill>
                <a:latin typeface="NEU-BZ-S92"/>
                <a:ea typeface="黑体" panose="02010609060101010101" pitchFamily="49" charset="-122"/>
                <a:cs typeface="Times New Roman" panose="02020603050405020304" pitchFamily="18" charset="0"/>
              </a:rPr>
              <a:t>λ</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04</a:t>
            </a:r>
            <a:r>
              <a:rPr lang="zh-CN" altLang="zh-CN" sz="1600" dirty="0">
                <a:solidFill>
                  <a:srgbClr val="000000"/>
                </a:solidFill>
                <a:latin typeface="NEU-BZ-S92"/>
                <a:ea typeface="黑体" panose="02010609060101010101" pitchFamily="49" charset="-122"/>
                <a:cs typeface="Times New Roman" panose="02020603050405020304" pitchFamily="18" charset="0"/>
              </a:rPr>
              <a:t>及</a:t>
            </a:r>
            <a:r>
              <a:rPr lang="en-US" altLang="zh-CN" sz="1600" i="1" dirty="0">
                <a:solidFill>
                  <a:srgbClr val="000000"/>
                </a:solidFill>
                <a:latin typeface="NEU-BZ-S92"/>
                <a:ea typeface="黑体" panose="02010609060101010101" pitchFamily="49" charset="-122"/>
                <a:cs typeface="Times New Roman" panose="02020603050405020304" pitchFamily="18" charset="0"/>
              </a:rPr>
              <a:t>λ</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03,</a:t>
            </a:r>
            <a:r>
              <a:rPr lang="zh-CN" altLang="zh-CN" sz="1600" dirty="0">
                <a:solidFill>
                  <a:srgbClr val="000000"/>
                </a:solidFill>
                <a:latin typeface="NEU-BZ-S92"/>
                <a:ea typeface="黑体" panose="02010609060101010101" pitchFamily="49" charset="-122"/>
                <a:cs typeface="Times New Roman" panose="02020603050405020304" pitchFamily="18" charset="0"/>
              </a:rPr>
              <a:t>并取油液密度</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900kg/m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则并联管路中的总压力损失等于多少</a:t>
            </a:r>
            <a:r>
              <a:rPr lang="en-US" altLang="zh-CN" sz="16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8" name="3T54.EPS">
            <a:extLst>
              <a:ext uri="{FF2B5EF4-FFF2-40B4-BE49-F238E27FC236}">
                <a16:creationId xmlns:a16="http://schemas.microsoft.com/office/drawing/2014/main" id="{0A122D89-D73D-454F-9A9D-B9CF4A09AE0F}"/>
              </a:ext>
            </a:extLst>
          </p:cNvPr>
          <p:cNvPicPr/>
          <p:nvPr/>
        </p:nvPicPr>
        <p:blipFill>
          <a:blip r:embed="rId2"/>
          <a:stretch>
            <a:fillRect/>
          </a:stretch>
        </p:blipFill>
        <p:spPr>
          <a:xfrm>
            <a:off x="2831662" y="2381737"/>
            <a:ext cx="3392199" cy="1318966"/>
          </a:xfrm>
          <a:prstGeom prst="rect">
            <a:avLst/>
          </a:prstGeom>
        </p:spPr>
      </p:pic>
      <p:sp>
        <p:nvSpPr>
          <p:cNvPr id="10" name="矩形 9">
            <a:extLst>
              <a:ext uri="{FF2B5EF4-FFF2-40B4-BE49-F238E27FC236}">
                <a16:creationId xmlns:a16="http://schemas.microsoft.com/office/drawing/2014/main" id="{B89D0816-0552-4AF7-B31F-694EC571DE80}"/>
              </a:ext>
            </a:extLst>
          </p:cNvPr>
          <p:cNvSpPr/>
          <p:nvPr/>
        </p:nvSpPr>
        <p:spPr>
          <a:xfrm>
            <a:off x="4103617" y="3896246"/>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54</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16</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58042722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7A1AD9BD-F6B4-4A5A-93EC-FF15A1ED7E95}"/>
              </a:ext>
            </a:extLst>
          </p:cNvPr>
          <p:cNvSpPr/>
          <p:nvPr/>
        </p:nvSpPr>
        <p:spPr>
          <a:xfrm>
            <a:off x="1467512" y="982201"/>
            <a:ext cx="5815712" cy="1292662"/>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17</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连接两水池的水平管道如图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55</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dirty="0">
                <a:solidFill>
                  <a:srgbClr val="000000"/>
                </a:solidFill>
                <a:ea typeface="黑体" panose="02010609060101010101" pitchFamily="49" charset="-122"/>
                <a:cs typeface="Times New Roman" panose="02020603050405020304" pitchFamily="18" charset="0"/>
              </a:rPr>
              <a:t>150mm,</a:t>
            </a:r>
            <a:r>
              <a:rPr lang="en-US" altLang="zh-CN" sz="1600" i="1" dirty="0">
                <a:solidFill>
                  <a:srgbClr val="000000"/>
                </a:solidFill>
                <a:ea typeface="黑体" panose="02010609060101010101" pitchFamily="49" charset="-122"/>
                <a:cs typeface="Times New Roman" panose="02020603050405020304" pitchFamily="18" charset="0"/>
              </a:rPr>
              <a:t>l=</a:t>
            </a:r>
            <a:r>
              <a:rPr lang="en-US" altLang="zh-CN" sz="1600" dirty="0">
                <a:solidFill>
                  <a:srgbClr val="000000"/>
                </a:solidFill>
                <a:ea typeface="黑体" panose="02010609060101010101" pitchFamily="49" charset="-122"/>
                <a:cs typeface="Times New Roman" panose="02020603050405020304" pitchFamily="18" charset="0"/>
              </a:rPr>
              <a:t>50m,</a:t>
            </a:r>
            <a:r>
              <a:rPr lang="zh-CN" altLang="zh-CN" sz="1600" dirty="0">
                <a:solidFill>
                  <a:srgbClr val="000000"/>
                </a:solidFill>
                <a:ea typeface="黑体" panose="02010609060101010101" pitchFamily="49" charset="-122"/>
                <a:cs typeface="Times New Roman" panose="02020603050405020304" pitchFamily="18" charset="0"/>
              </a:rPr>
              <a:t>在</a:t>
            </a:r>
            <a:r>
              <a:rPr lang="en-US" altLang="zh-CN" sz="1600" i="1" dirty="0">
                <a:solidFill>
                  <a:srgbClr val="000000"/>
                </a:solidFill>
                <a:ea typeface="黑体" panose="02010609060101010101" pitchFamily="49" charset="-122"/>
                <a:cs typeface="Times New Roman" panose="02020603050405020304" pitchFamily="18" charset="0"/>
              </a:rPr>
              <a:t>l</a:t>
            </a:r>
            <a:r>
              <a:rPr lang="en-US" altLang="zh-CN" sz="1600" baseline="-250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40m</a:t>
            </a:r>
            <a:r>
              <a:rPr lang="zh-CN" altLang="zh-CN" sz="1600" dirty="0">
                <a:solidFill>
                  <a:srgbClr val="000000"/>
                </a:solidFill>
                <a:ea typeface="黑体" panose="02010609060101010101" pitchFamily="49" charset="-122"/>
                <a:cs typeface="Times New Roman" panose="02020603050405020304" pitchFamily="18" charset="0"/>
              </a:rPr>
              <a:t>处装一阀门</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水流作恒定流动。</a:t>
            </a:r>
            <a:r>
              <a:rPr lang="en-US" altLang="zh-CN" sz="1600" i="1" dirty="0">
                <a:solidFill>
                  <a:srgbClr val="000000"/>
                </a:solidFill>
                <a:ea typeface="黑体" panose="02010609060101010101" pitchFamily="49" charset="-122"/>
                <a:cs typeface="Times New Roman" panose="02020603050405020304" pitchFamily="18" charset="0"/>
              </a:rPr>
              <a:t>H</a:t>
            </a:r>
            <a:r>
              <a:rPr lang="en-US" altLang="zh-CN" sz="1600" baseline="-250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6m,</a:t>
            </a:r>
            <a:r>
              <a:rPr lang="en-US" altLang="zh-CN" sz="1600" i="1" dirty="0">
                <a:solidFill>
                  <a:srgbClr val="000000"/>
                </a:solidFill>
                <a:ea typeface="黑体" panose="02010609060101010101" pitchFamily="49" charset="-122"/>
                <a:cs typeface="Times New Roman" panose="02020603050405020304" pitchFamily="18" charset="0"/>
              </a:rPr>
              <a:t>H</a:t>
            </a:r>
            <a:r>
              <a:rPr lang="en-US" altLang="zh-CN" sz="1600" baseline="-25000" dirty="0">
                <a:solidFill>
                  <a:srgbClr val="000000"/>
                </a:solidFill>
                <a:ea typeface="黑体" panose="02010609060101010101" pitchFamily="49" charset="-122"/>
                <a:cs typeface="Times New Roman" panose="02020603050405020304" pitchFamily="18" charset="0"/>
              </a:rPr>
              <a:t>2</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2m,</a:t>
            </a:r>
            <a:r>
              <a:rPr lang="zh-CN" altLang="zh-CN" sz="1600" dirty="0">
                <a:solidFill>
                  <a:srgbClr val="000000"/>
                </a:solidFill>
                <a:ea typeface="黑体" panose="02010609060101010101" pitchFamily="49" charset="-122"/>
                <a:cs typeface="Times New Roman" panose="02020603050405020304" pitchFamily="18" charset="0"/>
              </a:rPr>
              <a:t>设管道的</a:t>
            </a:r>
            <a:r>
              <a:rPr lang="en-US" altLang="zh-CN" sz="1600" i="1" dirty="0">
                <a:solidFill>
                  <a:srgbClr val="000000"/>
                </a:solidFill>
                <a:ea typeface="黑体" panose="02010609060101010101" pitchFamily="49" charset="-122"/>
                <a:cs typeface="Times New Roman" panose="02020603050405020304" pitchFamily="18" charset="0"/>
              </a:rPr>
              <a:t>λ=</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03,</a:t>
            </a:r>
            <a:r>
              <a:rPr lang="en-US" altLang="zh-CN" sz="1600" i="1" dirty="0">
                <a:solidFill>
                  <a:srgbClr val="000000"/>
                </a:solidFill>
                <a:ea typeface="黑体" panose="02010609060101010101" pitchFamily="49" charset="-122"/>
                <a:cs typeface="Times New Roman" panose="02020603050405020304" pitchFamily="18" charset="0"/>
              </a:rPr>
              <a:t>ζ</a:t>
            </a:r>
            <a:r>
              <a:rPr lang="zh-CN" altLang="zh-CN" sz="1600" baseline="-25000" dirty="0">
                <a:solidFill>
                  <a:srgbClr val="000000"/>
                </a:solidFill>
                <a:ea typeface="黑体" panose="02010609060101010101" pitchFamily="49" charset="-122"/>
                <a:cs typeface="Times New Roman" panose="02020603050405020304" pitchFamily="18" charset="0"/>
              </a:rPr>
              <a:t>进</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a:t>
            </a:r>
            <a:r>
              <a:rPr lang="en-US" altLang="zh-CN" sz="1600" i="1" dirty="0">
                <a:solidFill>
                  <a:srgbClr val="000000"/>
                </a:solidFill>
                <a:ea typeface="黑体" panose="02010609060101010101" pitchFamily="49" charset="-122"/>
                <a:cs typeface="Times New Roman" panose="02020603050405020304" pitchFamily="18" charset="0"/>
              </a:rPr>
              <a:t>ζ</a:t>
            </a:r>
            <a:r>
              <a:rPr lang="zh-CN" altLang="zh-CN" sz="1600" baseline="-25000" dirty="0">
                <a:solidFill>
                  <a:srgbClr val="000000"/>
                </a:solidFill>
                <a:ea typeface="黑体" panose="02010609060101010101" pitchFamily="49" charset="-122"/>
                <a:cs typeface="Times New Roman" panose="02020603050405020304" pitchFamily="18" charset="0"/>
              </a:rPr>
              <a:t>阀</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4</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ζ</a:t>
            </a:r>
            <a:r>
              <a:rPr lang="zh-CN" altLang="zh-CN" sz="1600" baseline="-25000" dirty="0">
                <a:solidFill>
                  <a:srgbClr val="000000"/>
                </a:solidFill>
                <a:ea typeface="黑体" panose="02010609060101010101" pitchFamily="49" charset="-122"/>
                <a:cs typeface="Times New Roman" panose="02020603050405020304" pitchFamily="18" charset="0"/>
              </a:rPr>
              <a:t>出</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zh-CN" altLang="zh-CN" sz="1600" dirty="0">
                <a:solidFill>
                  <a:srgbClr val="000000"/>
                </a:solidFill>
                <a:ea typeface="黑体" panose="02010609060101010101" pitchFamily="49" charset="-122"/>
                <a:cs typeface="Times New Roman" panose="02020603050405020304" pitchFamily="18" charset="0"/>
              </a:rPr>
              <a:t>试求管中流量。</a:t>
            </a:r>
            <a:endParaRPr lang="zh-CN" altLang="en-US" sz="1600" dirty="0"/>
          </a:p>
        </p:txBody>
      </p:sp>
      <p:pic>
        <p:nvPicPr>
          <p:cNvPr id="8" name="3T55.EPS">
            <a:extLst>
              <a:ext uri="{FF2B5EF4-FFF2-40B4-BE49-F238E27FC236}">
                <a16:creationId xmlns:a16="http://schemas.microsoft.com/office/drawing/2014/main" id="{A4ACAA6C-EB6E-48F7-BFF1-5511778D8306}"/>
              </a:ext>
            </a:extLst>
          </p:cNvPr>
          <p:cNvPicPr/>
          <p:nvPr/>
        </p:nvPicPr>
        <p:blipFill>
          <a:blip r:embed="rId2"/>
          <a:stretch>
            <a:fillRect/>
          </a:stretch>
        </p:blipFill>
        <p:spPr>
          <a:xfrm>
            <a:off x="2953513" y="2557352"/>
            <a:ext cx="3148499" cy="1748078"/>
          </a:xfrm>
          <a:prstGeom prst="rect">
            <a:avLst/>
          </a:prstGeom>
        </p:spPr>
      </p:pic>
      <p:sp>
        <p:nvSpPr>
          <p:cNvPr id="10" name="矩形 9">
            <a:extLst>
              <a:ext uri="{FF2B5EF4-FFF2-40B4-BE49-F238E27FC236}">
                <a16:creationId xmlns:a16="http://schemas.microsoft.com/office/drawing/2014/main" id="{39FC3581-39DC-4D90-820E-D5EC81026BEA}"/>
              </a:ext>
            </a:extLst>
          </p:cNvPr>
          <p:cNvSpPr/>
          <p:nvPr/>
        </p:nvSpPr>
        <p:spPr>
          <a:xfrm>
            <a:off x="4100631" y="4190014"/>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55</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17</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47693871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7B116E41-5F63-4FB4-BBA2-194A78486BA3}"/>
              </a:ext>
            </a:extLst>
          </p:cNvPr>
          <p:cNvSpPr/>
          <p:nvPr/>
        </p:nvSpPr>
        <p:spPr>
          <a:xfrm>
            <a:off x="1019906" y="970511"/>
            <a:ext cx="6769525" cy="1292662"/>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18</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流量</a:t>
            </a:r>
            <a:r>
              <a:rPr lang="en-US" altLang="zh-CN" sz="1600" i="1" dirty="0">
                <a:solidFill>
                  <a:srgbClr val="000000"/>
                </a:solidFill>
                <a:latin typeface="NEU-BZ-S92"/>
                <a:ea typeface="黑体" panose="02010609060101010101" pitchFamily="49" charset="-122"/>
                <a:cs typeface="Times New Roman" panose="02020603050405020304" pitchFamily="18" charset="0"/>
              </a:rPr>
              <a:t>q=</a:t>
            </a:r>
            <a:r>
              <a:rPr lang="en-US" altLang="zh-CN" sz="1600" dirty="0">
                <a:solidFill>
                  <a:srgbClr val="000000"/>
                </a:solidFill>
                <a:latin typeface="NEU-BZ-S92"/>
                <a:ea typeface="黑体" panose="02010609060101010101" pitchFamily="49" charset="-122"/>
                <a:cs typeface="Times New Roman" panose="02020603050405020304" pitchFamily="18" charset="0"/>
              </a:rPr>
              <a:t>16L/min</a:t>
            </a:r>
            <a:r>
              <a:rPr lang="zh-CN" altLang="zh-CN" sz="1600" dirty="0">
                <a:solidFill>
                  <a:srgbClr val="000000"/>
                </a:solidFill>
                <a:latin typeface="NEU-BZ-S92"/>
                <a:ea typeface="黑体" panose="02010609060101010101" pitchFamily="49" charset="-122"/>
                <a:cs typeface="Times New Roman" panose="02020603050405020304" pitchFamily="18" charset="0"/>
              </a:rPr>
              <a:t>的液压泵</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安装在油面以下</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油液的运动粘度</a:t>
            </a:r>
            <a:r>
              <a:rPr lang="en-US" altLang="zh-CN" sz="1600" i="1" dirty="0">
                <a:solidFill>
                  <a:srgbClr val="000000"/>
                </a:solidFill>
                <a:latin typeface="NEU-BZ-S92"/>
                <a:ea typeface="黑体" panose="02010609060101010101" pitchFamily="49" charset="-122"/>
                <a:cs typeface="Times New Roman" panose="02020603050405020304" pitchFamily="18" charset="0"/>
              </a:rPr>
              <a:t>ν=</a:t>
            </a:r>
            <a:r>
              <a:rPr lang="en-US" altLang="zh-CN" sz="1600" dirty="0">
                <a:solidFill>
                  <a:srgbClr val="000000"/>
                </a:solidFill>
                <a:latin typeface="NEU-BZ-S92"/>
                <a:ea typeface="黑体" panose="02010609060101010101" pitchFamily="49" charset="-122"/>
                <a:cs typeface="Times New Roman" panose="02020603050405020304" pitchFamily="18" charset="0"/>
              </a:rPr>
              <a:t>20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6</a:t>
            </a:r>
            <a:r>
              <a:rPr lang="en-US" altLang="zh-CN" sz="1600" dirty="0">
                <a:solidFill>
                  <a:srgbClr val="000000"/>
                </a:solidFill>
                <a:latin typeface="NEU-BZ-S92"/>
                <a:ea typeface="黑体" panose="02010609060101010101" pitchFamily="49" charset="-122"/>
                <a:cs typeface="Times New Roman" panose="02020603050405020304" pitchFamily="18" charset="0"/>
              </a:rPr>
              <a:t>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/s,</a:t>
            </a:r>
            <a:r>
              <a:rPr lang="zh-CN" altLang="zh-CN" sz="1600" dirty="0">
                <a:solidFill>
                  <a:srgbClr val="000000"/>
                </a:solidFill>
                <a:latin typeface="NEU-BZ-S92"/>
                <a:ea typeface="黑体" panose="02010609060101010101" pitchFamily="49" charset="-122"/>
                <a:cs typeface="Times New Roman" panose="02020603050405020304" pitchFamily="18" charset="0"/>
              </a:rPr>
              <a:t>密度</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900kg/m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其他尺寸如图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56</a:t>
            </a:r>
            <a:r>
              <a:rPr lang="zh-CN" altLang="zh-CN" sz="1600" dirty="0">
                <a:solidFill>
                  <a:srgbClr val="000000"/>
                </a:solidFill>
                <a:latin typeface="NEU-BZ-S92"/>
                <a:ea typeface="黑体" panose="02010609060101010101" pitchFamily="49" charset="-122"/>
                <a:cs typeface="Times New Roman" panose="02020603050405020304" pitchFamily="18" charset="0"/>
              </a:rPr>
              <a:t>所示。仅考虑吸油管沿程损失</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并取大气压为</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098MPa,</a:t>
            </a:r>
            <a:r>
              <a:rPr lang="zh-CN" altLang="zh-CN" sz="1600" dirty="0">
                <a:solidFill>
                  <a:srgbClr val="000000"/>
                </a:solidFill>
                <a:latin typeface="NEU-BZ-S92"/>
                <a:ea typeface="黑体" panose="02010609060101010101" pitchFamily="49" charset="-122"/>
                <a:cs typeface="Times New Roman" panose="02020603050405020304" pitchFamily="18" charset="0"/>
              </a:rPr>
              <a:t>试求泵入口处绝对压力的大小。</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8" name="3T56.EPS">
            <a:extLst>
              <a:ext uri="{FF2B5EF4-FFF2-40B4-BE49-F238E27FC236}">
                <a16:creationId xmlns:a16="http://schemas.microsoft.com/office/drawing/2014/main" id="{A4CE0E62-F823-4EB3-8A58-7ED5325065DE}"/>
              </a:ext>
            </a:extLst>
          </p:cNvPr>
          <p:cNvPicPr/>
          <p:nvPr/>
        </p:nvPicPr>
        <p:blipFill>
          <a:blip r:embed="rId2"/>
          <a:stretch>
            <a:fillRect/>
          </a:stretch>
        </p:blipFill>
        <p:spPr>
          <a:xfrm>
            <a:off x="2783932" y="2332625"/>
            <a:ext cx="3241471" cy="2017990"/>
          </a:xfrm>
          <a:prstGeom prst="rect">
            <a:avLst/>
          </a:prstGeom>
        </p:spPr>
      </p:pic>
      <p:sp>
        <p:nvSpPr>
          <p:cNvPr id="10" name="矩形 9">
            <a:extLst>
              <a:ext uri="{FF2B5EF4-FFF2-40B4-BE49-F238E27FC236}">
                <a16:creationId xmlns:a16="http://schemas.microsoft.com/office/drawing/2014/main" id="{27DD7933-6606-4C49-B1AA-1DA0B12F20C2}"/>
              </a:ext>
            </a:extLst>
          </p:cNvPr>
          <p:cNvSpPr/>
          <p:nvPr/>
        </p:nvSpPr>
        <p:spPr>
          <a:xfrm>
            <a:off x="3869905" y="4283074"/>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56</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18</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71440446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A91F83C7-C4AD-4111-B46D-67D31BFFE71A}"/>
              </a:ext>
            </a:extLst>
          </p:cNvPr>
          <p:cNvSpPr/>
          <p:nvPr/>
        </p:nvSpPr>
        <p:spPr>
          <a:xfrm>
            <a:off x="1103892" y="1143753"/>
            <a:ext cx="3423870" cy="3139321"/>
          </a:xfrm>
          <a:prstGeom prst="rect">
            <a:avLst/>
          </a:prstGeom>
        </p:spPr>
        <p:txBody>
          <a:bodyPr wrap="square">
            <a:spAutoFit/>
          </a:bodyPr>
          <a:lstStyle/>
          <a:p>
            <a:pPr algn="just">
              <a:lnSpc>
                <a:spcPct val="150000"/>
              </a:lnSpc>
            </a:pPr>
            <a:r>
              <a:rPr lang="zh-CN" altLang="zh-CN" sz="2000" b="1" i="1" dirty="0">
                <a:solidFill>
                  <a:srgbClr val="000000"/>
                </a:solidFill>
                <a:ea typeface="黑体" panose="02010609060101010101" pitchFamily="49" charset="-122"/>
                <a:cs typeface="Times New Roman" panose="02020603050405020304" pitchFamily="18" charset="0"/>
              </a:rPr>
              <a:t>　</a:t>
            </a: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19</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某系统由液压泵到液压马达的管路如图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57</a:t>
            </a:r>
            <a:r>
              <a:rPr lang="zh-CN" altLang="zh-CN" sz="1600" dirty="0">
                <a:solidFill>
                  <a:srgbClr val="000000"/>
                </a:solidFill>
                <a:ea typeface="黑体" panose="02010609060101010101" pitchFamily="49" charset="-122"/>
                <a:cs typeface="Times New Roman" panose="02020603050405020304" pitchFamily="18" charset="0"/>
              </a:rPr>
              <a:t>所示。已知</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dirty="0">
                <a:solidFill>
                  <a:srgbClr val="000000"/>
                </a:solidFill>
                <a:ea typeface="黑体" panose="02010609060101010101" pitchFamily="49" charset="-122"/>
                <a:cs typeface="Times New Roman" panose="02020603050405020304" pitchFamily="18" charset="0"/>
              </a:rPr>
              <a:t>16mm,</a:t>
            </a:r>
            <a:r>
              <a:rPr lang="zh-CN" altLang="zh-CN" sz="1600" dirty="0">
                <a:solidFill>
                  <a:srgbClr val="000000"/>
                </a:solidFill>
                <a:ea typeface="黑体" panose="02010609060101010101" pitchFamily="49" charset="-122"/>
                <a:cs typeface="Times New Roman" panose="02020603050405020304" pitchFamily="18" charset="0"/>
              </a:rPr>
              <a:t>管总长</a:t>
            </a:r>
            <a:r>
              <a:rPr lang="en-US" altLang="zh-CN" sz="1600" i="1" dirty="0">
                <a:solidFill>
                  <a:srgbClr val="000000"/>
                </a:solidFill>
                <a:ea typeface="黑体" panose="02010609060101010101" pitchFamily="49" charset="-122"/>
                <a:cs typeface="Times New Roman" panose="02020603050405020304" pitchFamily="18" charset="0"/>
              </a:rPr>
              <a:t>l=</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84m,</a:t>
            </a:r>
            <a:r>
              <a:rPr lang="zh-CN" altLang="zh-CN" sz="1600" dirty="0">
                <a:solidFill>
                  <a:srgbClr val="000000"/>
                </a:solidFill>
                <a:ea typeface="黑体" panose="02010609060101010101" pitchFamily="49" charset="-122"/>
                <a:cs typeface="Times New Roman" panose="02020603050405020304" pitchFamily="18" charset="0"/>
              </a:rPr>
              <a:t>油的密度</a:t>
            </a:r>
            <a:r>
              <a:rPr lang="en-US" altLang="zh-CN" sz="1600" i="1" dirty="0">
                <a:solidFill>
                  <a:srgbClr val="000000"/>
                </a:solidFill>
                <a:ea typeface="黑体" panose="02010609060101010101" pitchFamily="49" charset="-122"/>
                <a:cs typeface="Times New Roman" panose="02020603050405020304" pitchFamily="18" charset="0"/>
              </a:rPr>
              <a:t>ρ=</a:t>
            </a:r>
            <a:r>
              <a:rPr lang="en-US" altLang="zh-CN" sz="1600" dirty="0">
                <a:solidFill>
                  <a:srgbClr val="000000"/>
                </a:solidFill>
                <a:ea typeface="黑体" panose="02010609060101010101" pitchFamily="49" charset="-122"/>
                <a:cs typeface="Times New Roman" panose="02020603050405020304" pitchFamily="18" charset="0"/>
              </a:rPr>
              <a:t>900kg/m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en-US" altLang="zh-CN" sz="1600" dirty="0">
                <a:solidFill>
                  <a:srgbClr val="000000"/>
                </a:solidFill>
                <a:ea typeface="黑体" panose="02010609060101010101" pitchFamily="49" charset="-122"/>
                <a:cs typeface="Times New Roman" panose="02020603050405020304" pitchFamily="18" charset="0"/>
              </a:rPr>
              <a:t>,</a:t>
            </a:r>
            <a:r>
              <a:rPr lang="en-US" altLang="zh-CN" sz="1600" i="1" dirty="0">
                <a:solidFill>
                  <a:srgbClr val="000000"/>
                </a:solidFill>
                <a:ea typeface="黑体" panose="02010609060101010101" pitchFamily="49" charset="-122"/>
                <a:cs typeface="Times New Roman" panose="02020603050405020304" pitchFamily="18" charset="0"/>
              </a:rPr>
              <a:t>ν=</a:t>
            </a:r>
            <a:r>
              <a:rPr lang="en-US" altLang="zh-CN" sz="1600" dirty="0">
                <a:solidFill>
                  <a:srgbClr val="000000"/>
                </a:solidFill>
                <a:ea typeface="黑体" panose="02010609060101010101" pitchFamily="49" charset="-122"/>
                <a:cs typeface="Times New Roman" panose="02020603050405020304" pitchFamily="18" charset="0"/>
              </a:rPr>
              <a:t>18</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7</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6</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en-US" altLang="zh-CN" sz="1600" dirty="0" err="1">
                <a:solidFill>
                  <a:srgbClr val="000000"/>
                </a:solidFill>
                <a:ea typeface="黑体" panose="02010609060101010101" pitchFamily="49" charset="-122"/>
                <a:cs typeface="Times New Roman" panose="02020603050405020304" pitchFamily="18" charset="0"/>
              </a:rPr>
              <a:t>s,</a:t>
            </a:r>
            <a:r>
              <a:rPr lang="en-US" altLang="zh-CN" sz="1600" i="1" dirty="0" err="1">
                <a:solidFill>
                  <a:srgbClr val="000000"/>
                </a:solidFill>
                <a:ea typeface="黑体" panose="02010609060101010101" pitchFamily="49" charset="-122"/>
                <a:cs typeface="Times New Roman" panose="02020603050405020304" pitchFamily="18" charset="0"/>
              </a:rPr>
              <a:t>v</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5m/s,</a:t>
            </a:r>
            <a:r>
              <a:rPr lang="zh-CN" altLang="zh-CN" sz="1600" dirty="0">
                <a:solidFill>
                  <a:srgbClr val="000000"/>
                </a:solidFill>
                <a:ea typeface="黑体" panose="02010609060101010101" pitchFamily="49" charset="-122"/>
                <a:cs typeface="Times New Roman" panose="02020603050405020304" pitchFamily="18" charset="0"/>
              </a:rPr>
              <a:t>在</a:t>
            </a:r>
            <a:r>
              <a:rPr lang="en-US" altLang="zh-CN" sz="1600" dirty="0">
                <a:solidFill>
                  <a:srgbClr val="000000"/>
                </a:solidFill>
                <a:ea typeface="黑体" panose="02010609060101010101" pitchFamily="49" charset="-122"/>
                <a:cs typeface="Times New Roman" panose="02020603050405020304" pitchFamily="18" charset="0"/>
              </a:rPr>
              <a:t>45</a:t>
            </a:r>
            <a:r>
              <a:rPr lang="en-US" altLang="zh-CN" sz="1600" i="1"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处</a:t>
            </a:r>
            <a:r>
              <a:rPr lang="en-US" altLang="zh-CN" sz="1600" i="1" dirty="0">
                <a:solidFill>
                  <a:srgbClr val="000000"/>
                </a:solidFill>
                <a:ea typeface="黑体" panose="02010609060101010101" pitchFamily="49" charset="-122"/>
                <a:cs typeface="Times New Roman" panose="02020603050405020304" pitchFamily="18" charset="0"/>
              </a:rPr>
              <a:t>ζ</a:t>
            </a:r>
            <a:r>
              <a:rPr lang="en-US" altLang="zh-CN" sz="1600" baseline="-250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2,90</a:t>
            </a:r>
            <a:r>
              <a:rPr lang="en-US" altLang="zh-CN" sz="1600" i="1"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处</a:t>
            </a:r>
            <a:r>
              <a:rPr lang="en-US" altLang="zh-CN" sz="1600" i="1" dirty="0">
                <a:solidFill>
                  <a:srgbClr val="000000"/>
                </a:solidFill>
                <a:ea typeface="黑体" panose="02010609060101010101" pitchFamily="49" charset="-122"/>
                <a:cs typeface="Times New Roman" panose="02020603050405020304" pitchFamily="18" charset="0"/>
              </a:rPr>
              <a:t>ζ</a:t>
            </a:r>
            <a:r>
              <a:rPr lang="en-US" altLang="zh-CN" sz="1600" baseline="-25000" dirty="0">
                <a:solidFill>
                  <a:srgbClr val="000000"/>
                </a:solidFill>
                <a:ea typeface="黑体" panose="02010609060101010101" pitchFamily="49" charset="-122"/>
                <a:cs typeface="Times New Roman" panose="02020603050405020304" pitchFamily="18" charset="0"/>
              </a:rPr>
              <a:t>2</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12,135</a:t>
            </a:r>
            <a:r>
              <a:rPr lang="en-US" altLang="zh-CN" sz="1600" i="1"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处</a:t>
            </a:r>
            <a:r>
              <a:rPr lang="en-US" altLang="zh-CN" sz="1600" i="1" dirty="0">
                <a:solidFill>
                  <a:srgbClr val="000000"/>
                </a:solidFill>
                <a:ea typeface="黑体" panose="02010609060101010101" pitchFamily="49" charset="-122"/>
                <a:cs typeface="Times New Roman" panose="02020603050405020304" pitchFamily="18" charset="0"/>
              </a:rPr>
              <a:t>ζ</a:t>
            </a:r>
            <a:r>
              <a:rPr lang="en-US" altLang="zh-CN" sz="1600" baseline="-250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3,</a:t>
            </a:r>
            <a:r>
              <a:rPr lang="zh-CN" altLang="zh-CN" sz="1600" dirty="0">
                <a:solidFill>
                  <a:srgbClr val="000000"/>
                </a:solidFill>
                <a:ea typeface="黑体" panose="02010609060101010101" pitchFamily="49" charset="-122"/>
                <a:cs typeface="Times New Roman" panose="02020603050405020304" pitchFamily="18" charset="0"/>
              </a:rPr>
              <a:t>试求由泵到马达的全部压力损失</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位置高度及损失之间的扰动均不计</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管道看作光滑管</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57.EPS">
            <a:extLst>
              <a:ext uri="{FF2B5EF4-FFF2-40B4-BE49-F238E27FC236}">
                <a16:creationId xmlns:a16="http://schemas.microsoft.com/office/drawing/2014/main" id="{2CBD4B5F-2025-466D-BC61-544B7EEEF7BC}"/>
              </a:ext>
            </a:extLst>
          </p:cNvPr>
          <p:cNvPicPr/>
          <p:nvPr/>
        </p:nvPicPr>
        <p:blipFill>
          <a:blip r:embed="rId2"/>
          <a:stretch>
            <a:fillRect/>
          </a:stretch>
        </p:blipFill>
        <p:spPr>
          <a:xfrm>
            <a:off x="4730835" y="1620412"/>
            <a:ext cx="3349666" cy="2069158"/>
          </a:xfrm>
          <a:prstGeom prst="rect">
            <a:avLst/>
          </a:prstGeom>
        </p:spPr>
      </p:pic>
      <p:sp>
        <p:nvSpPr>
          <p:cNvPr id="10" name="矩形 9">
            <a:extLst>
              <a:ext uri="{FF2B5EF4-FFF2-40B4-BE49-F238E27FC236}">
                <a16:creationId xmlns:a16="http://schemas.microsoft.com/office/drawing/2014/main" id="{641E8727-410C-47CE-9F05-0820B9A2643D}"/>
              </a:ext>
            </a:extLst>
          </p:cNvPr>
          <p:cNvSpPr/>
          <p:nvPr/>
        </p:nvSpPr>
        <p:spPr>
          <a:xfrm>
            <a:off x="5870906" y="3788867"/>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57</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19</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94963381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64C297E2-5143-48EB-B6B2-D335D988D118}"/>
              </a:ext>
            </a:extLst>
          </p:cNvPr>
          <p:cNvSpPr/>
          <p:nvPr/>
        </p:nvSpPr>
        <p:spPr>
          <a:xfrm>
            <a:off x="3699164" y="1292130"/>
            <a:ext cx="4370576" cy="3139321"/>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20</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58</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液压泵从一个大的油池中抽吸油液</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流量为</a:t>
            </a:r>
            <a:r>
              <a:rPr lang="en-US" altLang="zh-CN" sz="1600" i="1" dirty="0">
                <a:solidFill>
                  <a:srgbClr val="000000"/>
                </a:solidFill>
                <a:ea typeface="黑体" panose="02010609060101010101" pitchFamily="49" charset="-122"/>
                <a:cs typeface="Times New Roman" panose="02020603050405020304" pitchFamily="18" charset="0"/>
              </a:rPr>
              <a:t>q=</a:t>
            </a:r>
            <a:r>
              <a:rPr lang="en-US" altLang="zh-CN" sz="1600" dirty="0">
                <a:solidFill>
                  <a:srgbClr val="000000"/>
                </a:solidFill>
                <a:ea typeface="黑体" panose="02010609060101010101" pitchFamily="49" charset="-122"/>
                <a:cs typeface="Times New Roman" panose="02020603050405020304" pitchFamily="18" charset="0"/>
              </a:rPr>
              <a:t>150L/min,</a:t>
            </a:r>
            <a:r>
              <a:rPr lang="zh-CN" altLang="zh-CN" sz="1600" dirty="0">
                <a:solidFill>
                  <a:srgbClr val="000000"/>
                </a:solidFill>
                <a:ea typeface="黑体" panose="02010609060101010101" pitchFamily="49" charset="-122"/>
                <a:cs typeface="Times New Roman" panose="02020603050405020304" pitchFamily="18" charset="0"/>
              </a:rPr>
              <a:t>油液的运动粘度</a:t>
            </a:r>
            <a:r>
              <a:rPr lang="en-US" altLang="zh-CN" sz="1600" i="1" dirty="0">
                <a:solidFill>
                  <a:srgbClr val="000000"/>
                </a:solidFill>
                <a:ea typeface="黑体" panose="02010609060101010101" pitchFamily="49" charset="-122"/>
                <a:cs typeface="Times New Roman" panose="02020603050405020304" pitchFamily="18" charset="0"/>
              </a:rPr>
              <a:t>ν=</a:t>
            </a:r>
            <a:r>
              <a:rPr lang="en-US" altLang="zh-CN" sz="1600" dirty="0">
                <a:solidFill>
                  <a:srgbClr val="000000"/>
                </a:solidFill>
                <a:ea typeface="黑体" panose="02010609060101010101" pitchFamily="49" charset="-122"/>
                <a:cs typeface="Times New Roman" panose="02020603050405020304" pitchFamily="18" charset="0"/>
              </a:rPr>
              <a:t>34</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6</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/s,</a:t>
            </a:r>
            <a:r>
              <a:rPr lang="zh-CN" altLang="zh-CN" sz="1600" dirty="0">
                <a:solidFill>
                  <a:srgbClr val="000000"/>
                </a:solidFill>
                <a:ea typeface="黑体" panose="02010609060101010101" pitchFamily="49" charset="-122"/>
                <a:cs typeface="Times New Roman" panose="02020603050405020304" pitchFamily="18" charset="0"/>
              </a:rPr>
              <a:t>油液密度</a:t>
            </a:r>
            <a:r>
              <a:rPr lang="en-US" altLang="zh-CN" sz="1600" i="1" dirty="0">
                <a:solidFill>
                  <a:srgbClr val="000000"/>
                </a:solidFill>
                <a:ea typeface="黑体" panose="02010609060101010101" pitchFamily="49" charset="-122"/>
                <a:cs typeface="Times New Roman" panose="02020603050405020304" pitchFamily="18" charset="0"/>
              </a:rPr>
              <a:t>ρ=</a:t>
            </a:r>
            <a:r>
              <a:rPr lang="en-US" altLang="zh-CN" sz="1600" dirty="0">
                <a:solidFill>
                  <a:srgbClr val="000000"/>
                </a:solidFill>
                <a:ea typeface="黑体" panose="02010609060101010101" pitchFamily="49" charset="-122"/>
                <a:cs typeface="Times New Roman" panose="02020603050405020304" pitchFamily="18" charset="0"/>
              </a:rPr>
              <a:t>900kg/m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zh-CN" altLang="zh-CN" sz="1600" dirty="0">
                <a:solidFill>
                  <a:srgbClr val="000000"/>
                </a:solidFill>
                <a:ea typeface="黑体" panose="02010609060101010101" pitchFamily="49" charset="-122"/>
                <a:cs typeface="Times New Roman" panose="02020603050405020304" pitchFamily="18" charset="0"/>
              </a:rPr>
              <a:t>。吸油管直径</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dirty="0">
                <a:solidFill>
                  <a:srgbClr val="000000"/>
                </a:solidFill>
                <a:ea typeface="黑体" panose="02010609060101010101" pitchFamily="49" charset="-122"/>
                <a:cs typeface="Times New Roman" panose="02020603050405020304" pitchFamily="18" charset="0"/>
              </a:rPr>
              <a:t>60mm,</a:t>
            </a:r>
            <a:r>
              <a:rPr lang="zh-CN" altLang="zh-CN" sz="1600" dirty="0">
                <a:solidFill>
                  <a:srgbClr val="000000"/>
                </a:solidFill>
                <a:ea typeface="黑体" panose="02010609060101010101" pitchFamily="49" charset="-122"/>
                <a:cs typeface="Times New Roman" panose="02020603050405020304" pitchFamily="18" charset="0"/>
              </a:rPr>
              <a:t>并设泵的吸油管弯头处局部阻力系数</a:t>
            </a:r>
            <a:r>
              <a:rPr lang="en-US" altLang="zh-CN" sz="1600" i="1" dirty="0">
                <a:solidFill>
                  <a:srgbClr val="000000"/>
                </a:solidFill>
                <a:ea typeface="黑体" panose="02010609060101010101" pitchFamily="49" charset="-122"/>
                <a:cs typeface="Times New Roman" panose="02020603050405020304" pitchFamily="18" charset="0"/>
              </a:rPr>
              <a:t>ζ=</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a:t>
            </a:r>
            <a:r>
              <a:rPr lang="zh-CN" altLang="zh-CN" sz="1600" dirty="0">
                <a:solidFill>
                  <a:srgbClr val="000000"/>
                </a:solidFill>
                <a:ea typeface="黑体" panose="02010609060101010101" pitchFamily="49" charset="-122"/>
                <a:cs typeface="Times New Roman" panose="02020603050405020304" pitchFamily="18" charset="0"/>
              </a:rPr>
              <a:t>吸油口粗滤网的压力损失</a:t>
            </a:r>
            <a:r>
              <a:rPr lang="en-US" altLang="zh-CN" sz="1600" dirty="0" err="1">
                <a:solidFill>
                  <a:srgbClr val="000000"/>
                </a:solidFill>
                <a:ea typeface="黑体" panose="02010609060101010101" pitchFamily="49" charset="-122"/>
                <a:cs typeface="Times New Roman" panose="02020603050405020304" pitchFamily="18" charset="0"/>
              </a:rPr>
              <a:t>Δ</a:t>
            </a:r>
            <a:r>
              <a:rPr lang="en-US" altLang="zh-CN" sz="1600" i="1" dirty="0" err="1">
                <a:solidFill>
                  <a:srgbClr val="000000"/>
                </a:solidFill>
                <a:ea typeface="黑体" panose="02010609060101010101" pitchFamily="49" charset="-122"/>
                <a:cs typeface="Times New Roman" panose="02020603050405020304" pitchFamily="18" charset="0"/>
              </a:rPr>
              <a:t>p</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0178MPa</a:t>
            </a:r>
            <a:r>
              <a:rPr lang="zh-CN" altLang="zh-CN" sz="1600" dirty="0">
                <a:solidFill>
                  <a:srgbClr val="000000"/>
                </a:solidFill>
                <a:ea typeface="黑体" panose="02010609060101010101" pitchFamily="49" charset="-122"/>
                <a:cs typeface="Times New Roman" panose="02020603050405020304" pitchFamily="18" charset="0"/>
              </a:rPr>
              <a:t>。如希望泵入口处的真空度</a:t>
            </a:r>
            <a:r>
              <a:rPr lang="en-US" altLang="zh-CN" sz="1600" i="1" dirty="0" err="1">
                <a:solidFill>
                  <a:srgbClr val="000000"/>
                </a:solidFill>
                <a:ea typeface="黑体" panose="02010609060101010101" pitchFamily="49" charset="-122"/>
                <a:cs typeface="Times New Roman" panose="02020603050405020304" pitchFamily="18" charset="0"/>
              </a:rPr>
              <a:t>p</a:t>
            </a:r>
            <a:r>
              <a:rPr lang="en-US" altLang="zh-CN" sz="1600" baseline="-25000" dirty="0" err="1">
                <a:solidFill>
                  <a:srgbClr val="000000"/>
                </a:solidFill>
                <a:ea typeface="黑体" panose="02010609060101010101" pitchFamily="49" charset="-122"/>
                <a:cs typeface="Times New Roman" panose="02020603050405020304" pitchFamily="18" charset="0"/>
              </a:rPr>
              <a:t>b</a:t>
            </a:r>
            <a:r>
              <a:rPr lang="zh-CN" altLang="zh-CN" sz="1600" dirty="0">
                <a:solidFill>
                  <a:srgbClr val="000000"/>
                </a:solidFill>
                <a:ea typeface="黑体" panose="02010609060101010101" pitchFamily="49" charset="-122"/>
                <a:cs typeface="Times New Roman" panose="02020603050405020304" pitchFamily="18" charset="0"/>
              </a:rPr>
              <a:t>不大于</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04MPa,</a:t>
            </a:r>
            <a:r>
              <a:rPr lang="zh-CN" altLang="zh-CN" sz="1600" dirty="0">
                <a:solidFill>
                  <a:srgbClr val="000000"/>
                </a:solidFill>
                <a:ea typeface="黑体" panose="02010609060101010101" pitchFamily="49" charset="-122"/>
                <a:cs typeface="Times New Roman" panose="02020603050405020304" pitchFamily="18" charset="0"/>
              </a:rPr>
              <a:t>试求泵的吸油高度</a:t>
            </a:r>
            <a:r>
              <a:rPr lang="en-US" altLang="zh-CN" sz="1600" i="1" dirty="0">
                <a:solidFill>
                  <a:srgbClr val="000000"/>
                </a:solidFill>
                <a:ea typeface="黑体" panose="02010609060101010101" pitchFamily="49" charset="-122"/>
                <a:cs typeface="Times New Roman" panose="02020603050405020304" pitchFamily="18" charset="0"/>
              </a:rPr>
              <a:t>H</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液面到滤网之间的管路沿程损失可忽略不计</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58.EPS">
            <a:extLst>
              <a:ext uri="{FF2B5EF4-FFF2-40B4-BE49-F238E27FC236}">
                <a16:creationId xmlns:a16="http://schemas.microsoft.com/office/drawing/2014/main" id="{A3759157-1893-4311-B082-61940356D7E8}"/>
              </a:ext>
            </a:extLst>
          </p:cNvPr>
          <p:cNvPicPr/>
          <p:nvPr/>
        </p:nvPicPr>
        <p:blipFill>
          <a:blip r:embed="rId2"/>
          <a:stretch>
            <a:fillRect/>
          </a:stretch>
        </p:blipFill>
        <p:spPr>
          <a:xfrm>
            <a:off x="1124268" y="1531225"/>
            <a:ext cx="2222578" cy="1968587"/>
          </a:xfrm>
          <a:prstGeom prst="rect">
            <a:avLst/>
          </a:prstGeom>
        </p:spPr>
      </p:pic>
      <p:sp>
        <p:nvSpPr>
          <p:cNvPr id="10" name="矩形 9">
            <a:extLst>
              <a:ext uri="{FF2B5EF4-FFF2-40B4-BE49-F238E27FC236}">
                <a16:creationId xmlns:a16="http://schemas.microsoft.com/office/drawing/2014/main" id="{D9377EB3-0E4D-4FC4-8776-FF409CF234AA}"/>
              </a:ext>
            </a:extLst>
          </p:cNvPr>
          <p:cNvSpPr/>
          <p:nvPr/>
        </p:nvSpPr>
        <p:spPr>
          <a:xfrm>
            <a:off x="1818379" y="3652088"/>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58</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20</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74513663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BC734B45-43A5-43ED-9F84-35982668E61D}"/>
              </a:ext>
            </a:extLst>
          </p:cNvPr>
          <p:cNvSpPr/>
          <p:nvPr/>
        </p:nvSpPr>
        <p:spPr>
          <a:xfrm>
            <a:off x="1098762" y="951328"/>
            <a:ext cx="6858000" cy="1292662"/>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21</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圆柱形滑阀如图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59</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已知阀心直径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20mm,</a:t>
            </a:r>
            <a:r>
              <a:rPr lang="zh-CN" altLang="zh-CN" sz="1600" dirty="0">
                <a:solidFill>
                  <a:srgbClr val="000000"/>
                </a:solidFill>
                <a:latin typeface="NEU-BZ-S92"/>
                <a:ea typeface="黑体" panose="02010609060101010101" pitchFamily="49" charset="-122"/>
                <a:cs typeface="Times New Roman" panose="02020603050405020304" pitchFamily="18" charset="0"/>
              </a:rPr>
              <a:t>进口压力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9</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8MPa,</a:t>
            </a:r>
            <a:r>
              <a:rPr lang="zh-CN" altLang="zh-CN" sz="1600" dirty="0">
                <a:solidFill>
                  <a:srgbClr val="000000"/>
                </a:solidFill>
                <a:latin typeface="NEU-BZ-S92"/>
                <a:ea typeface="黑体" panose="02010609060101010101" pitchFamily="49" charset="-122"/>
                <a:cs typeface="Times New Roman" panose="02020603050405020304" pitchFamily="18" charset="0"/>
              </a:rPr>
              <a:t>出口压力</a:t>
            </a:r>
            <a:r>
              <a:rPr lang="en-US" altLang="zh-CN" sz="1600" i="1" dirty="0">
                <a:solidFill>
                  <a:srgbClr val="000000"/>
                </a:solidFill>
                <a:latin typeface="NEU-BZ-S92"/>
                <a:ea typeface="黑体" panose="02010609060101010101" pitchFamily="49" charset="-122"/>
                <a:cs typeface="Times New Roman" panose="02020603050405020304" pitchFamily="18" charset="0"/>
              </a:rPr>
              <a:t>p</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9MPa,</a:t>
            </a:r>
            <a:r>
              <a:rPr lang="zh-CN" altLang="zh-CN" sz="1600" dirty="0">
                <a:solidFill>
                  <a:srgbClr val="000000"/>
                </a:solidFill>
                <a:latin typeface="NEU-BZ-S92"/>
                <a:ea typeface="黑体" panose="02010609060101010101" pitchFamily="49" charset="-122"/>
                <a:cs typeface="Times New Roman" panose="02020603050405020304" pitchFamily="18" charset="0"/>
              </a:rPr>
              <a:t>油的密度</a:t>
            </a:r>
            <a:r>
              <a:rPr lang="en-US" altLang="zh-CN" sz="1600" i="1" dirty="0">
                <a:solidFill>
                  <a:srgbClr val="000000"/>
                </a:solidFill>
                <a:latin typeface="NEU-BZ-S92"/>
                <a:ea typeface="黑体" panose="02010609060101010101" pitchFamily="49" charset="-122"/>
                <a:cs typeface="Times New Roman" panose="02020603050405020304" pitchFamily="18" charset="0"/>
              </a:rPr>
              <a:t>ρ=</a:t>
            </a:r>
            <a:r>
              <a:rPr lang="en-US" altLang="zh-CN" sz="1600" dirty="0">
                <a:solidFill>
                  <a:srgbClr val="000000"/>
                </a:solidFill>
                <a:latin typeface="NEU-BZ-S92"/>
                <a:ea typeface="黑体" panose="02010609060101010101" pitchFamily="49" charset="-122"/>
                <a:cs typeface="Times New Roman" panose="02020603050405020304" pitchFamily="18" charset="0"/>
              </a:rPr>
              <a:t>900kg/m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阀口的流量系数</a:t>
            </a:r>
            <a:r>
              <a:rPr lang="en-US" altLang="zh-CN" sz="1600" i="1" dirty="0">
                <a:solidFill>
                  <a:srgbClr val="000000"/>
                </a:solidFill>
                <a:latin typeface="NEU-BZ-S92"/>
                <a:ea typeface="黑体" panose="02010609060101010101" pitchFamily="49" charset="-122"/>
                <a:cs typeface="Times New Roman" panose="02020603050405020304" pitchFamily="18" charset="0"/>
              </a:rPr>
              <a:t>C</a:t>
            </a:r>
            <a:r>
              <a:rPr lang="en-US" altLang="zh-CN" sz="1600" baseline="-25000" dirty="0">
                <a:solidFill>
                  <a:srgbClr val="000000"/>
                </a:solidFill>
                <a:latin typeface="NEU-BZ-S92"/>
                <a:ea typeface="黑体" panose="02010609060101010101" pitchFamily="49" charset="-122"/>
                <a:cs typeface="Times New Roman" panose="02020603050405020304" pitchFamily="18" charset="0"/>
              </a:rPr>
              <a:t>d</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65,</a:t>
            </a:r>
            <a:r>
              <a:rPr lang="zh-CN" altLang="zh-CN" sz="1600" dirty="0">
                <a:solidFill>
                  <a:srgbClr val="000000"/>
                </a:solidFill>
                <a:latin typeface="NEU-BZ-S92"/>
                <a:ea typeface="黑体" panose="02010609060101010101" pitchFamily="49" charset="-122"/>
                <a:cs typeface="Times New Roman" panose="02020603050405020304" pitchFamily="18" charset="0"/>
              </a:rPr>
              <a:t>阀口开度</a:t>
            </a:r>
            <a:r>
              <a:rPr lang="en-US" altLang="zh-CN" sz="1600" i="1" dirty="0">
                <a:solidFill>
                  <a:srgbClr val="000000"/>
                </a:solidFill>
                <a:latin typeface="NEU-BZ-S92"/>
                <a:ea typeface="黑体" panose="02010609060101010101" pitchFamily="49" charset="-122"/>
                <a:cs typeface="Times New Roman" panose="02020603050405020304" pitchFamily="18" charset="0"/>
              </a:rPr>
              <a:t>x=</a:t>
            </a:r>
            <a:r>
              <a:rPr lang="en-US" altLang="zh-CN" sz="1600" dirty="0">
                <a:solidFill>
                  <a:srgbClr val="000000"/>
                </a:solidFill>
                <a:latin typeface="NEU-BZ-S92"/>
                <a:ea typeface="黑体" panose="02010609060101010101" pitchFamily="49" charset="-122"/>
                <a:cs typeface="Times New Roman" panose="02020603050405020304" pitchFamily="18" charset="0"/>
              </a:rPr>
              <a:t>2mm,</a:t>
            </a:r>
            <a:r>
              <a:rPr lang="zh-CN" altLang="zh-CN" sz="1600" dirty="0">
                <a:solidFill>
                  <a:srgbClr val="000000"/>
                </a:solidFill>
                <a:latin typeface="NEU-BZ-S92"/>
                <a:ea typeface="黑体" panose="02010609060101010101" pitchFamily="49" charset="-122"/>
                <a:cs typeface="Times New Roman" panose="02020603050405020304" pitchFamily="18" charset="0"/>
              </a:rPr>
              <a:t>试求通过阀口的流量。</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8" name="3T59.EPS">
            <a:extLst>
              <a:ext uri="{FF2B5EF4-FFF2-40B4-BE49-F238E27FC236}">
                <a16:creationId xmlns:a16="http://schemas.microsoft.com/office/drawing/2014/main" id="{74DF3627-2B2E-4589-A132-A0FA55A55412}"/>
              </a:ext>
            </a:extLst>
          </p:cNvPr>
          <p:cNvPicPr/>
          <p:nvPr/>
        </p:nvPicPr>
        <p:blipFill>
          <a:blip r:embed="rId2"/>
          <a:stretch>
            <a:fillRect/>
          </a:stretch>
        </p:blipFill>
        <p:spPr>
          <a:xfrm>
            <a:off x="2900401" y="2243990"/>
            <a:ext cx="3254722" cy="2022805"/>
          </a:xfrm>
          <a:prstGeom prst="rect">
            <a:avLst/>
          </a:prstGeom>
        </p:spPr>
      </p:pic>
      <p:sp>
        <p:nvSpPr>
          <p:cNvPr id="10" name="矩形 9">
            <a:extLst>
              <a:ext uri="{FF2B5EF4-FFF2-40B4-BE49-F238E27FC236}">
                <a16:creationId xmlns:a16="http://schemas.microsoft.com/office/drawing/2014/main" id="{C0D73D3B-765B-4258-B183-F534715884B1}"/>
              </a:ext>
            </a:extLst>
          </p:cNvPr>
          <p:cNvSpPr/>
          <p:nvPr/>
        </p:nvSpPr>
        <p:spPr>
          <a:xfrm>
            <a:off x="4143827" y="4335448"/>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59</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21</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40529258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30522EB9-2445-44F4-A705-EF1595AB9D51}"/>
              </a:ext>
            </a:extLst>
          </p:cNvPr>
          <p:cNvSpPr/>
          <p:nvPr/>
        </p:nvSpPr>
        <p:spPr>
          <a:xfrm>
            <a:off x="1108353" y="961408"/>
            <a:ext cx="6838817" cy="1661993"/>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22</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60</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已知液压泵的供油压力为</a:t>
            </a:r>
            <a:r>
              <a:rPr lang="en-US" altLang="zh-CN" sz="1600" i="1" dirty="0" err="1">
                <a:solidFill>
                  <a:srgbClr val="000000"/>
                </a:solidFill>
                <a:ea typeface="黑体" panose="02010609060101010101" pitchFamily="49" charset="-122"/>
                <a:cs typeface="Times New Roman" panose="02020603050405020304" pitchFamily="18" charset="0"/>
              </a:rPr>
              <a:t>p</a:t>
            </a:r>
            <a:r>
              <a:rPr lang="en-US" altLang="zh-CN" sz="1600" baseline="-25000" dirty="0" err="1">
                <a:solidFill>
                  <a:srgbClr val="000000"/>
                </a:solidFill>
                <a:ea typeface="黑体" panose="02010609060101010101" pitchFamily="49" charset="-122"/>
                <a:cs typeface="Times New Roman" panose="02020603050405020304" pitchFamily="18" charset="0"/>
              </a:rPr>
              <a:t>P</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2MPa,</a:t>
            </a:r>
            <a:r>
              <a:rPr lang="zh-CN" altLang="zh-CN" sz="1600" dirty="0">
                <a:solidFill>
                  <a:srgbClr val="000000"/>
                </a:solidFill>
                <a:ea typeface="黑体" panose="02010609060101010101" pitchFamily="49" charset="-122"/>
                <a:cs typeface="Times New Roman" panose="02020603050405020304" pitchFamily="18" charset="0"/>
              </a:rPr>
              <a:t>薄壁小孔节流阀</a:t>
            </a:r>
            <a:r>
              <a:rPr lang="zh-CN" altLang="zh-CN" sz="1600" i="1" dirty="0">
                <a:solidFill>
                  <a:srgbClr val="000000"/>
                </a:solidFill>
                <a:ea typeface="黑体" panose="02010609060101010101" pitchFamily="49" charset="-122"/>
                <a:cs typeface="宋体" panose="02010600030101010101" pitchFamily="2" charset="-122"/>
              </a:rPr>
              <a:t>Ⅰ</a:t>
            </a:r>
            <a:r>
              <a:rPr lang="zh-CN" altLang="zh-CN" sz="1600" dirty="0">
                <a:solidFill>
                  <a:srgbClr val="000000"/>
                </a:solidFill>
                <a:ea typeface="黑体" panose="02010609060101010101" pitchFamily="49" charset="-122"/>
                <a:cs typeface="Times New Roman" panose="02020603050405020304" pitchFamily="18" charset="0"/>
              </a:rPr>
              <a:t>的开口面积为</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baseline="-25000" dirty="0">
                <a:solidFill>
                  <a:srgbClr val="000000"/>
                </a:solidFill>
                <a:ea typeface="黑体" panose="02010609060101010101" pitchFamily="49" charset="-122"/>
                <a:cs typeface="Times New Roman" panose="02020603050405020304" pitchFamily="18" charset="0"/>
              </a:rPr>
              <a:t>V1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2mm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薄壁小孔节流阀</a:t>
            </a:r>
            <a:r>
              <a:rPr lang="zh-CN" altLang="zh-CN" sz="1600" i="1" dirty="0">
                <a:solidFill>
                  <a:srgbClr val="000000"/>
                </a:solidFill>
                <a:ea typeface="黑体" panose="02010609060101010101" pitchFamily="49" charset="-122"/>
                <a:cs typeface="宋体" panose="02010600030101010101" pitchFamily="2" charset="-122"/>
              </a:rPr>
              <a:t>Ⅱ</a:t>
            </a:r>
            <a:r>
              <a:rPr lang="zh-CN" altLang="zh-CN" sz="1600" dirty="0">
                <a:solidFill>
                  <a:srgbClr val="000000"/>
                </a:solidFill>
                <a:ea typeface="黑体" panose="02010609060101010101" pitchFamily="49" charset="-122"/>
                <a:cs typeface="Times New Roman" panose="02020603050405020304" pitchFamily="18" charset="0"/>
              </a:rPr>
              <a:t>的开口面积为</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baseline="-25000" dirty="0">
                <a:solidFill>
                  <a:srgbClr val="000000"/>
                </a:solidFill>
                <a:ea typeface="黑体" panose="02010609060101010101" pitchFamily="49" charset="-122"/>
                <a:cs typeface="Times New Roman" panose="02020603050405020304" pitchFamily="18" charset="0"/>
              </a:rPr>
              <a:t>V2</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1mm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试求活塞向右运动的速度等于多少</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活塞面积</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dirty="0">
                <a:solidFill>
                  <a:srgbClr val="000000"/>
                </a:solidFill>
                <a:ea typeface="黑体" panose="02010609060101010101" pitchFamily="49" charset="-122"/>
                <a:cs typeface="Times New Roman" panose="02020603050405020304" pitchFamily="18" charset="0"/>
              </a:rPr>
              <a:t>1</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油的密度</a:t>
            </a:r>
            <a:r>
              <a:rPr lang="en-US" altLang="zh-CN" sz="1600" i="1" dirty="0">
                <a:solidFill>
                  <a:srgbClr val="000000"/>
                </a:solidFill>
                <a:ea typeface="黑体" panose="02010609060101010101" pitchFamily="49" charset="-122"/>
                <a:cs typeface="Times New Roman" panose="02020603050405020304" pitchFamily="18" charset="0"/>
              </a:rPr>
              <a:t>ρ=</a:t>
            </a:r>
            <a:r>
              <a:rPr lang="en-US" altLang="zh-CN" sz="1600" dirty="0">
                <a:solidFill>
                  <a:srgbClr val="000000"/>
                </a:solidFill>
                <a:ea typeface="黑体" panose="02010609060101010101" pitchFamily="49" charset="-122"/>
                <a:cs typeface="Times New Roman" panose="02020603050405020304" pitchFamily="18" charset="0"/>
              </a:rPr>
              <a:t>900kg/m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负载</a:t>
            </a:r>
            <a:r>
              <a:rPr lang="en-US" altLang="zh-CN" sz="1600" i="1" dirty="0">
                <a:solidFill>
                  <a:srgbClr val="000000"/>
                </a:solidFill>
                <a:ea typeface="黑体" panose="02010609060101010101" pitchFamily="49" charset="-122"/>
                <a:cs typeface="Times New Roman" panose="02020603050405020304" pitchFamily="18" charset="0"/>
              </a:rPr>
              <a:t>F=</a:t>
            </a:r>
            <a:r>
              <a:rPr lang="en-US" altLang="zh-CN" sz="1600" dirty="0">
                <a:solidFill>
                  <a:srgbClr val="000000"/>
                </a:solidFill>
                <a:ea typeface="黑体" panose="02010609060101010101" pitchFamily="49" charset="-122"/>
                <a:cs typeface="Times New Roman" panose="02020603050405020304" pitchFamily="18" charset="0"/>
              </a:rPr>
              <a:t>16000N,</a:t>
            </a:r>
            <a:r>
              <a:rPr lang="zh-CN" altLang="zh-CN" sz="1600" dirty="0">
                <a:solidFill>
                  <a:srgbClr val="000000"/>
                </a:solidFill>
                <a:ea typeface="黑体" panose="02010609060101010101" pitchFamily="49" charset="-122"/>
                <a:cs typeface="Times New Roman" panose="02020603050405020304" pitchFamily="18" charset="0"/>
              </a:rPr>
              <a:t>油流的流量系数</a:t>
            </a:r>
            <a:r>
              <a:rPr lang="en-US" altLang="zh-CN" sz="1600" i="1" dirty="0">
                <a:solidFill>
                  <a:srgbClr val="000000"/>
                </a:solidFill>
                <a:ea typeface="黑体" panose="02010609060101010101" pitchFamily="49" charset="-122"/>
                <a:cs typeface="Times New Roman" panose="02020603050405020304" pitchFamily="18" charset="0"/>
              </a:rPr>
              <a:t>C</a:t>
            </a:r>
            <a:r>
              <a:rPr lang="en-US" altLang="zh-CN" sz="1600" baseline="-25000" dirty="0">
                <a:solidFill>
                  <a:srgbClr val="000000"/>
                </a:solidFill>
                <a:ea typeface="黑体" panose="02010609060101010101" pitchFamily="49" charset="-122"/>
                <a:cs typeface="Times New Roman" panose="02020603050405020304" pitchFamily="18" charset="0"/>
              </a:rPr>
              <a:t>d</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6</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60.EPS" descr="id:2147504253;FounderCES">
            <a:extLst>
              <a:ext uri="{FF2B5EF4-FFF2-40B4-BE49-F238E27FC236}">
                <a16:creationId xmlns:a16="http://schemas.microsoft.com/office/drawing/2014/main" id="{90D91368-55CF-4C5E-8294-07F933EF549D}"/>
              </a:ext>
            </a:extLst>
          </p:cNvPr>
          <p:cNvPicPr/>
          <p:nvPr/>
        </p:nvPicPr>
        <p:blipFill>
          <a:blip r:embed="rId2"/>
          <a:stretch>
            <a:fillRect/>
          </a:stretch>
        </p:blipFill>
        <p:spPr>
          <a:xfrm>
            <a:off x="2669855" y="2692853"/>
            <a:ext cx="3715811" cy="1682864"/>
          </a:xfrm>
          <a:prstGeom prst="rect">
            <a:avLst/>
          </a:prstGeom>
        </p:spPr>
      </p:pic>
      <p:sp>
        <p:nvSpPr>
          <p:cNvPr id="10" name="矩形 9">
            <a:extLst>
              <a:ext uri="{FF2B5EF4-FFF2-40B4-BE49-F238E27FC236}">
                <a16:creationId xmlns:a16="http://schemas.microsoft.com/office/drawing/2014/main" id="{A49AD2F3-9051-43BC-9862-C6D8A0EF19AF}"/>
              </a:ext>
            </a:extLst>
          </p:cNvPr>
          <p:cNvSpPr/>
          <p:nvPr/>
        </p:nvSpPr>
        <p:spPr>
          <a:xfrm>
            <a:off x="4638379" y="4214337"/>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60</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22</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318233212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1F0357D1-606C-4EBE-972C-2433FAD6CA1A}"/>
              </a:ext>
            </a:extLst>
          </p:cNvPr>
          <p:cNvSpPr/>
          <p:nvPr/>
        </p:nvSpPr>
        <p:spPr>
          <a:xfrm>
            <a:off x="1237840" y="1417873"/>
            <a:ext cx="3289922" cy="2769989"/>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23</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61</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柱塞直径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19</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9mm,</a:t>
            </a:r>
            <a:r>
              <a:rPr lang="zh-CN" altLang="zh-CN" sz="1600" dirty="0">
                <a:solidFill>
                  <a:srgbClr val="000000"/>
                </a:solidFill>
                <a:latin typeface="NEU-BZ-S92"/>
                <a:ea typeface="黑体" panose="02010609060101010101" pitchFamily="49" charset="-122"/>
                <a:cs typeface="Times New Roman" panose="02020603050405020304" pitchFamily="18" charset="0"/>
              </a:rPr>
              <a:t>缸套直径</a:t>
            </a:r>
            <a:r>
              <a:rPr lang="en-US" altLang="zh-CN" sz="1600" i="1" dirty="0">
                <a:solidFill>
                  <a:srgbClr val="000000"/>
                </a:solidFill>
                <a:latin typeface="NEU-BZ-S92"/>
                <a:ea typeface="黑体" panose="02010609060101010101" pitchFamily="49" charset="-122"/>
                <a:cs typeface="Times New Roman" panose="02020603050405020304" pitchFamily="18" charset="0"/>
              </a:rPr>
              <a:t>D=</a:t>
            </a:r>
            <a:r>
              <a:rPr lang="en-US" altLang="zh-CN" sz="1600" dirty="0">
                <a:solidFill>
                  <a:srgbClr val="000000"/>
                </a:solidFill>
                <a:latin typeface="NEU-BZ-S92"/>
                <a:ea typeface="黑体" panose="02010609060101010101" pitchFamily="49" charset="-122"/>
                <a:cs typeface="Times New Roman" panose="02020603050405020304" pitchFamily="18" charset="0"/>
              </a:rPr>
              <a:t>20mm,</a:t>
            </a:r>
            <a:r>
              <a:rPr lang="zh-CN" altLang="zh-CN" sz="1600" dirty="0">
                <a:solidFill>
                  <a:srgbClr val="000000"/>
                </a:solidFill>
                <a:latin typeface="NEU-BZ-S92"/>
                <a:ea typeface="黑体" panose="02010609060101010101" pitchFamily="49" charset="-122"/>
                <a:cs typeface="Times New Roman" panose="02020603050405020304" pitchFamily="18" charset="0"/>
              </a:rPr>
              <a:t>长</a:t>
            </a:r>
            <a:r>
              <a:rPr lang="en-US" altLang="zh-CN" sz="1600" i="1" dirty="0">
                <a:solidFill>
                  <a:srgbClr val="000000"/>
                </a:solidFill>
                <a:latin typeface="NEU-BZ-S92"/>
                <a:ea typeface="黑体" panose="02010609060101010101" pitchFamily="49" charset="-122"/>
                <a:cs typeface="Times New Roman" panose="02020603050405020304" pitchFamily="18" charset="0"/>
              </a:rPr>
              <a:t>l=</a:t>
            </a:r>
            <a:r>
              <a:rPr lang="en-US" altLang="zh-CN" sz="1600" dirty="0">
                <a:solidFill>
                  <a:srgbClr val="000000"/>
                </a:solidFill>
                <a:latin typeface="NEU-BZ-S92"/>
                <a:ea typeface="黑体" panose="02010609060101010101" pitchFamily="49" charset="-122"/>
                <a:cs typeface="Times New Roman" panose="02020603050405020304" pitchFamily="18" charset="0"/>
              </a:rPr>
              <a:t>70mm,</a:t>
            </a:r>
            <a:r>
              <a:rPr lang="zh-CN" altLang="zh-CN" sz="1600" dirty="0">
                <a:solidFill>
                  <a:srgbClr val="000000"/>
                </a:solidFill>
                <a:latin typeface="NEU-BZ-S92"/>
                <a:ea typeface="黑体" panose="02010609060101010101" pitchFamily="49" charset="-122"/>
                <a:cs typeface="Times New Roman" panose="02020603050405020304" pitchFamily="18" charset="0"/>
              </a:rPr>
              <a:t>柱塞在力</a:t>
            </a:r>
            <a:r>
              <a:rPr lang="en-US" altLang="zh-CN" sz="1600" i="1" dirty="0">
                <a:solidFill>
                  <a:srgbClr val="000000"/>
                </a:solidFill>
                <a:latin typeface="NEU-BZ-S92"/>
                <a:ea typeface="黑体" panose="02010609060101010101" pitchFamily="49" charset="-122"/>
                <a:cs typeface="Times New Roman" panose="02020603050405020304" pitchFamily="18" charset="0"/>
              </a:rPr>
              <a:t>F=</a:t>
            </a:r>
            <a:r>
              <a:rPr lang="en-US" altLang="zh-CN" sz="1600" dirty="0">
                <a:solidFill>
                  <a:srgbClr val="000000"/>
                </a:solidFill>
                <a:latin typeface="NEU-BZ-S92"/>
                <a:ea typeface="黑体" panose="02010609060101010101" pitchFamily="49" charset="-122"/>
                <a:cs typeface="Times New Roman" panose="02020603050405020304" pitchFamily="18" charset="0"/>
              </a:rPr>
              <a:t>40N</a:t>
            </a:r>
            <a:r>
              <a:rPr lang="zh-CN" altLang="zh-CN" sz="1600" dirty="0">
                <a:solidFill>
                  <a:srgbClr val="000000"/>
                </a:solidFill>
                <a:latin typeface="NEU-BZ-S92"/>
                <a:ea typeface="黑体" panose="02010609060101010101" pitchFamily="49" charset="-122"/>
                <a:cs typeface="Times New Roman" panose="02020603050405020304" pitchFamily="18" charset="0"/>
              </a:rPr>
              <a:t>作用下向下运动</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并将油液从缝隙中挤出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若柱塞与缸套同心</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油液的动力粘度</a:t>
            </a:r>
            <a:r>
              <a:rPr lang="en-US" altLang="zh-CN" sz="1600" i="1" dirty="0">
                <a:solidFill>
                  <a:srgbClr val="000000"/>
                </a:solidFill>
                <a:latin typeface="NEU-BZ-S92"/>
                <a:ea typeface="黑体" panose="02010609060101010101" pitchFamily="49" charset="-122"/>
                <a:cs typeface="Times New Roman" panose="02020603050405020304" pitchFamily="18" charset="0"/>
              </a:rPr>
              <a:t>μ=</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784</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Pa·s,</a:t>
            </a:r>
            <a:r>
              <a:rPr lang="zh-CN" altLang="zh-CN" sz="1600" dirty="0">
                <a:solidFill>
                  <a:srgbClr val="000000"/>
                </a:solidFill>
                <a:latin typeface="NEU-BZ-S92"/>
                <a:ea typeface="黑体" panose="02010609060101010101" pitchFamily="49" charset="-122"/>
                <a:cs typeface="Times New Roman" panose="02020603050405020304" pitchFamily="18" charset="0"/>
              </a:rPr>
              <a:t>试求柱塞下落</a:t>
            </a:r>
            <a:r>
              <a:rPr lang="en-US" altLang="zh-CN" sz="1600" dirty="0">
                <a:solidFill>
                  <a:srgbClr val="000000"/>
                </a:solidFill>
                <a:latin typeface="NEU-BZ-S92"/>
                <a:ea typeface="黑体" panose="02010609060101010101" pitchFamily="49" charset="-122"/>
                <a:cs typeface="Times New Roman" panose="02020603050405020304" pitchFamily="18" charset="0"/>
              </a:rPr>
              <a:t>0</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1m</a:t>
            </a:r>
            <a:r>
              <a:rPr lang="zh-CN" altLang="zh-CN" sz="1600" dirty="0">
                <a:solidFill>
                  <a:srgbClr val="000000"/>
                </a:solidFill>
                <a:latin typeface="NEU-BZ-S92"/>
                <a:ea typeface="黑体" panose="02010609060101010101" pitchFamily="49" charset="-122"/>
                <a:cs typeface="Times New Roman" panose="02020603050405020304" pitchFamily="18" charset="0"/>
              </a:rPr>
              <a:t>所需的时间。</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8" name="3T61.EPS">
            <a:extLst>
              <a:ext uri="{FF2B5EF4-FFF2-40B4-BE49-F238E27FC236}">
                <a16:creationId xmlns:a16="http://schemas.microsoft.com/office/drawing/2014/main" id="{9EEC323D-9EA1-4458-BBC4-6949452FF24B}"/>
              </a:ext>
            </a:extLst>
          </p:cNvPr>
          <p:cNvPicPr/>
          <p:nvPr/>
        </p:nvPicPr>
        <p:blipFill>
          <a:blip r:embed="rId2"/>
          <a:stretch>
            <a:fillRect/>
          </a:stretch>
        </p:blipFill>
        <p:spPr>
          <a:xfrm>
            <a:off x="5522397" y="1245223"/>
            <a:ext cx="1830484" cy="2769989"/>
          </a:xfrm>
          <a:prstGeom prst="rect">
            <a:avLst/>
          </a:prstGeom>
        </p:spPr>
      </p:pic>
      <p:sp>
        <p:nvSpPr>
          <p:cNvPr id="10" name="矩形 9">
            <a:extLst>
              <a:ext uri="{FF2B5EF4-FFF2-40B4-BE49-F238E27FC236}">
                <a16:creationId xmlns:a16="http://schemas.microsoft.com/office/drawing/2014/main" id="{A6751D4C-F4A5-41D3-A471-793A00334B06}"/>
              </a:ext>
            </a:extLst>
          </p:cNvPr>
          <p:cNvSpPr/>
          <p:nvPr/>
        </p:nvSpPr>
        <p:spPr>
          <a:xfrm>
            <a:off x="5902877" y="4084664"/>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61</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23</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8266631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37D819E1-0253-46E2-8D4D-B89720668089}"/>
              </a:ext>
            </a:extLst>
          </p:cNvPr>
          <p:cNvSpPr/>
          <p:nvPr/>
        </p:nvSpPr>
        <p:spPr>
          <a:xfrm>
            <a:off x="3846235" y="1389834"/>
            <a:ext cx="4082828" cy="2769989"/>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24</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62</a:t>
            </a:r>
            <a:r>
              <a:rPr lang="zh-CN" altLang="zh-CN" sz="1600" dirty="0">
                <a:solidFill>
                  <a:srgbClr val="000000"/>
                </a:solidFill>
                <a:ea typeface="黑体" panose="02010609060101010101" pitchFamily="49" charset="-122"/>
                <a:cs typeface="Times New Roman" panose="02020603050405020304" pitchFamily="18" charset="0"/>
              </a:rPr>
              <a:t>所示</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已知液压缸的有效面积</a:t>
            </a:r>
            <a:r>
              <a:rPr lang="en-US" altLang="zh-CN" sz="1600" i="1" dirty="0">
                <a:solidFill>
                  <a:srgbClr val="000000"/>
                </a:solidFill>
                <a:ea typeface="黑体" panose="02010609060101010101" pitchFamily="49" charset="-122"/>
                <a:cs typeface="Times New Roman" panose="02020603050405020304" pitchFamily="18" charset="0"/>
              </a:rPr>
              <a:t>A=</a:t>
            </a:r>
            <a:r>
              <a:rPr lang="en-US" altLang="zh-CN" sz="1600" dirty="0">
                <a:solidFill>
                  <a:srgbClr val="000000"/>
                </a:solidFill>
                <a:ea typeface="黑体" panose="02010609060101010101" pitchFamily="49" charset="-122"/>
                <a:cs typeface="Times New Roman" panose="02020603050405020304" pitchFamily="18" charset="0"/>
              </a:rPr>
              <a:t>50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4</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负载</a:t>
            </a:r>
            <a:r>
              <a:rPr lang="en-US" altLang="zh-CN" sz="1600" i="1" dirty="0">
                <a:solidFill>
                  <a:srgbClr val="000000"/>
                </a:solidFill>
                <a:ea typeface="黑体" panose="02010609060101010101" pitchFamily="49" charset="-122"/>
                <a:cs typeface="Times New Roman" panose="02020603050405020304" pitchFamily="18" charset="0"/>
              </a:rPr>
              <a:t>F=</a:t>
            </a:r>
            <a:r>
              <a:rPr lang="en-US" altLang="zh-CN" sz="1600" dirty="0">
                <a:solidFill>
                  <a:srgbClr val="000000"/>
                </a:solidFill>
                <a:ea typeface="黑体" panose="02010609060101010101" pitchFamily="49" charset="-122"/>
                <a:cs typeface="Times New Roman" panose="02020603050405020304" pitchFamily="18" charset="0"/>
              </a:rPr>
              <a:t>12500N,</a:t>
            </a:r>
            <a:r>
              <a:rPr lang="zh-CN" altLang="zh-CN" sz="1600" dirty="0">
                <a:solidFill>
                  <a:srgbClr val="000000"/>
                </a:solidFill>
                <a:ea typeface="黑体" panose="02010609060101010101" pitchFamily="49" charset="-122"/>
                <a:cs typeface="Times New Roman" panose="02020603050405020304" pitchFamily="18" charset="0"/>
              </a:rPr>
              <a:t>滑阀直径</a:t>
            </a:r>
            <a:r>
              <a:rPr lang="en-US" altLang="zh-CN" sz="1600" i="1" dirty="0">
                <a:solidFill>
                  <a:srgbClr val="000000"/>
                </a:solidFill>
                <a:ea typeface="黑体" panose="02010609060101010101" pitchFamily="49" charset="-122"/>
                <a:cs typeface="Times New Roman" panose="02020603050405020304" pitchFamily="18" charset="0"/>
              </a:rPr>
              <a:t>d=</a:t>
            </a:r>
            <a:r>
              <a:rPr lang="en-US" altLang="zh-CN" sz="1600" dirty="0">
                <a:solidFill>
                  <a:srgbClr val="000000"/>
                </a:solidFill>
                <a:ea typeface="黑体" panose="02010609060101010101" pitchFamily="49" charset="-122"/>
                <a:cs typeface="Times New Roman" panose="02020603050405020304" pitchFamily="18" charset="0"/>
              </a:rPr>
              <a:t>20mm,</a:t>
            </a:r>
            <a:r>
              <a:rPr lang="zh-CN" altLang="zh-CN" sz="1600" dirty="0">
                <a:solidFill>
                  <a:srgbClr val="000000"/>
                </a:solidFill>
                <a:ea typeface="黑体" panose="02010609060101010101" pitchFamily="49" charset="-122"/>
                <a:cs typeface="Times New Roman" panose="02020603050405020304" pitchFamily="18" charset="0"/>
              </a:rPr>
              <a:t>同心径向缝隙</a:t>
            </a:r>
            <a:r>
              <a:rPr lang="en-US" altLang="zh-CN" sz="1600" i="1" dirty="0">
                <a:solidFill>
                  <a:srgbClr val="000000"/>
                </a:solidFill>
                <a:ea typeface="黑体" panose="02010609060101010101" pitchFamily="49" charset="-122"/>
                <a:cs typeface="Times New Roman" panose="02020603050405020304" pitchFamily="18" charset="0"/>
              </a:rPr>
              <a:t>h</a:t>
            </a:r>
            <a:r>
              <a:rPr lang="en-US" altLang="zh-CN" sz="1600" baseline="-250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02mm,</a:t>
            </a:r>
            <a:r>
              <a:rPr lang="zh-CN" altLang="zh-CN" sz="1600" dirty="0">
                <a:solidFill>
                  <a:srgbClr val="000000"/>
                </a:solidFill>
                <a:ea typeface="黑体" panose="02010609060101010101" pitchFamily="49" charset="-122"/>
                <a:cs typeface="Times New Roman" panose="02020603050405020304" pitchFamily="18" charset="0"/>
              </a:rPr>
              <a:t>配合长度</a:t>
            </a:r>
            <a:r>
              <a:rPr lang="en-US" altLang="zh-CN" sz="1600" i="1" dirty="0">
                <a:solidFill>
                  <a:srgbClr val="000000"/>
                </a:solidFill>
                <a:ea typeface="黑体" panose="02010609060101010101" pitchFamily="49" charset="-122"/>
                <a:cs typeface="Times New Roman" panose="02020603050405020304" pitchFamily="18" charset="0"/>
              </a:rPr>
              <a:t>l=</a:t>
            </a:r>
            <a:r>
              <a:rPr lang="en-US" altLang="zh-CN" sz="1600" dirty="0">
                <a:solidFill>
                  <a:srgbClr val="000000"/>
                </a:solidFill>
                <a:ea typeface="黑体" panose="02010609060101010101" pitchFamily="49" charset="-122"/>
                <a:cs typeface="Times New Roman" panose="02020603050405020304" pitchFamily="18" charset="0"/>
              </a:rPr>
              <a:t>5mm,</a:t>
            </a:r>
            <a:r>
              <a:rPr lang="zh-CN" altLang="zh-CN" sz="1600" dirty="0">
                <a:solidFill>
                  <a:srgbClr val="000000"/>
                </a:solidFill>
                <a:ea typeface="黑体" panose="02010609060101010101" pitchFamily="49" charset="-122"/>
                <a:cs typeface="Times New Roman" panose="02020603050405020304" pitchFamily="18" charset="0"/>
              </a:rPr>
              <a:t>油液运动粘度</a:t>
            </a:r>
            <a:r>
              <a:rPr lang="en-US" altLang="zh-CN" sz="1600" i="1" dirty="0">
                <a:solidFill>
                  <a:srgbClr val="000000"/>
                </a:solidFill>
                <a:ea typeface="黑体" panose="02010609060101010101" pitchFamily="49" charset="-122"/>
                <a:cs typeface="Times New Roman" panose="02020603050405020304" pitchFamily="18" charset="0"/>
              </a:rPr>
              <a:t>ν=</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10</a:t>
            </a:r>
            <a:r>
              <a:rPr lang="en-US" altLang="zh-CN" sz="1600" i="1" baseline="30000" dirty="0">
                <a:solidFill>
                  <a:srgbClr val="000000"/>
                </a:solidFill>
                <a:ea typeface="黑体" panose="02010609060101010101" pitchFamily="49" charset="-122"/>
                <a:cs typeface="Times New Roman" panose="02020603050405020304" pitchFamily="18" charset="0"/>
              </a:rPr>
              <a:t>-</a:t>
            </a:r>
            <a:r>
              <a:rPr lang="en-US" altLang="zh-CN" sz="1600" baseline="30000" dirty="0">
                <a:solidFill>
                  <a:srgbClr val="000000"/>
                </a:solidFill>
                <a:ea typeface="黑体" panose="02010609060101010101" pitchFamily="49" charset="-122"/>
                <a:cs typeface="Times New Roman" panose="02020603050405020304" pitchFamily="18" charset="0"/>
              </a:rPr>
              <a:t>6</a:t>
            </a:r>
            <a:r>
              <a:rPr lang="en-US" altLang="zh-CN" sz="1600" dirty="0">
                <a:solidFill>
                  <a:srgbClr val="000000"/>
                </a:solidFill>
                <a:ea typeface="黑体" panose="02010609060101010101" pitchFamily="49" charset="-122"/>
                <a:cs typeface="Times New Roman" panose="02020603050405020304" pitchFamily="18" charset="0"/>
              </a:rPr>
              <a:t>m</a:t>
            </a:r>
            <a:r>
              <a:rPr lang="en-US" altLang="zh-CN" sz="1600" baseline="30000" dirty="0">
                <a:solidFill>
                  <a:srgbClr val="000000"/>
                </a:solidFill>
                <a:ea typeface="黑体" panose="02010609060101010101" pitchFamily="49" charset="-122"/>
                <a:cs typeface="Times New Roman" panose="02020603050405020304" pitchFamily="18" charset="0"/>
              </a:rPr>
              <a:t>2</a:t>
            </a:r>
            <a:r>
              <a:rPr lang="en-US" altLang="zh-CN" sz="1600" dirty="0">
                <a:solidFill>
                  <a:srgbClr val="000000"/>
                </a:solidFill>
                <a:ea typeface="黑体" panose="02010609060101010101" pitchFamily="49" charset="-122"/>
                <a:cs typeface="Times New Roman" panose="02020603050405020304" pitchFamily="18" charset="0"/>
              </a:rPr>
              <a:t>/s,</a:t>
            </a:r>
            <a:r>
              <a:rPr lang="zh-CN" altLang="zh-CN" sz="1600" dirty="0">
                <a:solidFill>
                  <a:srgbClr val="000000"/>
                </a:solidFill>
                <a:ea typeface="黑体" panose="02010609060101010101" pitchFamily="49" charset="-122"/>
                <a:cs typeface="Times New Roman" panose="02020603050405020304" pitchFamily="18" charset="0"/>
              </a:rPr>
              <a:t>密度</a:t>
            </a:r>
            <a:r>
              <a:rPr lang="en-US" altLang="zh-CN" sz="1600" i="1" dirty="0">
                <a:solidFill>
                  <a:srgbClr val="000000"/>
                </a:solidFill>
                <a:ea typeface="黑体" panose="02010609060101010101" pitchFamily="49" charset="-122"/>
                <a:cs typeface="Times New Roman" panose="02020603050405020304" pitchFamily="18" charset="0"/>
              </a:rPr>
              <a:t>ρ=</a:t>
            </a:r>
            <a:r>
              <a:rPr lang="en-US" altLang="zh-CN" sz="1600" dirty="0">
                <a:solidFill>
                  <a:srgbClr val="000000"/>
                </a:solidFill>
                <a:ea typeface="黑体" panose="02010609060101010101" pitchFamily="49" charset="-122"/>
                <a:cs typeface="Times New Roman" panose="02020603050405020304" pitchFamily="18" charset="0"/>
              </a:rPr>
              <a:t>900kg/m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液压泵的流量</a:t>
            </a:r>
            <a:r>
              <a:rPr lang="en-US" altLang="zh-CN" sz="1600" i="1" dirty="0">
                <a:solidFill>
                  <a:srgbClr val="000000"/>
                </a:solidFill>
                <a:ea typeface="黑体" panose="02010609060101010101" pitchFamily="49" charset="-122"/>
                <a:cs typeface="Times New Roman" panose="02020603050405020304" pitchFamily="18" charset="0"/>
              </a:rPr>
              <a:t>q=</a:t>
            </a:r>
            <a:r>
              <a:rPr lang="en-US" altLang="zh-CN" sz="1600" dirty="0">
                <a:solidFill>
                  <a:srgbClr val="000000"/>
                </a:solidFill>
                <a:ea typeface="黑体" panose="02010609060101010101" pitchFamily="49" charset="-122"/>
                <a:cs typeface="Times New Roman" panose="02020603050405020304" pitchFamily="18" charset="0"/>
              </a:rPr>
              <a:t>10L/min</a:t>
            </a:r>
            <a:r>
              <a:rPr lang="zh-CN" altLang="zh-CN" sz="1600" dirty="0">
                <a:solidFill>
                  <a:srgbClr val="000000"/>
                </a:solidFill>
                <a:ea typeface="黑体" panose="02010609060101010101" pitchFamily="49" charset="-122"/>
                <a:cs typeface="Times New Roman" panose="02020603050405020304" pitchFamily="18" charset="0"/>
              </a:rPr>
              <a:t>。若考虑油液流经滑阀的泄漏</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试计算活塞运动的速度</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按同心和完全偏心两种不同情况计算</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62.EPS">
            <a:extLst>
              <a:ext uri="{FF2B5EF4-FFF2-40B4-BE49-F238E27FC236}">
                <a16:creationId xmlns:a16="http://schemas.microsoft.com/office/drawing/2014/main" id="{3AF8A60D-FC1B-4EA5-8DBF-8B019F5D054C}"/>
              </a:ext>
            </a:extLst>
          </p:cNvPr>
          <p:cNvPicPr/>
          <p:nvPr/>
        </p:nvPicPr>
        <p:blipFill>
          <a:blip r:embed="rId2"/>
          <a:stretch>
            <a:fillRect/>
          </a:stretch>
        </p:blipFill>
        <p:spPr>
          <a:xfrm>
            <a:off x="1112658" y="1389834"/>
            <a:ext cx="2314744" cy="2286557"/>
          </a:xfrm>
          <a:prstGeom prst="rect">
            <a:avLst/>
          </a:prstGeom>
        </p:spPr>
      </p:pic>
      <p:sp>
        <p:nvSpPr>
          <p:cNvPr id="10" name="矩形 9">
            <a:extLst>
              <a:ext uri="{FF2B5EF4-FFF2-40B4-BE49-F238E27FC236}">
                <a16:creationId xmlns:a16="http://schemas.microsoft.com/office/drawing/2014/main" id="{345D918E-067F-43A8-AF39-AD01DB148D37}"/>
              </a:ext>
            </a:extLst>
          </p:cNvPr>
          <p:cNvSpPr/>
          <p:nvPr/>
        </p:nvSpPr>
        <p:spPr>
          <a:xfrm>
            <a:off x="1772559" y="3831131"/>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62</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24</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25295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三、压力的表示方法及单位</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28" name="圆角矩形 6">
            <a:extLst>
              <a:ext uri="{FF2B5EF4-FFF2-40B4-BE49-F238E27FC236}">
                <a16:creationId xmlns:a16="http://schemas.microsoft.com/office/drawing/2014/main" id="{D7DDD979-7332-4FFE-8986-81C8B90FA21A}"/>
              </a:ext>
            </a:extLst>
          </p:cNvPr>
          <p:cNvSpPr/>
          <p:nvPr/>
        </p:nvSpPr>
        <p:spPr>
          <a:xfrm>
            <a:off x="430000" y="1616025"/>
            <a:ext cx="5181600" cy="326770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9" name="3T4.EPS" descr="id:2147502990;FounderCES">
            <a:extLst>
              <a:ext uri="{FF2B5EF4-FFF2-40B4-BE49-F238E27FC236}">
                <a16:creationId xmlns:a16="http://schemas.microsoft.com/office/drawing/2014/main" id="{B9A420D7-1050-4E17-94A1-FF9F26D6C194}"/>
              </a:ext>
            </a:extLst>
          </p:cNvPr>
          <p:cNvPicPr/>
          <p:nvPr/>
        </p:nvPicPr>
        <p:blipFill>
          <a:blip r:embed="rId3"/>
          <a:stretch>
            <a:fillRect/>
          </a:stretch>
        </p:blipFill>
        <p:spPr>
          <a:xfrm>
            <a:off x="6347421" y="1841656"/>
            <a:ext cx="2111983" cy="1780646"/>
          </a:xfrm>
          <a:prstGeom prst="rect">
            <a:avLst/>
          </a:prstGeom>
        </p:spPr>
      </p:pic>
      <p:sp>
        <p:nvSpPr>
          <p:cNvPr id="2" name="矩形 1">
            <a:extLst>
              <a:ext uri="{FF2B5EF4-FFF2-40B4-BE49-F238E27FC236}">
                <a16:creationId xmlns:a16="http://schemas.microsoft.com/office/drawing/2014/main" id="{19D7F387-951A-4CEC-BCB7-6F0696C43462}"/>
              </a:ext>
            </a:extLst>
          </p:cNvPr>
          <p:cNvSpPr/>
          <p:nvPr/>
        </p:nvSpPr>
        <p:spPr>
          <a:xfrm>
            <a:off x="6564516" y="3766802"/>
            <a:ext cx="1377300"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液体内压力计算图</a:t>
            </a:r>
            <a:endParaRPr lang="zh-CN" altLang="en-US" sz="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851126E1-DEF0-4BCB-82C7-E43C16678FBD}"/>
              </a:ext>
            </a:extLst>
          </p:cNvPr>
          <p:cNvSpPr/>
          <p:nvPr/>
        </p:nvSpPr>
        <p:spPr>
          <a:xfrm>
            <a:off x="565466" y="1779264"/>
            <a:ext cx="4572000" cy="900246"/>
          </a:xfrm>
          <a:prstGeom prst="rect">
            <a:avLst/>
          </a:prstGeom>
        </p:spPr>
        <p:txBody>
          <a:bodyPr>
            <a:spAutoFit/>
          </a:bodyPr>
          <a:lstStyle/>
          <a:p>
            <a:pPr>
              <a:lnSpc>
                <a:spcPct val="150000"/>
              </a:lnSpc>
            </a:pP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所示为一充满油液的容器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如作用在活塞上的力为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1000N,    </a:t>
            </a:r>
          </a:p>
          <a:p>
            <a:pPr>
              <a:lnSpc>
                <a:spcPct val="150000"/>
              </a:lnSpc>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活塞面积</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050" i="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忽略活塞的质量。试问活塞下方深度为</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h=</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5m</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处的压力等于多少</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油液的密度</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900kg/m</a:t>
            </a:r>
            <a:r>
              <a:rPr lang="en-US" altLang="zh-CN" sz="105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4D1F1C07-0AC9-404E-91C8-50EC4A47C79D}"/>
                  </a:ext>
                </a:extLst>
              </p:cNvPr>
              <p:cNvSpPr/>
              <p:nvPr/>
            </p:nvSpPr>
            <p:spPr>
              <a:xfrm>
                <a:off x="509918" y="2753360"/>
                <a:ext cx="5021764" cy="1954766"/>
              </a:xfrm>
              <a:prstGeom prst="rect">
                <a:avLst/>
              </a:prstGeom>
            </p:spPr>
            <p:txBody>
              <a:bodyPr wrap="square">
                <a:spAutoFit/>
              </a:bodyPr>
              <a:lstStyle/>
              <a:p>
                <a:pPr indent="266700" algn="ctr">
                  <a:lnSpc>
                    <a:spcPct val="150000"/>
                  </a:lnSpc>
                  <a:spcAft>
                    <a:spcPts val="0"/>
                  </a:spcAft>
                </a:pPr>
                <a:r>
                  <a:rPr lang="zh-CN"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依据式</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p=p</a:t>
                </a:r>
                <a:r>
                  <a:rPr lang="en-US" altLang="zh-CN" sz="1200" b="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+ρgh</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活塞和液面接触处的压力</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p>
              <a:p>
                <a:pPr indent="266700" algn="ctr">
                  <a:lnSpc>
                    <a:spcPct val="150000"/>
                  </a:lnSpc>
                  <a:spcAft>
                    <a:spcPts val="0"/>
                  </a:spcAft>
                </a:pPr>
                <a:r>
                  <a:rPr lang="en-US" altLang="zh-CN" sz="12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=F/A=</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1000</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en-US" altLang="zh-CN" sz="1200" b="1" i="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)N/m</a:t>
                </a:r>
                <a:r>
                  <a:rPr lang="en-US" altLang="zh-CN" sz="12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en-US" altLang="zh-CN" sz="12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N/m</a:t>
                </a:r>
                <a:r>
                  <a:rPr lang="en-US" altLang="zh-CN" sz="12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en-US"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深度为</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5m</a:t>
                </a:r>
                <a:r>
                  <a:rPr lang="zh-CN" altLang="zh-CN" sz="12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处的液体压力为</a:t>
                </a:r>
              </a:p>
              <a:p>
                <a:pPr algn="ctr">
                  <a:lnSpc>
                    <a:spcPct val="150000"/>
                  </a:lnSpc>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zh-CN" sz="2400" b="1" i="1">
                              <a:effectLst/>
                              <a:latin typeface="Cambria Math" panose="02040503050406030204" pitchFamily="18" charset="0"/>
                            </a:rPr>
                          </m:ctrlPr>
                        </m:mPr>
                        <m:mr>
                          <m:e>
                            <m:r>
                              <a:rPr lang="en-US" altLang="zh-CN" sz="1200" b="1" i="1" smtClean="0">
                                <a:solidFill>
                                  <a:srgbClr val="000000"/>
                                </a:solidFill>
                                <a:effectLst/>
                                <a:latin typeface="Cambria Math" panose="02040503050406030204" pitchFamily="18" charset="0"/>
                                <a:cs typeface="Times New Roman" panose="02020603050405020304" pitchFamily="18" charset="0"/>
                              </a:rPr>
                              <m:t>𝐩</m:t>
                            </m:r>
                          </m:e>
                          <m:e>
                            <m:r>
                              <a:rPr lang="en-US" altLang="zh-CN" sz="1200" b="1" smtClean="0">
                                <a:solidFill>
                                  <a:srgbClr val="000000"/>
                                </a:solidFill>
                                <a:effectLst/>
                                <a:latin typeface="Cambria Math" panose="02040503050406030204" pitchFamily="18" charset="0"/>
                                <a:cs typeface="Times New Roman" panose="02020603050405020304" pitchFamily="18" charset="0"/>
                              </a:rPr>
                              <m:t>=</m:t>
                            </m:r>
                            <m:sSub>
                              <m:sSubPr>
                                <m:ctrlPr>
                                  <a:rPr lang="zh-CN" altLang="zh-CN" sz="2400" b="1" i="1">
                                    <a:effectLst/>
                                    <a:latin typeface="Cambria Math" panose="02040503050406030204" pitchFamily="18" charset="0"/>
                                  </a:rPr>
                                </m:ctrlPr>
                              </m:sSubPr>
                              <m:e>
                                <m:r>
                                  <a:rPr lang="en-US" altLang="zh-CN" sz="1200" b="1" i="1" smtClean="0">
                                    <a:solidFill>
                                      <a:srgbClr val="000000"/>
                                    </a:solidFill>
                                    <a:effectLst/>
                                    <a:latin typeface="Cambria Math" panose="02040503050406030204" pitchFamily="18" charset="0"/>
                                    <a:cs typeface="Times New Roman" panose="02020603050405020304" pitchFamily="18" charset="0"/>
                                  </a:rPr>
                                  <m:t>𝒑</m:t>
                                </m:r>
                              </m:e>
                              <m:sub>
                                <m:r>
                                  <a:rPr lang="en-US" altLang="zh-CN" sz="1200" b="1" i="1" smtClean="0">
                                    <a:solidFill>
                                      <a:srgbClr val="000000"/>
                                    </a:solidFill>
                                    <a:effectLst/>
                                    <a:latin typeface="Cambria Math" panose="02040503050406030204" pitchFamily="18" charset="0"/>
                                    <a:cs typeface="Times New Roman" panose="02020603050405020304" pitchFamily="18" charset="0"/>
                                  </a:rPr>
                                  <m:t>𝟎</m:t>
                                </m:r>
                              </m:sub>
                            </m:sSub>
                            <m:r>
                              <a:rPr lang="en-US" altLang="zh-CN" sz="1200" b="1" smtClean="0">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𝛒</m:t>
                            </m:r>
                            <m:r>
                              <a:rPr lang="en-US" altLang="zh-CN" sz="1200" b="1" i="1">
                                <a:solidFill>
                                  <a:srgbClr val="000000"/>
                                </a:solidFill>
                                <a:effectLst/>
                                <a:latin typeface="Cambria Math" panose="02040503050406030204" pitchFamily="18" charset="0"/>
                                <a:cs typeface="Times New Roman" panose="02020603050405020304" pitchFamily="18" charset="0"/>
                              </a:rPr>
                              <m:t>𝐠𝐡</m:t>
                            </m:r>
                            <m:r>
                              <a:rPr lang="en-US" altLang="zh-CN" sz="1200" b="1">
                                <a:solidFill>
                                  <a:srgbClr val="000000"/>
                                </a:solidFill>
                                <a:effectLst/>
                                <a:latin typeface="Cambria Math" panose="02040503050406030204" pitchFamily="18" charset="0"/>
                                <a:cs typeface="Times New Roman" panose="02020603050405020304" pitchFamily="18" charset="0"/>
                              </a:rPr>
                              <m:t>=</m:t>
                            </m:r>
                            <m:r>
                              <m:rPr>
                                <m:nor/>
                              </m:rPr>
                              <a:rPr lang="en-US" altLang="zh-CN" sz="12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b="1" i="1" smtClean="0">
                                <a:solidFill>
                                  <a:srgbClr val="000000"/>
                                </a:solidFill>
                                <a:effectLst/>
                                <a:latin typeface="Cambria Math" panose="02040503050406030204" pitchFamily="18" charset="0"/>
                                <a:cs typeface="Times New Roman" panose="02020603050405020304" pitchFamily="18" charset="0"/>
                              </a:rPr>
                              <m:t>𝟏</m:t>
                            </m:r>
                            <m:sSup>
                              <m:sSupPr>
                                <m:ctrlPr>
                                  <a:rPr lang="zh-CN" altLang="zh-CN" sz="2400" b="1" i="1">
                                    <a:effectLst/>
                                    <a:latin typeface="Cambria Math" panose="02040503050406030204" pitchFamily="18" charset="0"/>
                                  </a:rPr>
                                </m:ctrlPr>
                              </m:sSupPr>
                              <m:e>
                                <m:r>
                                  <a:rPr lang="en-US" altLang="zh-CN" sz="12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12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1200" b="1" smtClean="0">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𝟗𝟎𝟎</m:t>
                            </m:r>
                            <m:r>
                              <a:rPr lang="en-US" altLang="zh-CN" sz="1200" b="1">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𝟗</m:t>
                            </m:r>
                            <m:r>
                              <m:rPr>
                                <m:nor/>
                              </m:rPr>
                              <a:rPr lang="en-US" altLang="zh-CN" sz="12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b="1" i="1" smtClean="0">
                                <a:solidFill>
                                  <a:srgbClr val="000000"/>
                                </a:solidFill>
                                <a:effectLst/>
                                <a:latin typeface="Cambria Math" panose="02040503050406030204" pitchFamily="18" charset="0"/>
                                <a:cs typeface="Times New Roman" panose="02020603050405020304" pitchFamily="18" charset="0"/>
                              </a:rPr>
                              <m:t>𝟖</m:t>
                            </m:r>
                            <m:r>
                              <a:rPr lang="en-US" altLang="zh-CN" sz="1200" b="1">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𝟎</m:t>
                            </m:r>
                            <m:r>
                              <m:rPr>
                                <m:nor/>
                              </m:rPr>
                              <a:rPr lang="en-US" altLang="zh-CN" sz="12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b="1" i="1" smtClean="0">
                                <a:solidFill>
                                  <a:srgbClr val="000000"/>
                                </a:solidFill>
                                <a:effectLst/>
                                <a:latin typeface="Cambria Math" panose="02040503050406030204" pitchFamily="18" charset="0"/>
                                <a:cs typeface="Times New Roman" panose="02020603050405020304" pitchFamily="18" charset="0"/>
                              </a:rPr>
                              <m:t>𝟓</m:t>
                            </m:r>
                            <m:r>
                              <m:rPr>
                                <m:nor/>
                              </m:rPr>
                              <a:rPr lang="en-US" altLang="zh-CN" sz="12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b="1" i="1" smtClean="0">
                                <a:solidFill>
                                  <a:srgbClr val="000000"/>
                                </a:solidFill>
                                <a:effectLst/>
                                <a:latin typeface="Cambria Math" panose="02040503050406030204" pitchFamily="18" charset="0"/>
                                <a:cs typeface="Times New Roman" panose="02020603050405020304" pitchFamily="18" charset="0"/>
                              </a:rPr>
                              <m:t>𝑵</m:t>
                            </m:r>
                            <m:r>
                              <m:rPr>
                                <m:nor/>
                              </m:rPr>
                              <a:rPr lang="en-US" altLang="zh-CN" sz="1200" b="1"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2400" b="1" i="1">
                                    <a:effectLst/>
                                    <a:latin typeface="Cambria Math" panose="02040503050406030204" pitchFamily="18" charset="0"/>
                                  </a:rPr>
                                </m:ctrlPr>
                              </m:sSupPr>
                              <m:e>
                                <m:r>
                                  <a:rPr lang="en-US" altLang="zh-CN" sz="1200" b="1" i="1" smtClean="0">
                                    <a:solidFill>
                                      <a:srgbClr val="000000"/>
                                    </a:solidFill>
                                    <a:effectLst/>
                                    <a:latin typeface="Cambria Math" panose="02040503050406030204" pitchFamily="18" charset="0"/>
                                    <a:cs typeface="Times New Roman" panose="02020603050405020304" pitchFamily="18" charset="0"/>
                                  </a:rPr>
                                  <m:t>𝐦</m:t>
                                </m:r>
                              </m:e>
                              <m:sup>
                                <m:r>
                                  <a:rPr lang="en-US" altLang="zh-CN" sz="1200" b="1" i="1" smtClean="0">
                                    <a:solidFill>
                                      <a:srgbClr val="000000"/>
                                    </a:solidFill>
                                    <a:effectLst/>
                                    <a:latin typeface="Cambria Math" panose="02040503050406030204" pitchFamily="18" charset="0"/>
                                    <a:cs typeface="Times New Roman" panose="02020603050405020304" pitchFamily="18" charset="0"/>
                                  </a:rPr>
                                  <m:t>𝟐</m:t>
                                </m:r>
                              </m:sup>
                            </m:sSup>
                          </m:e>
                        </m:mr>
                        <m:mr>
                          <m:e/>
                          <m:e>
                            <m:r>
                              <a:rPr lang="en-US" altLang="zh-CN" sz="1200" b="1" smtClean="0">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𝟏</m:t>
                            </m:r>
                            <m:r>
                              <m:rPr>
                                <m:nor/>
                              </m:rPr>
                              <a:rPr lang="en-US" altLang="zh-CN" sz="12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b="1" i="1" smtClean="0">
                                <a:solidFill>
                                  <a:srgbClr val="000000"/>
                                </a:solidFill>
                                <a:effectLst/>
                                <a:latin typeface="Cambria Math" panose="02040503050406030204" pitchFamily="18" charset="0"/>
                                <a:cs typeface="Times New Roman" panose="02020603050405020304" pitchFamily="18" charset="0"/>
                              </a:rPr>
                              <m:t>𝟎𝟎𝟒𝟒</m:t>
                            </m:r>
                            <m:r>
                              <a:rPr lang="en-US" altLang="zh-CN" sz="1200" b="1">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𝟏</m:t>
                            </m:r>
                            <m:sSup>
                              <m:sSupPr>
                                <m:ctrlPr>
                                  <a:rPr lang="zh-CN" altLang="zh-CN" sz="2400" b="1" i="1">
                                    <a:effectLst/>
                                    <a:latin typeface="Cambria Math" panose="02040503050406030204" pitchFamily="18" charset="0"/>
                                  </a:rPr>
                                </m:ctrlPr>
                              </m:sSupPr>
                              <m:e>
                                <m:r>
                                  <a:rPr lang="en-US" altLang="zh-CN" sz="12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12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1200" b="1" i="1" smtClean="0">
                                <a:solidFill>
                                  <a:srgbClr val="000000"/>
                                </a:solidFill>
                                <a:effectLst/>
                                <a:latin typeface="Cambria Math" panose="02040503050406030204" pitchFamily="18" charset="0"/>
                                <a:cs typeface="Times New Roman" panose="02020603050405020304" pitchFamily="18" charset="0"/>
                              </a:rPr>
                              <m:t>𝑵</m:t>
                            </m:r>
                            <m:r>
                              <m:rPr>
                                <m:nor/>
                              </m:rPr>
                              <a:rPr lang="en-US" altLang="zh-CN" sz="1200" b="1"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2400" b="1" i="1">
                                    <a:effectLst/>
                                    <a:latin typeface="Cambria Math" panose="02040503050406030204" pitchFamily="18" charset="0"/>
                                  </a:rPr>
                                </m:ctrlPr>
                              </m:sSupPr>
                              <m:e>
                                <m:r>
                                  <a:rPr lang="en-US" altLang="zh-CN" sz="1200" b="1" i="1" smtClean="0">
                                    <a:solidFill>
                                      <a:srgbClr val="000000"/>
                                    </a:solidFill>
                                    <a:effectLst/>
                                    <a:latin typeface="Cambria Math" panose="02040503050406030204" pitchFamily="18" charset="0"/>
                                    <a:cs typeface="Times New Roman" panose="02020603050405020304" pitchFamily="18" charset="0"/>
                                  </a:rPr>
                                  <m:t>𝐦</m:t>
                                </m:r>
                              </m:e>
                              <m:sup>
                                <m:r>
                                  <a:rPr lang="en-US" altLang="zh-CN" sz="1200" b="1" i="1" smtClean="0">
                                    <a:solidFill>
                                      <a:srgbClr val="000000"/>
                                    </a:solidFill>
                                    <a:effectLst/>
                                    <a:latin typeface="Cambria Math" panose="02040503050406030204" pitchFamily="18" charset="0"/>
                                    <a:cs typeface="Times New Roman" panose="02020603050405020304" pitchFamily="18" charset="0"/>
                                  </a:rPr>
                                  <m:t>𝟐</m:t>
                                </m:r>
                              </m:sup>
                            </m:sSup>
                            <m:r>
                              <a:rPr lang="en-US" altLang="zh-CN" sz="1200" b="1" smtClean="0">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𝟏</m:t>
                            </m:r>
                            <m:sSup>
                              <m:sSupPr>
                                <m:ctrlPr>
                                  <a:rPr lang="zh-CN" altLang="zh-CN" sz="2400" b="1" i="1">
                                    <a:effectLst/>
                                    <a:latin typeface="Cambria Math" panose="02040503050406030204" pitchFamily="18" charset="0"/>
                                  </a:rPr>
                                </m:ctrlPr>
                              </m:sSupPr>
                              <m:e>
                                <m:r>
                                  <a:rPr lang="en-US" altLang="zh-CN" sz="12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12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1200" b="1" i="1" smtClean="0">
                                <a:solidFill>
                                  <a:srgbClr val="000000"/>
                                </a:solidFill>
                                <a:effectLst/>
                                <a:latin typeface="Cambria Math" panose="02040503050406030204" pitchFamily="18" charset="0"/>
                                <a:cs typeface="Times New Roman" panose="02020603050405020304" pitchFamily="18" charset="0"/>
                              </a:rPr>
                              <m:t>𝑷𝒂</m:t>
                            </m:r>
                            <m:r>
                              <a:rPr lang="en-US" altLang="zh-CN" sz="1200" b="1" smtClean="0">
                                <a:solidFill>
                                  <a:srgbClr val="000000"/>
                                </a:solidFill>
                                <a:effectLst/>
                                <a:latin typeface="Cambria Math" panose="02040503050406030204" pitchFamily="18" charset="0"/>
                                <a:cs typeface="Times New Roman" panose="02020603050405020304" pitchFamily="18" charset="0"/>
                              </a:rPr>
                              <m:t>=</m:t>
                            </m:r>
                            <m:r>
                              <a:rPr lang="en-US" altLang="zh-CN" sz="1200" b="1" i="1">
                                <a:solidFill>
                                  <a:srgbClr val="000000"/>
                                </a:solidFill>
                                <a:effectLst/>
                                <a:latin typeface="Cambria Math" panose="02040503050406030204" pitchFamily="18" charset="0"/>
                                <a:cs typeface="Times New Roman" panose="02020603050405020304" pitchFamily="18" charset="0"/>
                              </a:rPr>
                              <m:t>𝟏</m:t>
                            </m:r>
                            <m:r>
                              <a:rPr lang="en-US" altLang="zh-CN" sz="1200" b="1" i="1" smtClean="0">
                                <a:solidFill>
                                  <a:srgbClr val="000000"/>
                                </a:solidFill>
                                <a:effectLst/>
                                <a:latin typeface="Cambria Math" panose="02040503050406030204" pitchFamily="18" charset="0"/>
                                <a:cs typeface="Times New Roman" panose="02020603050405020304" pitchFamily="18" charset="0"/>
                              </a:rPr>
                              <m:t>𝑴𝑷𝒂</m:t>
                            </m:r>
                          </m:e>
                        </m:mr>
                      </m:m>
                    </m:oMath>
                  </m:oMathPara>
                </a14:m>
                <a:endParaRPr lang="zh-CN" altLang="en-US" sz="24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4D1F1C07-0AC9-404E-91C8-50EC4A47C79D}"/>
                  </a:ext>
                </a:extLst>
              </p:cNvPr>
              <p:cNvSpPr>
                <a:spLocks noRot="1" noChangeAspect="1" noMove="1" noResize="1" noEditPoints="1" noAdjustHandles="1" noChangeArrowheads="1" noChangeShapeType="1" noTextEdit="1"/>
              </p:cNvSpPr>
              <p:nvPr/>
            </p:nvSpPr>
            <p:spPr>
              <a:xfrm>
                <a:off x="509918" y="2753360"/>
                <a:ext cx="5021764" cy="195476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23993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20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4" grpId="0"/>
      <p:bldP spid="21"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7CB0E75A-569B-4C96-BC60-5D7E30944A86}"/>
              </a:ext>
            </a:extLst>
          </p:cNvPr>
          <p:cNvSpPr/>
          <p:nvPr/>
        </p:nvSpPr>
        <p:spPr>
          <a:xfrm>
            <a:off x="1233044" y="944264"/>
            <a:ext cx="6589435" cy="1292662"/>
          </a:xfrm>
          <a:prstGeom prst="rect">
            <a:avLst/>
          </a:prstGeom>
        </p:spPr>
        <p:txBody>
          <a:bodyPr wrap="square">
            <a:spAutoFit/>
          </a:bodyPr>
          <a:lstStyle/>
          <a:p>
            <a:pPr algn="just">
              <a:lnSpc>
                <a:spcPct val="150000"/>
              </a:lnSpc>
            </a:pPr>
            <a:r>
              <a:rPr lang="en-US" altLang="zh-CN" sz="2000" b="1" dirty="0">
                <a:solidFill>
                  <a:srgbClr val="000000"/>
                </a:solidFill>
                <a:latin typeface="黑体" panose="02010609060101010101" pitchFamily="49" charset="-122"/>
                <a:cs typeface="Times New Roman" panose="02020603050405020304" pitchFamily="18" charset="0"/>
              </a:rPr>
              <a:t>3</a:t>
            </a:r>
            <a:r>
              <a:rPr lang="en-US" altLang="zh-CN" sz="2000" b="1" i="1" dirty="0">
                <a:solidFill>
                  <a:srgbClr val="000000"/>
                </a:solidFill>
                <a:latin typeface="黑体" panose="02010609060101010101" pitchFamily="49" charset="-122"/>
                <a:cs typeface="Times New Roman" panose="02020603050405020304" pitchFamily="18" charset="0"/>
              </a:rPr>
              <a:t>-</a:t>
            </a:r>
            <a:r>
              <a:rPr lang="en-US" altLang="zh-CN" sz="2000" b="1" dirty="0">
                <a:solidFill>
                  <a:srgbClr val="000000"/>
                </a:solidFill>
                <a:latin typeface="黑体" panose="02010609060101010101" pitchFamily="49" charset="-122"/>
                <a:cs typeface="Times New Roman" panose="02020603050405020304" pitchFamily="18" charset="0"/>
              </a:rPr>
              <a:t>25</a:t>
            </a:r>
            <a:r>
              <a:rPr lang="zh-CN" altLang="zh-CN" sz="1600" i="1" dirty="0">
                <a:solidFill>
                  <a:srgbClr val="000000"/>
                </a:solidFill>
                <a:ea typeface="黑体" panose="02010609060101010101" pitchFamily="49" charset="-122"/>
                <a:cs typeface="Times New Roman" panose="02020603050405020304" pitchFamily="18" charset="0"/>
              </a:rPr>
              <a:t>　</a:t>
            </a:r>
            <a:r>
              <a:rPr lang="zh-CN" altLang="zh-CN" sz="1600" dirty="0">
                <a:solidFill>
                  <a:srgbClr val="000000"/>
                </a:solidFill>
                <a:ea typeface="黑体" panose="02010609060101010101" pitchFamily="49" charset="-122"/>
                <a:cs typeface="Times New Roman" panose="02020603050405020304" pitchFamily="18" charset="0"/>
              </a:rPr>
              <a:t>常温下</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密度为</a:t>
            </a:r>
            <a:r>
              <a:rPr lang="en-US" altLang="zh-CN" sz="1600" dirty="0">
                <a:solidFill>
                  <a:srgbClr val="000000"/>
                </a:solidFill>
                <a:ea typeface="黑体" panose="02010609060101010101" pitchFamily="49" charset="-122"/>
                <a:cs typeface="Times New Roman" panose="02020603050405020304" pitchFamily="18" charset="0"/>
              </a:rPr>
              <a:t>800kg/m</a:t>
            </a:r>
            <a:r>
              <a:rPr lang="en-US" altLang="zh-CN" sz="1600" baseline="30000" dirty="0">
                <a:solidFill>
                  <a:srgbClr val="000000"/>
                </a:solidFill>
                <a:ea typeface="黑体" panose="02010609060101010101" pitchFamily="49" charset="-122"/>
                <a:cs typeface="Times New Roman" panose="02020603050405020304" pitchFamily="18" charset="0"/>
              </a:rPr>
              <a:t>3</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空气分离压为</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0268MPa</a:t>
            </a:r>
            <a:r>
              <a:rPr lang="zh-CN" altLang="zh-CN" sz="1600" dirty="0">
                <a:solidFill>
                  <a:srgbClr val="000000"/>
                </a:solidFill>
                <a:ea typeface="黑体" panose="02010609060101010101" pitchFamily="49" charset="-122"/>
                <a:cs typeface="Times New Roman" panose="02020603050405020304" pitchFamily="18" charset="0"/>
              </a:rPr>
              <a:t>的液体在管中流动</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如图</a:t>
            </a:r>
            <a:r>
              <a:rPr lang="en-US" altLang="zh-CN" sz="1600" dirty="0">
                <a:solidFill>
                  <a:srgbClr val="000000"/>
                </a:solidFill>
                <a:ea typeface="黑体" panose="02010609060101010101" pitchFamily="49" charset="-122"/>
                <a:cs typeface="Times New Roman" panose="02020603050405020304" pitchFamily="18" charset="0"/>
              </a:rPr>
              <a:t>3</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63</a:t>
            </a:r>
            <a:r>
              <a:rPr lang="zh-CN" altLang="zh-CN" sz="1600" dirty="0">
                <a:solidFill>
                  <a:srgbClr val="000000"/>
                </a:solidFill>
                <a:ea typeface="黑体" panose="02010609060101010101" pitchFamily="49" charset="-122"/>
                <a:cs typeface="Times New Roman" panose="02020603050405020304" pitchFamily="18" charset="0"/>
              </a:rPr>
              <a:t>所示。截面</a:t>
            </a:r>
            <a:r>
              <a:rPr lang="en-US" altLang="zh-CN" sz="1600" dirty="0">
                <a:solidFill>
                  <a:srgbClr val="000000"/>
                </a:solidFill>
                <a:ea typeface="黑体" panose="02010609060101010101" pitchFamily="49" charset="-122"/>
                <a:cs typeface="Times New Roman" panose="02020603050405020304" pitchFamily="18" charset="0"/>
              </a:rPr>
              <a:t>1—1</a:t>
            </a:r>
            <a:r>
              <a:rPr lang="zh-CN" altLang="zh-CN" sz="1600" dirty="0">
                <a:solidFill>
                  <a:srgbClr val="000000"/>
                </a:solidFill>
                <a:ea typeface="黑体" panose="02010609060101010101" pitchFamily="49" charset="-122"/>
                <a:cs typeface="Times New Roman" panose="02020603050405020304" pitchFamily="18" charset="0"/>
              </a:rPr>
              <a:t>的相对压力为</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07MPa</a:t>
            </a:r>
            <a:r>
              <a:rPr lang="zh-CN" altLang="zh-CN" sz="1600" dirty="0">
                <a:solidFill>
                  <a:srgbClr val="000000"/>
                </a:solidFill>
                <a:ea typeface="黑体" panose="02010609060101010101" pitchFamily="49" charset="-122"/>
                <a:cs typeface="Times New Roman" panose="02020603050405020304" pitchFamily="18" charset="0"/>
              </a:rPr>
              <a:t>。设当地的大气压为</a:t>
            </a:r>
            <a:r>
              <a:rPr lang="en-US" altLang="zh-CN" sz="1600" dirty="0">
                <a:solidFill>
                  <a:srgbClr val="000000"/>
                </a:solidFill>
                <a:ea typeface="黑体" panose="02010609060101010101" pitchFamily="49" charset="-122"/>
                <a:cs typeface="Times New Roman" panose="02020603050405020304" pitchFamily="18" charset="0"/>
              </a:rPr>
              <a:t>0</a:t>
            </a:r>
            <a:r>
              <a:rPr lang="en-US" altLang="zh-CN" sz="1600" i="1" dirty="0">
                <a:solidFill>
                  <a:srgbClr val="000000"/>
                </a:solidFill>
                <a:ea typeface="黑体" panose="02010609060101010101" pitchFamily="49" charset="-122"/>
                <a:cs typeface="Times New Roman" panose="02020603050405020304" pitchFamily="18" charset="0"/>
              </a:rPr>
              <a:t>.</a:t>
            </a:r>
            <a:r>
              <a:rPr lang="en-US" altLang="zh-CN" sz="1600" dirty="0">
                <a:solidFill>
                  <a:srgbClr val="000000"/>
                </a:solidFill>
                <a:ea typeface="黑体" panose="02010609060101010101" pitchFamily="49" charset="-122"/>
                <a:cs typeface="Times New Roman" panose="02020603050405020304" pitchFamily="18" charset="0"/>
              </a:rPr>
              <a:t>094MPa,</a:t>
            </a:r>
            <a:r>
              <a:rPr lang="zh-CN" altLang="zh-CN" sz="1600" dirty="0">
                <a:solidFill>
                  <a:srgbClr val="000000"/>
                </a:solidFill>
                <a:ea typeface="黑体" panose="02010609060101010101" pitchFamily="49" charset="-122"/>
                <a:cs typeface="Times New Roman" panose="02020603050405020304" pitchFamily="18" charset="0"/>
              </a:rPr>
              <a:t>为防止管中发生气蚀</a:t>
            </a:r>
            <a:r>
              <a:rPr lang="en-US" altLang="zh-CN" sz="1600" dirty="0">
                <a:solidFill>
                  <a:srgbClr val="000000"/>
                </a:solidFill>
                <a:ea typeface="黑体" panose="02010609060101010101" pitchFamily="49" charset="-122"/>
                <a:cs typeface="Times New Roman" panose="02020603050405020304" pitchFamily="18" charset="0"/>
              </a:rPr>
              <a:t>,</a:t>
            </a:r>
            <a:r>
              <a:rPr lang="zh-CN" altLang="zh-CN" sz="1600" dirty="0">
                <a:solidFill>
                  <a:srgbClr val="000000"/>
                </a:solidFill>
                <a:ea typeface="黑体" panose="02010609060101010101" pitchFamily="49" charset="-122"/>
                <a:cs typeface="Times New Roman" panose="02020603050405020304" pitchFamily="18" charset="0"/>
              </a:rPr>
              <a:t>试问管中的流量最大可达多少</a:t>
            </a:r>
            <a:r>
              <a:rPr lang="en-US" altLang="zh-CN" sz="1600" dirty="0">
                <a:solidFill>
                  <a:srgbClr val="000000"/>
                </a:solidFill>
                <a:ea typeface="黑体" panose="02010609060101010101" pitchFamily="49" charset="-122"/>
                <a:cs typeface="Times New Roman" panose="02020603050405020304" pitchFamily="18" charset="0"/>
              </a:rPr>
              <a:t>?</a:t>
            </a:r>
            <a:endParaRPr lang="zh-CN" altLang="en-US" sz="1600" dirty="0"/>
          </a:p>
        </p:txBody>
      </p:sp>
      <p:pic>
        <p:nvPicPr>
          <p:cNvPr id="8" name="3T63.EPS">
            <a:extLst>
              <a:ext uri="{FF2B5EF4-FFF2-40B4-BE49-F238E27FC236}">
                <a16:creationId xmlns:a16="http://schemas.microsoft.com/office/drawing/2014/main" id="{530662FE-F7B7-491D-8FE3-9AA23B315194}"/>
              </a:ext>
            </a:extLst>
          </p:cNvPr>
          <p:cNvPicPr/>
          <p:nvPr/>
        </p:nvPicPr>
        <p:blipFill>
          <a:blip r:embed="rId2"/>
          <a:stretch>
            <a:fillRect/>
          </a:stretch>
        </p:blipFill>
        <p:spPr>
          <a:xfrm>
            <a:off x="3220889" y="2306378"/>
            <a:ext cx="2613744" cy="1592867"/>
          </a:xfrm>
          <a:prstGeom prst="rect">
            <a:avLst/>
          </a:prstGeom>
        </p:spPr>
      </p:pic>
      <p:sp>
        <p:nvSpPr>
          <p:cNvPr id="10" name="矩形 9">
            <a:extLst>
              <a:ext uri="{FF2B5EF4-FFF2-40B4-BE49-F238E27FC236}">
                <a16:creationId xmlns:a16="http://schemas.microsoft.com/office/drawing/2014/main" id="{661F9456-2A6B-4CCA-80E1-B0E2B05BC8EF}"/>
              </a:ext>
            </a:extLst>
          </p:cNvPr>
          <p:cNvSpPr/>
          <p:nvPr/>
        </p:nvSpPr>
        <p:spPr>
          <a:xfrm>
            <a:off x="4143827" y="3883313"/>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63</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25</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9809327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9104F8C5-992A-40BC-BD51-7BD842585A8F}"/>
              </a:ext>
            </a:extLst>
          </p:cNvPr>
          <p:cNvSpPr/>
          <p:nvPr/>
        </p:nvSpPr>
        <p:spPr>
          <a:xfrm>
            <a:off x="860425" y="1021745"/>
            <a:ext cx="7266734" cy="923330"/>
          </a:xfrm>
          <a:prstGeom prst="rect">
            <a:avLst/>
          </a:prstGeom>
        </p:spPr>
        <p:txBody>
          <a:bodyPr wrap="square">
            <a:spAutoFit/>
          </a:bodyPr>
          <a:lstStyle/>
          <a:p>
            <a:pPr indent="228600" algn="just">
              <a:lnSpc>
                <a:spcPct val="150000"/>
              </a:lnSpc>
              <a:spcAft>
                <a:spcPts val="0"/>
              </a:spcAft>
            </a:pPr>
            <a:r>
              <a:rPr lang="en-US" altLang="zh-CN" sz="2000" b="1" dirty="0">
                <a:solidFill>
                  <a:srgbClr val="000000"/>
                </a:solidFill>
                <a:latin typeface="黑体" panose="02010609060101010101" pitchFamily="49" charset="-122"/>
                <a:ea typeface="方正书宋_GBK"/>
                <a:cs typeface="Times New Roman" panose="02020603050405020304" pitchFamily="18" charset="0"/>
              </a:rPr>
              <a:t>3</a:t>
            </a:r>
            <a:r>
              <a:rPr lang="en-US" altLang="zh-CN" sz="2000" b="1" i="1" dirty="0">
                <a:solidFill>
                  <a:srgbClr val="000000"/>
                </a:solidFill>
                <a:latin typeface="黑体" panose="02010609060101010101" pitchFamily="49" charset="-122"/>
                <a:ea typeface="方正书宋_GBK"/>
                <a:cs typeface="Times New Roman" panose="02020603050405020304" pitchFamily="18" charset="0"/>
              </a:rPr>
              <a:t>-</a:t>
            </a:r>
            <a:r>
              <a:rPr lang="en-US" altLang="zh-CN" sz="2000" b="1" dirty="0">
                <a:solidFill>
                  <a:srgbClr val="000000"/>
                </a:solidFill>
                <a:latin typeface="黑体" panose="02010609060101010101" pitchFamily="49" charset="-122"/>
                <a:ea typeface="方正书宋_GBK"/>
                <a:cs typeface="Times New Roman" panose="02020603050405020304" pitchFamily="18" charset="0"/>
              </a:rPr>
              <a:t>26</a:t>
            </a:r>
            <a:r>
              <a:rPr lang="zh-CN" altLang="zh-CN" sz="1600" i="1" dirty="0">
                <a:solidFill>
                  <a:srgbClr val="000000"/>
                </a:solidFill>
                <a:latin typeface="NEU-BZ-S92"/>
                <a:ea typeface="黑体" panose="02010609060101010101" pitchFamily="49" charset="-122"/>
                <a:cs typeface="Times New Roman" panose="02020603050405020304" pitchFamily="18" charset="0"/>
              </a:rPr>
              <a:t>　</a:t>
            </a:r>
            <a:r>
              <a:rPr lang="zh-CN" altLang="zh-CN" sz="1600" dirty="0">
                <a:solidFill>
                  <a:srgbClr val="000000"/>
                </a:solidFill>
                <a:latin typeface="NEU-BZ-S92"/>
                <a:ea typeface="黑体" panose="02010609060101010101" pitchFamily="49" charset="-122"/>
                <a:cs typeface="Times New Roman" panose="02020603050405020304" pitchFamily="18" charset="0"/>
              </a:rPr>
              <a:t>液压泵从油池中抽吸润滑油如图</a:t>
            </a:r>
            <a:r>
              <a:rPr lang="en-US" altLang="zh-CN" sz="1600" dirty="0">
                <a:solidFill>
                  <a:srgbClr val="000000"/>
                </a:solidFill>
                <a:latin typeface="NEU-BZ-S92"/>
                <a:ea typeface="黑体" panose="02010609060101010101" pitchFamily="49" charset="-122"/>
                <a:cs typeface="Times New Roman" panose="02020603050405020304" pitchFamily="18" charset="0"/>
              </a:rPr>
              <a:t>3</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64</a:t>
            </a:r>
            <a:r>
              <a:rPr lang="zh-CN" altLang="zh-CN" sz="1600" dirty="0">
                <a:solidFill>
                  <a:srgbClr val="000000"/>
                </a:solidFill>
                <a:latin typeface="NEU-BZ-S92"/>
                <a:ea typeface="黑体" panose="02010609060101010101" pitchFamily="49" charset="-122"/>
                <a:cs typeface="Times New Roman" panose="02020603050405020304" pitchFamily="18" charset="0"/>
              </a:rPr>
              <a:t>所示</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流量</a:t>
            </a:r>
            <a:r>
              <a:rPr lang="en-US" altLang="zh-CN" sz="1600" i="1" dirty="0">
                <a:solidFill>
                  <a:srgbClr val="000000"/>
                </a:solidFill>
                <a:latin typeface="NEU-BZ-S92"/>
                <a:ea typeface="黑体" panose="02010609060101010101" pitchFamily="49" charset="-122"/>
                <a:cs typeface="Times New Roman" panose="02020603050405020304" pitchFamily="18" charset="0"/>
              </a:rPr>
              <a:t>q=</a:t>
            </a:r>
            <a:r>
              <a:rPr lang="en-US" altLang="zh-CN" sz="1600" dirty="0">
                <a:solidFill>
                  <a:srgbClr val="000000"/>
                </a:solidFill>
                <a:latin typeface="NEU-BZ-S92"/>
                <a:ea typeface="黑体" panose="02010609060101010101" pitchFamily="49" charset="-122"/>
                <a:cs typeface="Times New Roman" panose="02020603050405020304" pitchFamily="18" charset="0"/>
              </a:rPr>
              <a:t>1</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/s,</a:t>
            </a:r>
            <a:r>
              <a:rPr lang="zh-CN" altLang="zh-CN" sz="1600" dirty="0">
                <a:solidFill>
                  <a:srgbClr val="000000"/>
                </a:solidFill>
                <a:latin typeface="NEU-BZ-S92"/>
                <a:ea typeface="黑体" panose="02010609060101010101" pitchFamily="49" charset="-122"/>
                <a:cs typeface="Times New Roman" panose="02020603050405020304" pitchFamily="18" charset="0"/>
              </a:rPr>
              <a:t>油的运动粘度为</a:t>
            </a:r>
            <a:r>
              <a:rPr lang="en-US" altLang="zh-CN" sz="1600" dirty="0">
                <a:solidFill>
                  <a:srgbClr val="000000"/>
                </a:solidFill>
                <a:latin typeface="NEU-BZ-S92"/>
                <a:ea typeface="黑体" panose="02010609060101010101" pitchFamily="49" charset="-122"/>
                <a:cs typeface="Times New Roman" panose="02020603050405020304" pitchFamily="18" charset="0"/>
              </a:rPr>
              <a:t>292</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10</a:t>
            </a:r>
            <a:r>
              <a:rPr lang="en-US" altLang="zh-CN" sz="1600" i="1" baseline="30000" dirty="0">
                <a:solidFill>
                  <a:srgbClr val="000000"/>
                </a:solidFill>
                <a:latin typeface="NEU-BZ-S92"/>
                <a:ea typeface="黑体" panose="02010609060101010101" pitchFamily="49" charset="-122"/>
                <a:cs typeface="Times New Roman" panose="02020603050405020304" pitchFamily="18" charset="0"/>
              </a:rPr>
              <a:t>-</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6</a:t>
            </a:r>
            <a:r>
              <a:rPr lang="en-US" altLang="zh-CN" sz="1600" dirty="0">
                <a:solidFill>
                  <a:srgbClr val="000000"/>
                </a:solidFill>
                <a:latin typeface="NEU-BZ-S92"/>
                <a:ea typeface="黑体" panose="02010609060101010101" pitchFamily="49" charset="-122"/>
                <a:cs typeface="Times New Roman" panose="02020603050405020304" pitchFamily="18" charset="0"/>
              </a:rPr>
              <a:t>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2</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en-US" altLang="zh-CN" sz="1600" dirty="0" err="1">
                <a:solidFill>
                  <a:srgbClr val="000000"/>
                </a:solidFill>
                <a:latin typeface="NEU-BZ-S92"/>
                <a:ea typeface="黑体" panose="02010609060101010101" pitchFamily="49" charset="-122"/>
                <a:cs typeface="Times New Roman" panose="02020603050405020304" pitchFamily="18" charset="0"/>
              </a:rPr>
              <a:t>s,</a:t>
            </a:r>
            <a:r>
              <a:rPr lang="en-US" altLang="zh-CN" sz="1600" i="1" dirty="0" err="1">
                <a:solidFill>
                  <a:srgbClr val="000000"/>
                </a:solidFill>
                <a:latin typeface="NEU-BZ-S92"/>
                <a:ea typeface="黑体" panose="02010609060101010101" pitchFamily="49" charset="-122"/>
                <a:cs typeface="Times New Roman" panose="02020603050405020304" pitchFamily="18" charset="0"/>
              </a:rPr>
              <a:t>ρ</a:t>
            </a:r>
            <a:r>
              <a:rPr lang="en-US" altLang="zh-CN" sz="1600" i="1" dirty="0">
                <a:solidFill>
                  <a:srgbClr val="000000"/>
                </a:solidFill>
                <a:latin typeface="NEU-BZ-S92"/>
                <a:ea typeface="黑体" panose="02010609060101010101" pitchFamily="49" charset="-122"/>
                <a:cs typeface="Times New Roman" panose="02020603050405020304" pitchFamily="18" charset="0"/>
              </a:rPr>
              <a:t>=</a:t>
            </a:r>
            <a:r>
              <a:rPr lang="en-US" altLang="zh-CN" sz="1600" dirty="0">
                <a:solidFill>
                  <a:srgbClr val="000000"/>
                </a:solidFill>
                <a:latin typeface="NEU-BZ-S92"/>
                <a:ea typeface="黑体" panose="02010609060101010101" pitchFamily="49" charset="-122"/>
                <a:cs typeface="Times New Roman" panose="02020603050405020304" pitchFamily="18" charset="0"/>
              </a:rPr>
              <a:t>900kg/m</a:t>
            </a:r>
            <a:r>
              <a:rPr lang="en-US" altLang="zh-CN" sz="1600" baseline="30000" dirty="0">
                <a:solidFill>
                  <a:srgbClr val="000000"/>
                </a:solidFill>
                <a:latin typeface="NEU-BZ-S92"/>
                <a:ea typeface="黑体" panose="02010609060101010101" pitchFamily="49" charset="-122"/>
                <a:cs typeface="Times New Roman" panose="02020603050405020304" pitchFamily="18" charset="0"/>
              </a:rPr>
              <a:t>3</a:t>
            </a:r>
            <a:r>
              <a:rPr lang="en-US" altLang="zh-CN" sz="1600" dirty="0">
                <a:solidFill>
                  <a:srgbClr val="000000"/>
                </a:solidFill>
                <a:latin typeface="NEU-BZ-S92"/>
                <a:ea typeface="黑体" panose="02010609060101010101" pitchFamily="49" charset="-122"/>
                <a:cs typeface="Times New Roman" panose="02020603050405020304" pitchFamily="18" charset="0"/>
              </a:rPr>
              <a:t>,</a:t>
            </a:r>
            <a:r>
              <a:rPr lang="zh-CN" altLang="zh-CN" sz="1600" dirty="0">
                <a:solidFill>
                  <a:srgbClr val="000000"/>
                </a:solidFill>
                <a:latin typeface="NEU-BZ-S92"/>
                <a:ea typeface="黑体" panose="02010609060101010101" pitchFamily="49" charset="-122"/>
                <a:cs typeface="Times New Roman" panose="02020603050405020304" pitchFamily="18" charset="0"/>
              </a:rPr>
              <a:t>试求</a:t>
            </a:r>
            <a:r>
              <a:rPr lang="en-US" altLang="zh-CN" sz="16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latin typeface="NEU-BZ-S92"/>
              <a:ea typeface="方正书宋_GBK"/>
              <a:cs typeface="Times New Roman" panose="02020603050405020304" pitchFamily="18" charset="0"/>
            </a:endParaRPr>
          </a:p>
        </p:txBody>
      </p:sp>
      <p:sp>
        <p:nvSpPr>
          <p:cNvPr id="9" name="矩形 8">
            <a:extLst>
              <a:ext uri="{FF2B5EF4-FFF2-40B4-BE49-F238E27FC236}">
                <a16:creationId xmlns:a16="http://schemas.microsoft.com/office/drawing/2014/main" id="{9828FBF9-A82D-4DF4-95D9-626F64A11C89}"/>
              </a:ext>
            </a:extLst>
          </p:cNvPr>
          <p:cNvSpPr/>
          <p:nvPr/>
        </p:nvSpPr>
        <p:spPr>
          <a:xfrm>
            <a:off x="969124" y="2309190"/>
            <a:ext cx="5553542" cy="1800493"/>
          </a:xfrm>
          <a:prstGeom prst="rect">
            <a:avLst/>
          </a:prstGeom>
        </p:spPr>
        <p:txBody>
          <a:bodyPr wrap="square">
            <a:spAutoFit/>
          </a:bodyPr>
          <a:lstStyle/>
          <a:p>
            <a:pPr lvl="0" algn="just">
              <a:lnSpc>
                <a:spcPct val="150000"/>
              </a:lnSpc>
            </a:pPr>
            <a:r>
              <a:rPr lang="en-US" altLang="zh-CN" sz="1400" dirty="0">
                <a:solidFill>
                  <a:srgbClr val="000000"/>
                </a:solidFill>
                <a:latin typeface="黑体" panose="02010609060101010101" pitchFamily="49" charset="-122"/>
                <a:ea typeface="方正书宋_GBK"/>
                <a:cs typeface="Times New Roman" panose="02020603050405020304" pitchFamily="18" charset="0"/>
              </a:rPr>
              <a:t>1)</a:t>
            </a:r>
            <a:r>
              <a:rPr lang="zh-CN" altLang="zh-CN" sz="1400" dirty="0">
                <a:solidFill>
                  <a:srgbClr val="000000"/>
                </a:solidFill>
                <a:latin typeface="NEU-BZ-S92"/>
                <a:ea typeface="黑体" panose="02010609060101010101" pitchFamily="49" charset="-122"/>
                <a:cs typeface="Times New Roman" panose="02020603050405020304" pitchFamily="18" charset="0"/>
              </a:rPr>
              <a:t>泵在油箱液面以上的最大允许安装高度</a:t>
            </a:r>
            <a:r>
              <a:rPr lang="en-US" altLang="zh-CN" sz="1400" i="1" dirty="0">
                <a:solidFill>
                  <a:srgbClr val="000000"/>
                </a:solidFill>
                <a:latin typeface="NEU-BZ-S92"/>
                <a:ea typeface="黑体" panose="02010609060101010101" pitchFamily="49" charset="-122"/>
                <a:cs typeface="Times New Roman" panose="02020603050405020304" pitchFamily="18" charset="0"/>
              </a:rPr>
              <a:t>h</a:t>
            </a:r>
            <a:r>
              <a:rPr lang="en-US" altLang="zh-CN" sz="1400" dirty="0">
                <a:solidFill>
                  <a:srgbClr val="000000"/>
                </a:solidFill>
                <a:latin typeface="NEU-BZ-S92"/>
                <a:ea typeface="黑体" panose="02010609060101010101" pitchFamily="49" charset="-122"/>
                <a:cs typeface="Times New Roman" panose="02020603050405020304" pitchFamily="18" charset="0"/>
              </a:rPr>
              <a:t>,</a:t>
            </a:r>
          </a:p>
          <a:p>
            <a:pPr lvl="0" algn="just">
              <a:lnSpc>
                <a:spcPct val="150000"/>
              </a:lnSpc>
            </a:pPr>
            <a:r>
              <a:rPr lang="en-US" altLang="zh-CN" sz="1400" dirty="0">
                <a:solidFill>
                  <a:srgbClr val="000000"/>
                </a:solidFill>
                <a:latin typeface="NEU-BZ-S92"/>
                <a:ea typeface="黑体" panose="02010609060101010101" pitchFamily="49" charset="-122"/>
                <a:cs typeface="Times New Roman" panose="02020603050405020304" pitchFamily="18" charset="0"/>
              </a:rPr>
              <a:t>    </a:t>
            </a:r>
            <a:r>
              <a:rPr lang="zh-CN" altLang="zh-CN" sz="1400" dirty="0">
                <a:solidFill>
                  <a:srgbClr val="000000"/>
                </a:solidFill>
                <a:latin typeface="NEU-BZ-S92"/>
                <a:ea typeface="黑体" panose="02010609060101010101" pitchFamily="49" charset="-122"/>
                <a:cs typeface="Times New Roman" panose="02020603050405020304" pitchFamily="18" charset="0"/>
              </a:rPr>
              <a:t>假设常温下油的空气分离压为</a:t>
            </a:r>
            <a:r>
              <a:rPr lang="en-US" altLang="zh-CN" sz="1400" dirty="0">
                <a:solidFill>
                  <a:srgbClr val="000000"/>
                </a:solidFill>
                <a:latin typeface="NEU-BZ-S92"/>
                <a:ea typeface="黑体" panose="02010609060101010101" pitchFamily="49" charset="-122"/>
                <a:cs typeface="Times New Roman" panose="02020603050405020304" pitchFamily="18" charset="0"/>
              </a:rPr>
              <a:t>2</a:t>
            </a:r>
            <a:r>
              <a:rPr lang="en-US" altLang="zh-CN" sz="1400" i="1" dirty="0">
                <a:solidFill>
                  <a:srgbClr val="000000"/>
                </a:solidFill>
                <a:latin typeface="NEU-BZ-S92"/>
                <a:ea typeface="黑体" panose="02010609060101010101" pitchFamily="49" charset="-122"/>
                <a:cs typeface="Times New Roman" panose="02020603050405020304" pitchFamily="18" charset="0"/>
              </a:rPr>
              <a:t>.</a:t>
            </a:r>
            <a:r>
              <a:rPr lang="en-US" altLang="zh-CN" sz="1400" dirty="0">
                <a:solidFill>
                  <a:srgbClr val="000000"/>
                </a:solidFill>
                <a:latin typeface="NEU-BZ-S92"/>
                <a:ea typeface="黑体" panose="02010609060101010101" pitchFamily="49" charset="-122"/>
                <a:cs typeface="Times New Roman" panose="02020603050405020304" pitchFamily="18" charset="0"/>
              </a:rPr>
              <a:t>3</a:t>
            </a:r>
            <a:r>
              <a:rPr lang="en-US" altLang="zh-CN" sz="1400" i="1" dirty="0">
                <a:solidFill>
                  <a:srgbClr val="000000"/>
                </a:solidFill>
                <a:latin typeface="NEU-BZ-S92"/>
                <a:ea typeface="黑体" panose="02010609060101010101" pitchFamily="49" charset="-122"/>
                <a:cs typeface="Times New Roman" panose="02020603050405020304" pitchFamily="18" charset="0"/>
              </a:rPr>
              <a:t>×</a:t>
            </a:r>
            <a:r>
              <a:rPr lang="en-US" altLang="zh-CN" sz="1400" dirty="0">
                <a:solidFill>
                  <a:srgbClr val="000000"/>
                </a:solidFill>
                <a:latin typeface="NEU-BZ-S92"/>
                <a:ea typeface="黑体" panose="02010609060101010101" pitchFamily="49" charset="-122"/>
                <a:cs typeface="Times New Roman" panose="02020603050405020304" pitchFamily="18" charset="0"/>
              </a:rPr>
              <a:t>10</a:t>
            </a:r>
            <a:r>
              <a:rPr lang="en-US" altLang="zh-CN" sz="1400" baseline="30000" dirty="0">
                <a:solidFill>
                  <a:srgbClr val="000000"/>
                </a:solidFill>
                <a:latin typeface="NEU-BZ-S92"/>
                <a:ea typeface="黑体" panose="02010609060101010101" pitchFamily="49" charset="-122"/>
                <a:cs typeface="Times New Roman" panose="02020603050405020304" pitchFamily="18" charset="0"/>
              </a:rPr>
              <a:t>4</a:t>
            </a:r>
            <a:r>
              <a:rPr lang="en-US" altLang="zh-CN" sz="1400" dirty="0">
                <a:solidFill>
                  <a:srgbClr val="000000"/>
                </a:solidFill>
                <a:latin typeface="NEU-BZ-S92"/>
                <a:ea typeface="黑体" panose="02010609060101010101" pitchFamily="49" charset="-122"/>
                <a:cs typeface="Times New Roman" panose="02020603050405020304" pitchFamily="18" charset="0"/>
              </a:rPr>
              <a:t>Pa,</a:t>
            </a:r>
          </a:p>
          <a:p>
            <a:pPr lvl="0" algn="just">
              <a:lnSpc>
                <a:spcPct val="150000"/>
              </a:lnSpc>
            </a:pPr>
            <a:r>
              <a:rPr lang="en-US" altLang="zh-CN" sz="1400" dirty="0">
                <a:solidFill>
                  <a:srgbClr val="000000"/>
                </a:solidFill>
                <a:latin typeface="NEU-BZ-S92"/>
                <a:ea typeface="黑体" panose="02010609060101010101" pitchFamily="49" charset="-122"/>
                <a:cs typeface="Times New Roman" panose="02020603050405020304" pitchFamily="18" charset="0"/>
              </a:rPr>
              <a:t>    </a:t>
            </a:r>
            <a:r>
              <a:rPr lang="zh-CN" altLang="zh-CN" sz="1400" dirty="0">
                <a:solidFill>
                  <a:srgbClr val="000000"/>
                </a:solidFill>
                <a:latin typeface="NEU-BZ-S92"/>
                <a:ea typeface="黑体" panose="02010609060101010101" pitchFamily="49" charset="-122"/>
                <a:cs typeface="Times New Roman" panose="02020603050405020304" pitchFamily="18" charset="0"/>
              </a:rPr>
              <a:t>吸油管直径</a:t>
            </a:r>
            <a:r>
              <a:rPr lang="en-US" altLang="zh-CN" sz="1400" i="1" dirty="0">
                <a:solidFill>
                  <a:srgbClr val="000000"/>
                </a:solidFill>
                <a:latin typeface="NEU-BZ-S92"/>
                <a:ea typeface="黑体" panose="02010609060101010101" pitchFamily="49" charset="-122"/>
                <a:cs typeface="Times New Roman" panose="02020603050405020304" pitchFamily="18" charset="0"/>
              </a:rPr>
              <a:t>d=</a:t>
            </a:r>
            <a:r>
              <a:rPr lang="en-US" altLang="zh-CN" sz="1400" dirty="0">
                <a:solidFill>
                  <a:srgbClr val="000000"/>
                </a:solidFill>
                <a:latin typeface="NEU-BZ-S92"/>
                <a:ea typeface="黑体" panose="02010609060101010101" pitchFamily="49" charset="-122"/>
                <a:cs typeface="Times New Roman" panose="02020603050405020304" pitchFamily="18" charset="0"/>
              </a:rPr>
              <a:t>40mm,</a:t>
            </a:r>
            <a:r>
              <a:rPr lang="zh-CN" altLang="zh-CN" sz="1400" dirty="0">
                <a:solidFill>
                  <a:srgbClr val="000000"/>
                </a:solidFill>
                <a:latin typeface="NEU-BZ-S92"/>
                <a:ea typeface="黑体" panose="02010609060101010101" pitchFamily="49" charset="-122"/>
                <a:cs typeface="Times New Roman" panose="02020603050405020304" pitchFamily="18" charset="0"/>
              </a:rPr>
              <a:t>长</a:t>
            </a:r>
            <a:r>
              <a:rPr lang="en-US" altLang="zh-CN" sz="1400" i="1" dirty="0">
                <a:solidFill>
                  <a:srgbClr val="000000"/>
                </a:solidFill>
                <a:latin typeface="NEU-BZ-S92"/>
                <a:ea typeface="黑体" panose="02010609060101010101" pitchFamily="49" charset="-122"/>
                <a:cs typeface="Times New Roman" panose="02020603050405020304" pitchFamily="18" charset="0"/>
              </a:rPr>
              <a:t>l=</a:t>
            </a:r>
            <a:r>
              <a:rPr lang="en-US" altLang="zh-CN" sz="1400" dirty="0">
                <a:solidFill>
                  <a:srgbClr val="000000"/>
                </a:solidFill>
                <a:latin typeface="NEU-BZ-S92"/>
                <a:ea typeface="黑体" panose="02010609060101010101" pitchFamily="49" charset="-122"/>
                <a:cs typeface="Times New Roman" panose="02020603050405020304" pitchFamily="18" charset="0"/>
              </a:rPr>
              <a:t>10m,</a:t>
            </a:r>
            <a:r>
              <a:rPr lang="zh-CN" altLang="zh-CN" sz="1400" dirty="0">
                <a:solidFill>
                  <a:srgbClr val="000000"/>
                </a:solidFill>
                <a:latin typeface="NEU-BZ-S92"/>
                <a:ea typeface="黑体" panose="02010609060101010101" pitchFamily="49" charset="-122"/>
                <a:cs typeface="Times New Roman" panose="02020603050405020304" pitchFamily="18" charset="0"/>
              </a:rPr>
              <a:t>仅考虑管中的沿程损失。</a:t>
            </a:r>
            <a:endParaRPr lang="en-US" altLang="zh-CN" sz="1400" dirty="0">
              <a:solidFill>
                <a:srgbClr val="000000"/>
              </a:solidFill>
              <a:latin typeface="NEU-BZ-S92"/>
              <a:ea typeface="黑体" panose="02010609060101010101" pitchFamily="49" charset="-122"/>
              <a:cs typeface="Times New Roman" panose="02020603050405020304" pitchFamily="18" charset="0"/>
            </a:endParaRPr>
          </a:p>
          <a:p>
            <a:pPr lvl="0" algn="just">
              <a:lnSpc>
                <a:spcPct val="150000"/>
              </a:lnSpc>
            </a:pPr>
            <a:endParaRPr lang="zh-CN" altLang="zh-CN" dirty="0">
              <a:solidFill>
                <a:srgbClr val="000000"/>
              </a:solidFill>
              <a:latin typeface="NEU-BZ-S92"/>
              <a:ea typeface="方正书宋_GBK"/>
              <a:cs typeface="Times New Roman" panose="02020603050405020304" pitchFamily="18" charset="0"/>
            </a:endParaRPr>
          </a:p>
          <a:p>
            <a:pPr lvl="0" algn="just">
              <a:lnSpc>
                <a:spcPct val="150000"/>
              </a:lnSpc>
            </a:pPr>
            <a:r>
              <a:rPr lang="en-US" altLang="zh-CN" sz="1400" dirty="0">
                <a:solidFill>
                  <a:srgbClr val="000000"/>
                </a:solidFill>
                <a:latin typeface="黑体" panose="02010609060101010101" pitchFamily="49" charset="-122"/>
                <a:cs typeface="Times New Roman" panose="02020603050405020304" pitchFamily="18" charset="0"/>
              </a:rPr>
              <a:t>2)</a:t>
            </a:r>
            <a:r>
              <a:rPr lang="zh-CN" altLang="zh-CN" sz="1400" dirty="0">
                <a:solidFill>
                  <a:srgbClr val="000000"/>
                </a:solidFill>
                <a:ea typeface="黑体" panose="02010609060101010101" pitchFamily="49" charset="-122"/>
                <a:cs typeface="Times New Roman" panose="02020603050405020304" pitchFamily="18" charset="0"/>
              </a:rPr>
              <a:t>当泵的流量增大一倍时</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最大允许高度将如何变化</a:t>
            </a:r>
            <a:r>
              <a:rPr lang="en-US" altLang="zh-CN" sz="1400" dirty="0">
                <a:solidFill>
                  <a:srgbClr val="000000"/>
                </a:solidFill>
                <a:ea typeface="黑体" panose="02010609060101010101" pitchFamily="49" charset="-122"/>
                <a:cs typeface="Times New Roman" panose="02020603050405020304" pitchFamily="18" charset="0"/>
              </a:rPr>
              <a:t>?</a:t>
            </a:r>
            <a:endParaRPr lang="zh-CN" altLang="en-US" sz="1400" dirty="0">
              <a:solidFill>
                <a:prstClr val="black"/>
              </a:solidFill>
            </a:endParaRPr>
          </a:p>
        </p:txBody>
      </p:sp>
      <p:pic>
        <p:nvPicPr>
          <p:cNvPr id="10" name="3T64.EPS">
            <a:extLst>
              <a:ext uri="{FF2B5EF4-FFF2-40B4-BE49-F238E27FC236}">
                <a16:creationId xmlns:a16="http://schemas.microsoft.com/office/drawing/2014/main" id="{64597411-D81A-439F-92AE-B89F1CDB0265}"/>
              </a:ext>
            </a:extLst>
          </p:cNvPr>
          <p:cNvPicPr/>
          <p:nvPr/>
        </p:nvPicPr>
        <p:blipFill>
          <a:blip r:embed="rId2"/>
          <a:stretch>
            <a:fillRect/>
          </a:stretch>
        </p:blipFill>
        <p:spPr>
          <a:xfrm>
            <a:off x="6046179" y="1810551"/>
            <a:ext cx="1596002" cy="2075082"/>
          </a:xfrm>
          <a:prstGeom prst="rect">
            <a:avLst/>
          </a:prstGeom>
        </p:spPr>
      </p:pic>
      <p:sp>
        <p:nvSpPr>
          <p:cNvPr id="12" name="矩形 11">
            <a:extLst>
              <a:ext uri="{FF2B5EF4-FFF2-40B4-BE49-F238E27FC236}">
                <a16:creationId xmlns:a16="http://schemas.microsoft.com/office/drawing/2014/main" id="{C2D722D4-F924-469F-9B9D-0629E06C7B50}"/>
              </a:ext>
            </a:extLst>
          </p:cNvPr>
          <p:cNvSpPr/>
          <p:nvPr/>
        </p:nvSpPr>
        <p:spPr>
          <a:xfrm>
            <a:off x="6309418" y="4038143"/>
            <a:ext cx="1069524" cy="230832"/>
          </a:xfrm>
          <a:prstGeom prst="rect">
            <a:avLst/>
          </a:prstGeom>
        </p:spPr>
        <p:txBody>
          <a:bodyPr wrap="none">
            <a:spAutoFit/>
          </a:bodyPr>
          <a:lstStyle/>
          <a:p>
            <a:r>
              <a:rPr lang="zh-CN" altLang="zh-CN" sz="900" dirty="0">
                <a:solidFill>
                  <a:srgbClr val="000000"/>
                </a:solidFill>
                <a:ea typeface="黑体" panose="02010609060101010101" pitchFamily="49" charset="-122"/>
                <a:cs typeface="Times New Roman" panose="02020603050405020304" pitchFamily="18" charset="0"/>
              </a:rPr>
              <a:t>图</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64</a:t>
            </a:r>
            <a:r>
              <a:rPr lang="zh-CN" altLang="zh-CN" sz="900" i="1" dirty="0">
                <a:solidFill>
                  <a:srgbClr val="000000"/>
                </a:solidFill>
                <a:ea typeface="黑体" panose="02010609060101010101" pitchFamily="49" charset="-122"/>
                <a:cs typeface="Times New Roman" panose="02020603050405020304" pitchFamily="18" charset="0"/>
              </a:rPr>
              <a:t>　</a:t>
            </a:r>
            <a:r>
              <a:rPr lang="zh-CN" altLang="zh-CN" sz="900" dirty="0">
                <a:solidFill>
                  <a:srgbClr val="000000"/>
                </a:solidFill>
                <a:ea typeface="黑体" panose="02010609060101010101" pitchFamily="49" charset="-122"/>
                <a:cs typeface="Times New Roman" panose="02020603050405020304" pitchFamily="18" charset="0"/>
              </a:rPr>
              <a:t>题</a:t>
            </a:r>
            <a:r>
              <a:rPr lang="en-US" altLang="zh-CN" sz="900" dirty="0">
                <a:solidFill>
                  <a:srgbClr val="000000"/>
                </a:solidFill>
                <a:ea typeface="黑体" panose="02010609060101010101" pitchFamily="49" charset="-122"/>
                <a:cs typeface="Times New Roman" panose="02020603050405020304" pitchFamily="18" charset="0"/>
              </a:rPr>
              <a:t>3</a:t>
            </a:r>
            <a:r>
              <a:rPr lang="en-US" altLang="zh-CN" sz="900" i="1" dirty="0">
                <a:solidFill>
                  <a:srgbClr val="000000"/>
                </a:solidFill>
                <a:ea typeface="黑体" panose="02010609060101010101" pitchFamily="49" charset="-122"/>
                <a:cs typeface="Times New Roman" panose="02020603050405020304" pitchFamily="18" charset="0"/>
              </a:rPr>
              <a:t>-</a:t>
            </a:r>
            <a:r>
              <a:rPr lang="en-US" altLang="zh-CN" sz="900" dirty="0">
                <a:solidFill>
                  <a:srgbClr val="000000"/>
                </a:solidFill>
                <a:ea typeface="黑体" panose="02010609060101010101" pitchFamily="49" charset="-122"/>
                <a:cs typeface="Times New Roman" panose="02020603050405020304" pitchFamily="18" charset="0"/>
              </a:rPr>
              <a:t>26</a:t>
            </a:r>
            <a:r>
              <a:rPr lang="zh-CN" altLang="zh-CN" sz="900" dirty="0">
                <a:solidFill>
                  <a:srgbClr val="000000"/>
                </a:solidFill>
                <a:ea typeface="黑体" panose="02010609060101010101" pitchFamily="49" charset="-122"/>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74694261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9A14203E-7CFC-4187-B8DB-85DF7F89915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A65A9BCE-4824-4661-B876-05E3A0A44B6B}"/>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44DFDA58-29AB-46C1-8714-06B286FB2082}"/>
              </a:ext>
            </a:extLst>
          </p:cNvPr>
          <p:cNvSpPr/>
          <p:nvPr/>
        </p:nvSpPr>
        <p:spPr>
          <a:xfrm>
            <a:off x="771950" y="817415"/>
            <a:ext cx="7511625" cy="41271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文本框 4">
            <a:extLst>
              <a:ext uri="{FF2B5EF4-FFF2-40B4-BE49-F238E27FC236}">
                <a16:creationId xmlns:a16="http://schemas.microsoft.com/office/drawing/2014/main" id="{50950AEC-484B-4FE4-A32B-6E185980B922}"/>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6" name="圆角矩形 3">
            <a:extLst>
              <a:ext uri="{FF2B5EF4-FFF2-40B4-BE49-F238E27FC236}">
                <a16:creationId xmlns:a16="http://schemas.microsoft.com/office/drawing/2014/main" id="{4A5772F0-42D3-4FAD-914D-10BA2D20E6E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C390ABF6-D72B-4054-93A2-35423327486C}"/>
              </a:ext>
            </a:extLst>
          </p:cNvPr>
          <p:cNvSpPr/>
          <p:nvPr/>
        </p:nvSpPr>
        <p:spPr>
          <a:xfrm>
            <a:off x="1165906" y="861304"/>
            <a:ext cx="6769554" cy="1661993"/>
          </a:xfrm>
          <a:prstGeom prst="rect">
            <a:avLst/>
          </a:prstGeom>
        </p:spPr>
        <p:txBody>
          <a:bodyPr wrap="square">
            <a:spAutoFit/>
          </a:bodyPr>
          <a:lstStyle/>
          <a:p>
            <a:pPr indent="228600" algn="just">
              <a:lnSpc>
                <a:spcPct val="150000"/>
              </a:lnSpc>
              <a:spcAft>
                <a:spcPts val="0"/>
              </a:spcAft>
            </a:pPr>
            <a:r>
              <a:rPr lang="en-US" altLang="zh-CN" sz="2000" b="1" dirty="0"/>
              <a:t>3</a:t>
            </a:r>
            <a:r>
              <a:rPr lang="en-US" altLang="zh-CN" sz="2000" b="1" i="1" dirty="0"/>
              <a:t>-</a:t>
            </a:r>
            <a:r>
              <a:rPr lang="en-US" altLang="zh-CN" sz="2000" b="1" dirty="0"/>
              <a:t>27</a:t>
            </a:r>
            <a:r>
              <a:rPr lang="zh-CN" altLang="zh-CN" sz="1600" i="1" dirty="0"/>
              <a:t>　</a:t>
            </a:r>
            <a:r>
              <a:rPr lang="zh-CN" altLang="zh-CN" sz="1600" dirty="0"/>
              <a:t>某管道内径</a:t>
            </a:r>
            <a:r>
              <a:rPr lang="en-US" altLang="zh-CN" sz="1600" i="1" dirty="0"/>
              <a:t>d=</a:t>
            </a:r>
            <a:r>
              <a:rPr lang="en-US" altLang="zh-CN" sz="1600" dirty="0"/>
              <a:t>12mm,</a:t>
            </a:r>
            <a:r>
              <a:rPr lang="zh-CN" altLang="zh-CN" sz="1600" dirty="0"/>
              <a:t>管壁厚度</a:t>
            </a:r>
            <a:r>
              <a:rPr lang="en-US" altLang="zh-CN" sz="1600" i="1" dirty="0"/>
              <a:t>δ=</a:t>
            </a:r>
            <a:r>
              <a:rPr lang="en-US" altLang="zh-CN" sz="1600" dirty="0"/>
              <a:t>1mm,</a:t>
            </a:r>
            <a:r>
              <a:rPr lang="zh-CN" altLang="zh-CN" sz="1600" dirty="0"/>
              <a:t>油在管内流速</a:t>
            </a:r>
            <a:r>
              <a:rPr lang="en-US" altLang="zh-CN" sz="1600" i="1" dirty="0"/>
              <a:t>v=</a:t>
            </a:r>
            <a:r>
              <a:rPr lang="en-US" altLang="zh-CN" sz="1600" dirty="0"/>
              <a:t>2m/s,</a:t>
            </a:r>
            <a:r>
              <a:rPr lang="zh-CN" altLang="zh-CN" sz="1600" dirty="0"/>
              <a:t>压力</a:t>
            </a:r>
            <a:r>
              <a:rPr lang="en-US" altLang="zh-CN" sz="1600" i="1" dirty="0"/>
              <a:t>p=</a:t>
            </a:r>
            <a:r>
              <a:rPr lang="en-US" altLang="zh-CN" sz="1600" dirty="0"/>
              <a:t>2MPa,</a:t>
            </a:r>
            <a:r>
              <a:rPr lang="zh-CN" altLang="zh-CN" sz="1600" dirty="0"/>
              <a:t>油的体积模量</a:t>
            </a:r>
            <a:r>
              <a:rPr lang="en-US" altLang="zh-CN" sz="1600" i="1" dirty="0"/>
              <a:t>K=</a:t>
            </a:r>
            <a:r>
              <a:rPr lang="en-US" altLang="zh-CN" sz="1600" dirty="0"/>
              <a:t>2</a:t>
            </a:r>
            <a:r>
              <a:rPr lang="en-US" altLang="zh-CN" sz="1600" i="1" dirty="0"/>
              <a:t>×</a:t>
            </a:r>
            <a:r>
              <a:rPr lang="en-US" altLang="zh-CN" sz="1600" dirty="0"/>
              <a:t>10</a:t>
            </a:r>
            <a:r>
              <a:rPr lang="en-US" altLang="zh-CN" sz="1600" baseline="30000" dirty="0"/>
              <a:t>3</a:t>
            </a:r>
            <a:r>
              <a:rPr lang="en-US" altLang="zh-CN" sz="1600" dirty="0"/>
              <a:t>MPa,</a:t>
            </a:r>
            <a:r>
              <a:rPr lang="zh-CN" altLang="zh-CN" sz="1600" dirty="0"/>
              <a:t>管壁材料弹性模量</a:t>
            </a:r>
            <a:r>
              <a:rPr lang="en-US" altLang="zh-CN" sz="1600" i="1" dirty="0"/>
              <a:t>E=</a:t>
            </a:r>
            <a:r>
              <a:rPr lang="en-US" altLang="zh-CN" sz="1600" dirty="0"/>
              <a:t>2</a:t>
            </a:r>
            <a:r>
              <a:rPr lang="en-US" altLang="zh-CN" sz="1600" i="1" dirty="0"/>
              <a:t>.</a:t>
            </a:r>
            <a:r>
              <a:rPr lang="en-US" altLang="zh-CN" sz="1600" dirty="0"/>
              <a:t>1</a:t>
            </a:r>
            <a:r>
              <a:rPr lang="en-US" altLang="zh-CN" sz="1600" i="1" dirty="0"/>
              <a:t>×</a:t>
            </a:r>
            <a:r>
              <a:rPr lang="en-US" altLang="zh-CN" sz="1600" dirty="0"/>
              <a:t>10</a:t>
            </a:r>
            <a:r>
              <a:rPr lang="en-US" altLang="zh-CN" sz="1600" baseline="30000" dirty="0"/>
              <a:t>5</a:t>
            </a:r>
            <a:r>
              <a:rPr lang="en-US" altLang="zh-CN" sz="1600" dirty="0"/>
              <a:t>MPa,</a:t>
            </a:r>
            <a:r>
              <a:rPr lang="zh-CN" altLang="zh-CN" sz="1600" dirty="0"/>
              <a:t>当其控制阀门突然关闭时</a:t>
            </a:r>
            <a:r>
              <a:rPr lang="en-US" altLang="zh-CN" sz="1600" dirty="0"/>
              <a:t>,</a:t>
            </a:r>
            <a:r>
              <a:rPr lang="zh-CN" altLang="zh-CN" sz="1600" dirty="0"/>
              <a:t>试求管路中产生的冲击压力</a:t>
            </a:r>
            <a:r>
              <a:rPr lang="en-US" altLang="zh-CN" sz="1600" dirty="0" err="1"/>
              <a:t>Δ</a:t>
            </a:r>
            <a:r>
              <a:rPr lang="en-US" altLang="zh-CN" sz="1600" i="1" dirty="0" err="1"/>
              <a:t>p</a:t>
            </a:r>
            <a:r>
              <a:rPr lang="en-US" altLang="zh-CN" sz="1600" baseline="-25000" dirty="0" err="1"/>
              <a:t>r</a:t>
            </a:r>
            <a:r>
              <a:rPr lang="zh-CN" altLang="zh-CN" sz="1600" dirty="0"/>
              <a:t>及冲击时管内最大压力等于多少</a:t>
            </a:r>
            <a:r>
              <a:rPr lang="en-US" altLang="zh-CN" sz="1600" dirty="0"/>
              <a:t>?</a:t>
            </a:r>
            <a:endParaRPr lang="zh-CN" altLang="zh-CN" dirty="0">
              <a:solidFill>
                <a:srgbClr val="000000"/>
              </a:solidFill>
              <a:effectLst/>
              <a:latin typeface="NEU-BZ-S92"/>
              <a:ea typeface="方正书宋_GBK"/>
              <a:cs typeface="Times New Roman" panose="02020603050405020304" pitchFamily="18" charset="0"/>
            </a:endParaRPr>
          </a:p>
        </p:txBody>
      </p:sp>
      <p:sp>
        <p:nvSpPr>
          <p:cNvPr id="13" name="圆角矩形 6">
            <a:extLst>
              <a:ext uri="{FF2B5EF4-FFF2-40B4-BE49-F238E27FC236}">
                <a16:creationId xmlns:a16="http://schemas.microsoft.com/office/drawing/2014/main" id="{248703B5-6B59-4272-A31D-5647A28619E8}"/>
              </a:ext>
            </a:extLst>
          </p:cNvPr>
          <p:cNvSpPr/>
          <p:nvPr/>
        </p:nvSpPr>
        <p:spPr>
          <a:xfrm>
            <a:off x="1055077" y="905875"/>
            <a:ext cx="6969902" cy="165578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圆角矩形 6">
            <a:extLst>
              <a:ext uri="{FF2B5EF4-FFF2-40B4-BE49-F238E27FC236}">
                <a16:creationId xmlns:a16="http://schemas.microsoft.com/office/drawing/2014/main" id="{2C37F4C8-FD66-4DC0-8449-54D6892B3D0C}"/>
              </a:ext>
            </a:extLst>
          </p:cNvPr>
          <p:cNvSpPr/>
          <p:nvPr/>
        </p:nvSpPr>
        <p:spPr>
          <a:xfrm>
            <a:off x="1055077" y="2669491"/>
            <a:ext cx="4629550" cy="216467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99B6784D-2F1C-4171-BF8A-C060F0E824B9}"/>
              </a:ext>
            </a:extLst>
          </p:cNvPr>
          <p:cNvSpPr/>
          <p:nvPr/>
        </p:nvSpPr>
        <p:spPr>
          <a:xfrm>
            <a:off x="1124370" y="2680131"/>
            <a:ext cx="4541075" cy="2123658"/>
          </a:xfrm>
          <a:prstGeom prst="rect">
            <a:avLst/>
          </a:prstGeom>
        </p:spPr>
        <p:txBody>
          <a:bodyPr wrap="square">
            <a:spAutoFit/>
          </a:bodyPr>
          <a:lstStyle/>
          <a:p>
            <a:pPr algn="just">
              <a:lnSpc>
                <a:spcPct val="150000"/>
              </a:lnSpc>
            </a:pPr>
            <a:r>
              <a:rPr lang="en-US" altLang="zh-CN" b="1" dirty="0">
                <a:solidFill>
                  <a:srgbClr val="000000"/>
                </a:solidFill>
                <a:latin typeface="黑体" panose="02010609060101010101" pitchFamily="49" charset="-122"/>
                <a:cs typeface="Times New Roman" panose="02020603050405020304" pitchFamily="18" charset="0"/>
              </a:rPr>
              <a:t>3</a:t>
            </a:r>
            <a:r>
              <a:rPr lang="en-US" altLang="zh-CN" b="1" i="1" dirty="0">
                <a:solidFill>
                  <a:srgbClr val="000000"/>
                </a:solidFill>
                <a:latin typeface="黑体" panose="02010609060101010101" pitchFamily="49" charset="-122"/>
                <a:cs typeface="Times New Roman" panose="02020603050405020304" pitchFamily="18" charset="0"/>
              </a:rPr>
              <a:t>-</a:t>
            </a:r>
            <a:r>
              <a:rPr lang="en-US" altLang="zh-CN" b="1" dirty="0">
                <a:solidFill>
                  <a:srgbClr val="000000"/>
                </a:solidFill>
                <a:latin typeface="黑体" panose="02010609060101010101" pitchFamily="49" charset="-122"/>
                <a:cs typeface="Times New Roman" panose="02020603050405020304" pitchFamily="18" charset="0"/>
              </a:rPr>
              <a:t>28</a:t>
            </a:r>
            <a:r>
              <a:rPr lang="zh-CN" altLang="zh-CN" sz="1400" i="1" dirty="0">
                <a:solidFill>
                  <a:srgbClr val="000000"/>
                </a:solidFill>
                <a:ea typeface="黑体" panose="02010609060101010101" pitchFamily="49" charset="-122"/>
                <a:cs typeface="Times New Roman" panose="02020603050405020304" pitchFamily="18" charset="0"/>
              </a:rPr>
              <a:t>　</a:t>
            </a:r>
            <a:r>
              <a:rPr lang="zh-CN" altLang="zh-CN" sz="1400" dirty="0">
                <a:solidFill>
                  <a:srgbClr val="000000"/>
                </a:solidFill>
                <a:ea typeface="黑体" panose="02010609060101010101" pitchFamily="49" charset="-122"/>
                <a:cs typeface="Times New Roman" panose="02020603050405020304" pitchFamily="18" charset="0"/>
              </a:rPr>
              <a:t>如图</a:t>
            </a:r>
            <a:r>
              <a:rPr lang="en-US" altLang="zh-CN" sz="1400" dirty="0">
                <a:solidFill>
                  <a:srgbClr val="000000"/>
                </a:solidFill>
                <a:ea typeface="黑体" panose="02010609060101010101" pitchFamily="49" charset="-122"/>
                <a:cs typeface="Times New Roman" panose="02020603050405020304" pitchFamily="18" charset="0"/>
              </a:rPr>
              <a:t>3</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65</a:t>
            </a:r>
            <a:r>
              <a:rPr lang="zh-CN" altLang="zh-CN" sz="1400" dirty="0">
                <a:solidFill>
                  <a:srgbClr val="000000"/>
                </a:solidFill>
                <a:ea typeface="黑体" panose="02010609060101010101" pitchFamily="49" charset="-122"/>
                <a:cs typeface="Times New Roman" panose="02020603050405020304" pitchFamily="18" charset="0"/>
              </a:rPr>
              <a:t>所示的液压系统从蓄能器</a:t>
            </a:r>
            <a:r>
              <a:rPr lang="en-US" altLang="zh-CN" sz="1400" dirty="0">
                <a:solidFill>
                  <a:srgbClr val="000000"/>
                </a:solidFill>
                <a:ea typeface="黑体" panose="02010609060101010101" pitchFamily="49" charset="-122"/>
                <a:cs typeface="Times New Roman" panose="02020603050405020304" pitchFamily="18" charset="0"/>
              </a:rPr>
              <a:t>A</a:t>
            </a:r>
            <a:r>
              <a:rPr lang="zh-CN" altLang="zh-CN" sz="1400" dirty="0">
                <a:solidFill>
                  <a:srgbClr val="000000"/>
                </a:solidFill>
                <a:ea typeface="黑体" panose="02010609060101010101" pitchFamily="49" charset="-122"/>
                <a:cs typeface="Times New Roman" panose="02020603050405020304" pitchFamily="18" charset="0"/>
              </a:rPr>
              <a:t>到电磁阀</a:t>
            </a:r>
            <a:r>
              <a:rPr lang="en-US" altLang="zh-CN" sz="1400" dirty="0">
                <a:solidFill>
                  <a:srgbClr val="000000"/>
                </a:solidFill>
                <a:ea typeface="黑体" panose="02010609060101010101" pitchFamily="49" charset="-122"/>
                <a:cs typeface="Times New Roman" panose="02020603050405020304" pitchFamily="18" charset="0"/>
              </a:rPr>
              <a:t>B</a:t>
            </a:r>
            <a:r>
              <a:rPr lang="zh-CN" altLang="zh-CN" sz="1400" dirty="0">
                <a:solidFill>
                  <a:srgbClr val="000000"/>
                </a:solidFill>
                <a:ea typeface="黑体" panose="02010609060101010101" pitchFamily="49" charset="-122"/>
                <a:cs typeface="Times New Roman" panose="02020603050405020304" pitchFamily="18" charset="0"/>
              </a:rPr>
              <a:t>的距离</a:t>
            </a:r>
            <a:r>
              <a:rPr lang="en-US" altLang="zh-CN" sz="1400" i="1" dirty="0">
                <a:solidFill>
                  <a:srgbClr val="000000"/>
                </a:solidFill>
                <a:ea typeface="黑体" panose="02010609060101010101" pitchFamily="49" charset="-122"/>
                <a:cs typeface="Times New Roman" panose="02020603050405020304" pitchFamily="18" charset="0"/>
              </a:rPr>
              <a:t>l=</a:t>
            </a:r>
            <a:r>
              <a:rPr lang="en-US" altLang="zh-CN" sz="1400" dirty="0">
                <a:solidFill>
                  <a:srgbClr val="000000"/>
                </a:solidFill>
                <a:ea typeface="黑体" panose="02010609060101010101" pitchFamily="49" charset="-122"/>
                <a:cs typeface="Times New Roman" panose="02020603050405020304" pitchFamily="18" charset="0"/>
              </a:rPr>
              <a:t>4m,</a:t>
            </a:r>
            <a:r>
              <a:rPr lang="zh-CN" altLang="zh-CN" sz="1400" dirty="0">
                <a:solidFill>
                  <a:srgbClr val="000000"/>
                </a:solidFill>
                <a:ea typeface="黑体" panose="02010609060101010101" pitchFamily="49" charset="-122"/>
                <a:cs typeface="Times New Roman" panose="02020603050405020304" pitchFamily="18" charset="0"/>
              </a:rPr>
              <a:t>管径</a:t>
            </a:r>
            <a:r>
              <a:rPr lang="en-US" altLang="zh-CN" sz="1400" i="1" dirty="0">
                <a:solidFill>
                  <a:srgbClr val="000000"/>
                </a:solidFill>
                <a:ea typeface="黑体" panose="02010609060101010101" pitchFamily="49" charset="-122"/>
                <a:cs typeface="Times New Roman" panose="02020603050405020304" pitchFamily="18" charset="0"/>
              </a:rPr>
              <a:t>d=</a:t>
            </a:r>
            <a:r>
              <a:rPr lang="en-US" altLang="zh-CN" sz="1400" dirty="0">
                <a:solidFill>
                  <a:srgbClr val="000000"/>
                </a:solidFill>
                <a:ea typeface="黑体" panose="02010609060101010101" pitchFamily="49" charset="-122"/>
                <a:cs typeface="Times New Roman" panose="02020603050405020304" pitchFamily="18" charset="0"/>
              </a:rPr>
              <a:t>20mm,</a:t>
            </a:r>
            <a:r>
              <a:rPr lang="zh-CN" altLang="zh-CN" sz="1400" dirty="0">
                <a:solidFill>
                  <a:srgbClr val="000000"/>
                </a:solidFill>
                <a:ea typeface="黑体" panose="02010609060101010101" pitchFamily="49" charset="-122"/>
                <a:cs typeface="Times New Roman" panose="02020603050405020304" pitchFamily="18" charset="0"/>
              </a:rPr>
              <a:t>壁厚</a:t>
            </a:r>
            <a:r>
              <a:rPr lang="en-US" altLang="zh-CN" sz="1400" i="1" dirty="0">
                <a:solidFill>
                  <a:srgbClr val="000000"/>
                </a:solidFill>
                <a:ea typeface="黑体" panose="02010609060101010101" pitchFamily="49" charset="-122"/>
                <a:cs typeface="Times New Roman" panose="02020603050405020304" pitchFamily="18" charset="0"/>
              </a:rPr>
              <a:t>δ=</a:t>
            </a:r>
            <a:r>
              <a:rPr lang="en-US" altLang="zh-CN" sz="1400" dirty="0">
                <a:solidFill>
                  <a:srgbClr val="000000"/>
                </a:solidFill>
                <a:ea typeface="黑体" panose="02010609060101010101" pitchFamily="49" charset="-122"/>
                <a:cs typeface="Times New Roman" panose="02020603050405020304" pitchFamily="18" charset="0"/>
              </a:rPr>
              <a:t>1mm,</a:t>
            </a:r>
            <a:r>
              <a:rPr lang="zh-CN" altLang="zh-CN" sz="1400" dirty="0">
                <a:solidFill>
                  <a:srgbClr val="000000"/>
                </a:solidFill>
                <a:ea typeface="黑体" panose="02010609060101010101" pitchFamily="49" charset="-122"/>
                <a:cs typeface="Times New Roman" panose="02020603050405020304" pitchFamily="18" charset="0"/>
              </a:rPr>
              <a:t>钢的弹性模量</a:t>
            </a:r>
            <a:r>
              <a:rPr lang="en-US" altLang="zh-CN" sz="1400" i="1" dirty="0">
                <a:solidFill>
                  <a:srgbClr val="000000"/>
                </a:solidFill>
                <a:ea typeface="黑体" panose="02010609060101010101" pitchFamily="49" charset="-122"/>
                <a:cs typeface="Times New Roman" panose="02020603050405020304" pitchFamily="18" charset="0"/>
              </a:rPr>
              <a:t>E=</a:t>
            </a:r>
            <a:r>
              <a:rPr lang="en-US" altLang="zh-CN" sz="1400" dirty="0">
                <a:solidFill>
                  <a:srgbClr val="000000"/>
                </a:solidFill>
                <a:ea typeface="黑体" panose="02010609060101010101" pitchFamily="49" charset="-122"/>
                <a:cs typeface="Times New Roman" panose="02020603050405020304" pitchFamily="18" charset="0"/>
              </a:rPr>
              <a:t>2</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2</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10</a:t>
            </a:r>
            <a:r>
              <a:rPr lang="en-US" altLang="zh-CN" sz="1400" baseline="30000" dirty="0">
                <a:solidFill>
                  <a:srgbClr val="000000"/>
                </a:solidFill>
                <a:ea typeface="黑体" panose="02010609060101010101" pitchFamily="49" charset="-122"/>
                <a:cs typeface="Times New Roman" panose="02020603050405020304" pitchFamily="18" charset="0"/>
              </a:rPr>
              <a:t>5</a:t>
            </a:r>
            <a:r>
              <a:rPr lang="en-US" altLang="zh-CN" sz="1400" dirty="0">
                <a:solidFill>
                  <a:srgbClr val="000000"/>
                </a:solidFill>
                <a:ea typeface="黑体" panose="02010609060101010101" pitchFamily="49" charset="-122"/>
                <a:cs typeface="Times New Roman" panose="02020603050405020304" pitchFamily="18" charset="0"/>
              </a:rPr>
              <a:t>MPa,</a:t>
            </a:r>
            <a:r>
              <a:rPr lang="zh-CN" altLang="zh-CN" sz="1400" dirty="0">
                <a:solidFill>
                  <a:srgbClr val="000000"/>
                </a:solidFill>
                <a:ea typeface="黑体" panose="02010609060101010101" pitchFamily="49" charset="-122"/>
                <a:cs typeface="Times New Roman" panose="02020603050405020304" pitchFamily="18" charset="0"/>
              </a:rPr>
              <a:t>油的体积模量</a:t>
            </a:r>
            <a:r>
              <a:rPr lang="en-US" altLang="zh-CN" sz="1400" i="1" dirty="0">
                <a:solidFill>
                  <a:srgbClr val="000000"/>
                </a:solidFill>
                <a:ea typeface="黑体" panose="02010609060101010101" pitchFamily="49" charset="-122"/>
                <a:cs typeface="Times New Roman" panose="02020603050405020304" pitchFamily="18" charset="0"/>
              </a:rPr>
              <a:t>K=</a:t>
            </a:r>
            <a:r>
              <a:rPr lang="en-US" altLang="zh-CN" sz="1400" dirty="0">
                <a:solidFill>
                  <a:srgbClr val="000000"/>
                </a:solidFill>
                <a:ea typeface="黑体" panose="02010609060101010101" pitchFamily="49" charset="-122"/>
                <a:cs typeface="Times New Roman" panose="02020603050405020304" pitchFamily="18" charset="0"/>
              </a:rPr>
              <a:t>1</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33</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10</a:t>
            </a:r>
            <a:r>
              <a:rPr lang="en-US" altLang="zh-CN" sz="1400" baseline="30000" dirty="0">
                <a:solidFill>
                  <a:srgbClr val="000000"/>
                </a:solidFill>
                <a:ea typeface="黑体" panose="02010609060101010101" pitchFamily="49" charset="-122"/>
                <a:cs typeface="Times New Roman" panose="02020603050405020304" pitchFamily="18" charset="0"/>
              </a:rPr>
              <a:t>3</a:t>
            </a:r>
            <a:r>
              <a:rPr lang="en-US" altLang="zh-CN" sz="1400" dirty="0">
                <a:solidFill>
                  <a:srgbClr val="000000"/>
                </a:solidFill>
                <a:ea typeface="黑体" panose="02010609060101010101" pitchFamily="49" charset="-122"/>
                <a:cs typeface="Times New Roman" panose="02020603050405020304" pitchFamily="18" charset="0"/>
              </a:rPr>
              <a:t>MPa,</a:t>
            </a:r>
            <a:r>
              <a:rPr lang="zh-CN" altLang="zh-CN" sz="1400" dirty="0">
                <a:solidFill>
                  <a:srgbClr val="000000"/>
                </a:solidFill>
                <a:ea typeface="黑体" panose="02010609060101010101" pitchFamily="49" charset="-122"/>
                <a:cs typeface="Times New Roman" panose="02020603050405020304" pitchFamily="18" charset="0"/>
              </a:rPr>
              <a:t>管路中油液原先以</a:t>
            </a:r>
            <a:r>
              <a:rPr lang="en-US" altLang="zh-CN" sz="1400" i="1" dirty="0">
                <a:solidFill>
                  <a:srgbClr val="000000"/>
                </a:solidFill>
                <a:ea typeface="黑体" panose="02010609060101010101" pitchFamily="49" charset="-122"/>
                <a:cs typeface="Times New Roman" panose="02020603050405020304" pitchFamily="18" charset="0"/>
              </a:rPr>
              <a:t>v=</a:t>
            </a:r>
            <a:r>
              <a:rPr lang="en-US" altLang="zh-CN" sz="1400" dirty="0">
                <a:solidFill>
                  <a:srgbClr val="000000"/>
                </a:solidFill>
                <a:ea typeface="黑体" panose="02010609060101010101" pitchFamily="49" charset="-122"/>
                <a:cs typeface="Times New Roman" panose="02020603050405020304" pitchFamily="18" charset="0"/>
              </a:rPr>
              <a:t>5m/s</a:t>
            </a:r>
            <a:r>
              <a:rPr lang="zh-CN" altLang="zh-CN" sz="1400" dirty="0">
                <a:solidFill>
                  <a:srgbClr val="000000"/>
                </a:solidFill>
                <a:ea typeface="黑体" panose="02010609060101010101" pitchFamily="49" charset="-122"/>
                <a:cs typeface="Times New Roman" panose="02020603050405020304" pitchFamily="18" charset="0"/>
              </a:rPr>
              <a:t>、</a:t>
            </a:r>
            <a:r>
              <a:rPr lang="en-US" altLang="zh-CN" sz="1400" i="1" dirty="0">
                <a:solidFill>
                  <a:srgbClr val="000000"/>
                </a:solidFill>
                <a:ea typeface="黑体" panose="02010609060101010101" pitchFamily="49" charset="-122"/>
                <a:cs typeface="Times New Roman" panose="02020603050405020304" pitchFamily="18" charset="0"/>
              </a:rPr>
              <a:t>p</a:t>
            </a:r>
            <a:r>
              <a:rPr lang="en-US" altLang="zh-CN" sz="1400" baseline="-25000" dirty="0">
                <a:solidFill>
                  <a:srgbClr val="000000"/>
                </a:solidFill>
                <a:ea typeface="黑体" panose="02010609060101010101" pitchFamily="49" charset="-122"/>
                <a:cs typeface="Times New Roman" panose="02020603050405020304" pitchFamily="18" charset="0"/>
              </a:rPr>
              <a:t>0</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2MPa</a:t>
            </a:r>
            <a:r>
              <a:rPr lang="zh-CN" altLang="zh-CN" sz="1400" dirty="0">
                <a:solidFill>
                  <a:srgbClr val="000000"/>
                </a:solidFill>
                <a:ea typeface="黑体" panose="02010609060101010101" pitchFamily="49" charset="-122"/>
                <a:cs typeface="Times New Roman" panose="02020603050405020304" pitchFamily="18" charset="0"/>
              </a:rPr>
              <a:t>流经电磁阀</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试求当阀瞬间关闭、</a:t>
            </a:r>
            <a:r>
              <a:rPr lang="en-US" altLang="zh-CN" sz="1400" dirty="0">
                <a:solidFill>
                  <a:srgbClr val="000000"/>
                </a:solidFill>
                <a:ea typeface="黑体" panose="02010609060101010101" pitchFamily="49" charset="-122"/>
                <a:cs typeface="Times New Roman" panose="02020603050405020304" pitchFamily="18" charset="0"/>
              </a:rPr>
              <a:t>0</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02s</a:t>
            </a:r>
            <a:r>
              <a:rPr lang="zh-CN" altLang="zh-CN" sz="1400" dirty="0">
                <a:solidFill>
                  <a:srgbClr val="000000"/>
                </a:solidFill>
                <a:ea typeface="黑体" panose="02010609060101010101" pitchFamily="49" charset="-122"/>
                <a:cs typeface="Times New Roman" panose="02020603050405020304" pitchFamily="18" charset="0"/>
              </a:rPr>
              <a:t>和</a:t>
            </a:r>
            <a:r>
              <a:rPr lang="en-US" altLang="zh-CN" sz="1400" dirty="0">
                <a:solidFill>
                  <a:srgbClr val="000000"/>
                </a:solidFill>
                <a:ea typeface="黑体" panose="02010609060101010101" pitchFamily="49" charset="-122"/>
                <a:cs typeface="Times New Roman" panose="02020603050405020304" pitchFamily="18" charset="0"/>
              </a:rPr>
              <a:t>0</a:t>
            </a:r>
            <a:r>
              <a:rPr lang="en-US" altLang="zh-CN" sz="1400" i="1" dirty="0">
                <a:solidFill>
                  <a:srgbClr val="000000"/>
                </a:solidFill>
                <a:ea typeface="黑体" panose="02010609060101010101" pitchFamily="49" charset="-122"/>
                <a:cs typeface="Times New Roman" panose="02020603050405020304" pitchFamily="18" charset="0"/>
              </a:rPr>
              <a:t>.</a:t>
            </a:r>
            <a:r>
              <a:rPr lang="en-US" altLang="zh-CN" sz="1400" dirty="0">
                <a:solidFill>
                  <a:srgbClr val="000000"/>
                </a:solidFill>
                <a:ea typeface="黑体" panose="02010609060101010101" pitchFamily="49" charset="-122"/>
                <a:cs typeface="Times New Roman" panose="02020603050405020304" pitchFamily="18" charset="0"/>
              </a:rPr>
              <a:t>5s</a:t>
            </a:r>
            <a:r>
              <a:rPr lang="zh-CN" altLang="zh-CN" sz="1400" dirty="0">
                <a:solidFill>
                  <a:srgbClr val="000000"/>
                </a:solidFill>
                <a:ea typeface="黑体" panose="02010609060101010101" pitchFamily="49" charset="-122"/>
                <a:cs typeface="Times New Roman" panose="02020603050405020304" pitchFamily="18" charset="0"/>
              </a:rPr>
              <a:t>关闭时</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在管路中达到的最大压力各为多少</a:t>
            </a:r>
            <a:r>
              <a:rPr lang="en-US" altLang="zh-CN" sz="1400" dirty="0">
                <a:solidFill>
                  <a:srgbClr val="000000"/>
                </a:solidFill>
                <a:ea typeface="黑体" panose="02010609060101010101" pitchFamily="49" charset="-122"/>
                <a:cs typeface="Times New Roman" panose="02020603050405020304" pitchFamily="18" charset="0"/>
              </a:rPr>
              <a:t>?</a:t>
            </a:r>
            <a:endParaRPr lang="zh-CN" altLang="en-US" sz="1400" dirty="0"/>
          </a:p>
        </p:txBody>
      </p:sp>
      <p:pic>
        <p:nvPicPr>
          <p:cNvPr id="16" name="3T65.EPS" descr="id:2147504276;FounderCES">
            <a:extLst>
              <a:ext uri="{FF2B5EF4-FFF2-40B4-BE49-F238E27FC236}">
                <a16:creationId xmlns:a16="http://schemas.microsoft.com/office/drawing/2014/main" id="{474F767D-7437-4A01-BD4A-37D6CA5F0188}"/>
              </a:ext>
            </a:extLst>
          </p:cNvPr>
          <p:cNvPicPr/>
          <p:nvPr/>
        </p:nvPicPr>
        <p:blipFill>
          <a:blip r:embed="rId2"/>
          <a:stretch>
            <a:fillRect/>
          </a:stretch>
        </p:blipFill>
        <p:spPr>
          <a:xfrm>
            <a:off x="5821789" y="2796471"/>
            <a:ext cx="2203190" cy="1327921"/>
          </a:xfrm>
          <a:prstGeom prst="rect">
            <a:avLst/>
          </a:prstGeom>
        </p:spPr>
      </p:pic>
      <p:sp>
        <p:nvSpPr>
          <p:cNvPr id="11" name="矩形 10">
            <a:extLst>
              <a:ext uri="{FF2B5EF4-FFF2-40B4-BE49-F238E27FC236}">
                <a16:creationId xmlns:a16="http://schemas.microsoft.com/office/drawing/2014/main" id="{26754EB5-464B-44C9-9E50-EB72BCA4FD27}"/>
              </a:ext>
            </a:extLst>
          </p:cNvPr>
          <p:cNvSpPr/>
          <p:nvPr/>
        </p:nvSpPr>
        <p:spPr>
          <a:xfrm>
            <a:off x="6276412" y="4283074"/>
            <a:ext cx="1293944"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黑体" panose="02010609060101010101" pitchFamily="49" charset="-122"/>
                <a:cs typeface="Times New Roman" panose="02020603050405020304" pitchFamily="18" charset="0"/>
              </a:rPr>
              <a:t>图</a:t>
            </a:r>
            <a:r>
              <a:rPr lang="en-US" altLang="zh-CN" sz="900" dirty="0">
                <a:solidFill>
                  <a:srgbClr val="000000"/>
                </a:solidFill>
                <a:latin typeface="NEU-BZ-S92"/>
                <a:ea typeface="黑体" panose="02010609060101010101" pitchFamily="49" charset="-122"/>
                <a:cs typeface="Times New Roman" panose="02020603050405020304" pitchFamily="18" charset="0"/>
              </a:rPr>
              <a:t>3</a:t>
            </a:r>
            <a:r>
              <a:rPr lang="en-US" altLang="zh-CN" sz="900" i="1" dirty="0">
                <a:solidFill>
                  <a:srgbClr val="000000"/>
                </a:solidFill>
                <a:latin typeface="NEU-BZ-S92"/>
                <a:ea typeface="黑体" panose="02010609060101010101" pitchFamily="49" charset="-122"/>
                <a:cs typeface="Times New Roman" panose="02020603050405020304" pitchFamily="18" charset="0"/>
              </a:rPr>
              <a:t>-</a:t>
            </a:r>
            <a:r>
              <a:rPr lang="en-US" altLang="zh-CN" sz="900" dirty="0">
                <a:solidFill>
                  <a:srgbClr val="000000"/>
                </a:solidFill>
                <a:latin typeface="NEU-BZ-S92"/>
                <a:ea typeface="黑体" panose="02010609060101010101" pitchFamily="49" charset="-122"/>
                <a:cs typeface="Times New Roman" panose="02020603050405020304" pitchFamily="18" charset="0"/>
              </a:rPr>
              <a:t>65</a:t>
            </a:r>
            <a:r>
              <a:rPr lang="zh-CN" altLang="zh-CN" sz="900" i="1" dirty="0">
                <a:solidFill>
                  <a:srgbClr val="000000"/>
                </a:solidFill>
                <a:latin typeface="NEU-BZ-S92"/>
                <a:ea typeface="黑体" panose="02010609060101010101" pitchFamily="49" charset="-122"/>
                <a:cs typeface="Times New Roman" panose="02020603050405020304" pitchFamily="18" charset="0"/>
              </a:rPr>
              <a:t>　</a:t>
            </a:r>
            <a:r>
              <a:rPr lang="zh-CN" altLang="zh-CN" sz="900" dirty="0">
                <a:solidFill>
                  <a:srgbClr val="000000"/>
                </a:solidFill>
                <a:latin typeface="NEU-BZ-S92"/>
                <a:ea typeface="黑体" panose="02010609060101010101" pitchFamily="49" charset="-122"/>
                <a:cs typeface="Times New Roman" panose="02020603050405020304" pitchFamily="18" charset="0"/>
              </a:rPr>
              <a:t>题</a:t>
            </a:r>
            <a:r>
              <a:rPr lang="en-US" altLang="zh-CN" sz="900" dirty="0">
                <a:solidFill>
                  <a:srgbClr val="000000"/>
                </a:solidFill>
                <a:latin typeface="NEU-BZ-S92"/>
                <a:ea typeface="黑体" panose="02010609060101010101" pitchFamily="49" charset="-122"/>
                <a:cs typeface="Times New Roman" panose="02020603050405020304" pitchFamily="18" charset="0"/>
              </a:rPr>
              <a:t>3</a:t>
            </a:r>
            <a:r>
              <a:rPr lang="en-US" altLang="zh-CN" sz="900" i="1" dirty="0">
                <a:solidFill>
                  <a:srgbClr val="000000"/>
                </a:solidFill>
                <a:latin typeface="NEU-BZ-S92"/>
                <a:ea typeface="黑体" panose="02010609060101010101" pitchFamily="49" charset="-122"/>
                <a:cs typeface="Times New Roman" panose="02020603050405020304" pitchFamily="18" charset="0"/>
              </a:rPr>
              <a:t>-</a:t>
            </a:r>
            <a:r>
              <a:rPr lang="en-US" altLang="zh-CN" sz="900" dirty="0">
                <a:solidFill>
                  <a:srgbClr val="000000"/>
                </a:solidFill>
                <a:latin typeface="NEU-BZ-S92"/>
                <a:ea typeface="黑体" panose="02010609060101010101" pitchFamily="49" charset="-122"/>
                <a:cs typeface="Times New Roman" panose="02020603050405020304" pitchFamily="18" charset="0"/>
              </a:rPr>
              <a:t>28</a:t>
            </a:r>
            <a:r>
              <a:rPr lang="zh-CN" altLang="zh-CN" sz="900" dirty="0">
                <a:solidFill>
                  <a:srgbClr val="000000"/>
                </a:solidFill>
                <a:latin typeface="NEU-BZ-S92"/>
                <a:ea typeface="黑体" panose="02010609060101010101" pitchFamily="49" charset="-122"/>
                <a:cs typeface="Times New Roman" panose="02020603050405020304" pitchFamily="18" charset="0"/>
              </a:rPr>
              <a:t>图</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09334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000"/>
                                        <p:tgtEl>
                                          <p:spTgt spid="16"/>
                                        </p:tgtEl>
                                      </p:cBhvr>
                                    </p:animEffect>
                                    <p:anim calcmode="lin" valueType="num">
                                      <p:cBhvr>
                                        <p:cTn id="16" dur="1000" fill="hold"/>
                                        <p:tgtEl>
                                          <p:spTgt spid="16"/>
                                        </p:tgtEl>
                                        <p:attrNameLst>
                                          <p:attrName>ppt_x</p:attrName>
                                        </p:attrNameLst>
                                      </p:cBhvr>
                                      <p:tavLst>
                                        <p:tav tm="0">
                                          <p:val>
                                            <p:strVal val="#ppt_x"/>
                                          </p:val>
                                        </p:tav>
                                        <p:tav tm="100000">
                                          <p:val>
                                            <p:strVal val="#ppt_x"/>
                                          </p:val>
                                        </p:tav>
                                      </p:tavLst>
                                    </p:anim>
                                    <p:anim calcmode="lin" valueType="num">
                                      <p:cBhvr>
                                        <p:cTn id="17" dur="1000" fill="hold"/>
                                        <p:tgtEl>
                                          <p:spTgt spid="16"/>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3" grpId="0" animBg="1"/>
      <p:bldP spid="14" grpId="0" animBg="1"/>
      <p:bldP spid="7" grpId="0"/>
      <p:bldP spid="11"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3540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3T4.EPS" descr="id:2147502990;FounderCES">
            <a:extLst>
              <a:ext uri="{FF2B5EF4-FFF2-40B4-BE49-F238E27FC236}">
                <a16:creationId xmlns:a16="http://schemas.microsoft.com/office/drawing/2014/main" id="{B9A420D7-1050-4E17-94A1-FF9F26D6C194}"/>
              </a:ext>
            </a:extLst>
          </p:cNvPr>
          <p:cNvPicPr/>
          <p:nvPr/>
        </p:nvPicPr>
        <p:blipFill>
          <a:blip r:embed="rId3"/>
          <a:stretch>
            <a:fillRect/>
          </a:stretch>
        </p:blipFill>
        <p:spPr>
          <a:xfrm>
            <a:off x="2198250" y="1752014"/>
            <a:ext cx="1902629" cy="1564085"/>
          </a:xfrm>
          <a:prstGeom prst="rect">
            <a:avLst/>
          </a:prstGeom>
        </p:spPr>
      </p:pic>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三、压力的表示方法及单位</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28" name="圆角矩形 6">
            <a:extLst>
              <a:ext uri="{FF2B5EF4-FFF2-40B4-BE49-F238E27FC236}">
                <a16:creationId xmlns:a16="http://schemas.microsoft.com/office/drawing/2014/main" id="{D7DDD979-7332-4FFE-8986-81C8B90FA21A}"/>
              </a:ext>
            </a:extLst>
          </p:cNvPr>
          <p:cNvSpPr/>
          <p:nvPr/>
        </p:nvSpPr>
        <p:spPr>
          <a:xfrm>
            <a:off x="1767824" y="1609099"/>
            <a:ext cx="5735273" cy="220783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a:extLst>
              <a:ext uri="{FF2B5EF4-FFF2-40B4-BE49-F238E27FC236}">
                <a16:creationId xmlns:a16="http://schemas.microsoft.com/office/drawing/2014/main" id="{19D7F387-951A-4CEC-BCB7-6F0696C43462}"/>
              </a:ext>
            </a:extLst>
          </p:cNvPr>
          <p:cNvSpPr/>
          <p:nvPr/>
        </p:nvSpPr>
        <p:spPr>
          <a:xfrm>
            <a:off x="2482508" y="3401523"/>
            <a:ext cx="926857" cy="169277"/>
          </a:xfrm>
          <a:prstGeom prst="rect">
            <a:avLst/>
          </a:prstGeom>
        </p:spPr>
        <p:txBody>
          <a:bodyPr wrap="none">
            <a:spAutoFit/>
          </a:bodyPr>
          <a:lstStyle/>
          <a:p>
            <a:r>
              <a:rPr lang="zh-CN" altLang="zh-CN" sz="5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5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5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5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5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5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液体内压力计算图</a:t>
            </a:r>
            <a:endParaRPr lang="zh-CN" altLang="en-US" sz="5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3" name="图片 22">
            <a:extLst>
              <a:ext uri="{FF2B5EF4-FFF2-40B4-BE49-F238E27FC236}">
                <a16:creationId xmlns:a16="http://schemas.microsoft.com/office/drawing/2014/main" id="{0CD2AD48-B2E5-4A49-81A6-B8F95A68F142}"/>
              </a:ext>
            </a:extLst>
          </p:cNvPr>
          <p:cNvPicPr>
            <a:picLocks noChangeAspect="1"/>
          </p:cNvPicPr>
          <p:nvPr/>
        </p:nvPicPr>
        <p:blipFill>
          <a:blip r:embed="rId4"/>
          <a:stretch>
            <a:fillRect/>
          </a:stretch>
        </p:blipFill>
        <p:spPr>
          <a:xfrm>
            <a:off x="4191818" y="1752014"/>
            <a:ext cx="3092861" cy="1964620"/>
          </a:xfrm>
          <a:prstGeom prst="rect">
            <a:avLst/>
          </a:prstGeom>
        </p:spPr>
      </p:pic>
      <p:sp>
        <p:nvSpPr>
          <p:cNvPr id="5" name="矩形 4">
            <a:extLst>
              <a:ext uri="{FF2B5EF4-FFF2-40B4-BE49-F238E27FC236}">
                <a16:creationId xmlns:a16="http://schemas.microsoft.com/office/drawing/2014/main" id="{18DA00F8-C264-4F01-99D4-1695589EBF9B}"/>
              </a:ext>
            </a:extLst>
          </p:cNvPr>
          <p:cNvSpPr/>
          <p:nvPr/>
        </p:nvSpPr>
        <p:spPr>
          <a:xfrm>
            <a:off x="1692488" y="3972093"/>
            <a:ext cx="5885944" cy="923330"/>
          </a:xfrm>
          <a:prstGeom prst="rect">
            <a:avLst/>
          </a:prstGeom>
        </p:spPr>
        <p:txBody>
          <a:bodyPr wrap="square">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由这个例子可以看到</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液体在受压情况下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其液柱高度所引起的那部分压力</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ρgh</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相当小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可以忽略不计</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并认为整个静止液体内部的压力是近乎相等的。</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下面在分析液压系统时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就采用了这种假定。</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1834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animEffect transition="in" filter="fade">
                                      <p:cBhvr>
                                        <p:cTn id="9" dur="500"/>
                                        <p:tgtEl>
                                          <p:spTgt spid="28"/>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animEffect transition="in" filter="fade">
                                      <p:cBhvr>
                                        <p:cTn id="19" dur="500"/>
                                        <p:tgtEl>
                                          <p:spTgt spid="2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animEffect transition="in" filter="fade">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6">
            <a:extLst>
              <a:ext uri="{FF2B5EF4-FFF2-40B4-BE49-F238E27FC236}">
                <a16:creationId xmlns:a16="http://schemas.microsoft.com/office/drawing/2014/main" id="{E811265A-A6C9-4D76-953A-B962A35CD396}"/>
              </a:ext>
            </a:extLst>
          </p:cNvPr>
          <p:cNvSpPr/>
          <p:nvPr/>
        </p:nvSpPr>
        <p:spPr>
          <a:xfrm>
            <a:off x="3695700" y="1622767"/>
            <a:ext cx="4818380" cy="295910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21">
            <a:extLst>
              <a:ext uri="{FF2B5EF4-FFF2-40B4-BE49-F238E27FC236}">
                <a16:creationId xmlns:a16="http://schemas.microsoft.com/office/drawing/2014/main" id="{0B87D332-12B5-448B-A27D-7D79196A21FB}"/>
              </a:ext>
            </a:extLst>
          </p:cNvPr>
          <p:cNvSpPr txBox="1"/>
          <p:nvPr/>
        </p:nvSpPr>
        <p:spPr>
          <a:xfrm>
            <a:off x="3839845" y="2854462"/>
            <a:ext cx="4465320" cy="1384995"/>
          </a:xfrm>
          <a:prstGeom prst="rect">
            <a:avLst/>
          </a:prstGeom>
          <a:noFill/>
        </p:spPr>
        <p:txBody>
          <a:bodyPr wrap="square" rtlCol="0">
            <a:spAutoFit/>
          </a:bodyPr>
          <a:lstStyle/>
          <a:p>
            <a:pPr indent="360000" algn="just">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也就是说</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在密闭容器内</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施加于静止液体上的压力将以等值传递到液体中所有各点</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。这就是帕斯卡原理</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或称静压传递原理。</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just">
              <a:lnSpc>
                <a:spcPct val="150000"/>
              </a:lnSpc>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en-US" sz="1400" b="1"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4" name="图片 23">
            <a:extLst>
              <a:ext uri="{FF2B5EF4-FFF2-40B4-BE49-F238E27FC236}">
                <a16:creationId xmlns:a16="http://schemas.microsoft.com/office/drawing/2014/main" id="{E372B60C-D32C-4EDF-AF1F-E470815346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3407" y="1690545"/>
            <a:ext cx="1985415" cy="28237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8" name="组合 7">
            <a:extLst>
              <a:ext uri="{FF2B5EF4-FFF2-40B4-BE49-F238E27FC236}">
                <a16:creationId xmlns:a16="http://schemas.microsoft.com/office/drawing/2014/main" id="{C219C849-D6B0-4959-A54E-7D90895922EC}"/>
              </a:ext>
            </a:extLst>
          </p:cNvPr>
          <p:cNvGrpSpPr/>
          <p:nvPr/>
        </p:nvGrpSpPr>
        <p:grpSpPr>
          <a:xfrm>
            <a:off x="772160" y="4092840"/>
            <a:ext cx="1544955" cy="431800"/>
            <a:chOff x="0" y="410"/>
            <a:chExt cx="2433" cy="680"/>
          </a:xfrm>
          <a:effectLst>
            <a:outerShdw blurRad="50800" dist="38100" dir="2700000" algn="tl" rotWithShape="0">
              <a:prstClr val="black">
                <a:alpha val="40000"/>
              </a:prstClr>
            </a:outerShdw>
          </a:effectLst>
        </p:grpSpPr>
        <p:sp>
          <p:nvSpPr>
            <p:cNvPr id="9" name="矩形 3">
              <a:extLst>
                <a:ext uri="{FF2B5EF4-FFF2-40B4-BE49-F238E27FC236}">
                  <a16:creationId xmlns:a16="http://schemas.microsoft.com/office/drawing/2014/main" id="{65C36919-01F2-4A1C-B0C7-FB5DC51A56BA}"/>
                </a:ext>
              </a:extLst>
            </p:cNvPr>
            <p:cNvSpPr/>
            <p:nvPr/>
          </p:nvSpPr>
          <p:spPr>
            <a:xfrm>
              <a:off x="0" y="410"/>
              <a:ext cx="2003"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4">
              <a:extLst>
                <a:ext uri="{FF2B5EF4-FFF2-40B4-BE49-F238E27FC236}">
                  <a16:creationId xmlns:a16="http://schemas.microsoft.com/office/drawing/2014/main" id="{6BB653D4-5F4E-43CF-A8F5-AD7B8CFC8B4C}"/>
                </a:ext>
              </a:extLst>
            </p:cNvPr>
            <p:cNvSpPr/>
            <p:nvPr/>
          </p:nvSpPr>
          <p:spPr>
            <a:xfrm>
              <a:off x="2115" y="410"/>
              <a:ext cx="115"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5">
              <a:extLst>
                <a:ext uri="{FF2B5EF4-FFF2-40B4-BE49-F238E27FC236}">
                  <a16:creationId xmlns:a16="http://schemas.microsoft.com/office/drawing/2014/main" id="{C14CD06F-A757-4D81-BACD-15008EA5A36E}"/>
                </a:ext>
              </a:extLst>
            </p:cNvPr>
            <p:cNvSpPr/>
            <p:nvPr/>
          </p:nvSpPr>
          <p:spPr>
            <a:xfrm>
              <a:off x="2333" y="730"/>
              <a:ext cx="100" cy="355"/>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cs typeface="Times New Roman" panose="02020603050405020304" pitchFamily="18" charset="0"/>
              </a:endParaRPr>
            </a:p>
          </p:txBody>
        </p:sp>
      </p:grpSp>
      <p:sp>
        <p:nvSpPr>
          <p:cNvPr id="12" name="文本框 11">
            <a:extLst>
              <a:ext uri="{FF2B5EF4-FFF2-40B4-BE49-F238E27FC236}">
                <a16:creationId xmlns:a16="http://schemas.microsoft.com/office/drawing/2014/main" id="{1A4A2CCB-E4E5-4F26-9016-2B49A2A3ECB5}"/>
              </a:ext>
            </a:extLst>
          </p:cNvPr>
          <p:cNvSpPr txBox="1"/>
          <p:nvPr/>
        </p:nvSpPr>
        <p:spPr>
          <a:xfrm>
            <a:off x="1052362" y="4138491"/>
            <a:ext cx="730969" cy="138499"/>
          </a:xfrm>
          <a:prstGeom prst="rect">
            <a:avLst/>
          </a:prstGeom>
        </p:spPr>
        <p:txBody>
          <a:bodyPr wrap="non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900" dirty="0">
                <a:solidFill>
                  <a:srgbClr val="333134"/>
                </a:solidFill>
                <a:latin typeface="Times New Roman" panose="02020603050405020304" pitchFamily="18" charset="0"/>
                <a:ea typeface="黑体" panose="02010609060101010101" pitchFamily="49" charset="-122"/>
                <a:cs typeface="Times New Roman" panose="02020603050405020304" pitchFamily="18" charset="0"/>
              </a:rPr>
              <a:t>布莱士</a:t>
            </a:r>
            <a:r>
              <a:rPr lang="en-US" altLang="zh-CN" sz="900" dirty="0">
                <a:solidFill>
                  <a:srgbClr val="333134"/>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900" dirty="0">
                <a:solidFill>
                  <a:srgbClr val="333134"/>
                </a:solidFill>
                <a:latin typeface="Times New Roman" panose="02020603050405020304" pitchFamily="18" charset="0"/>
                <a:ea typeface="黑体" panose="02010609060101010101" pitchFamily="49" charset="-122"/>
                <a:cs typeface="Times New Roman" panose="02020603050405020304" pitchFamily="18" charset="0"/>
              </a:rPr>
              <a:t>帕斯卡</a:t>
            </a:r>
          </a:p>
        </p:txBody>
      </p:sp>
      <p:sp>
        <p:nvSpPr>
          <p:cNvPr id="13" name="文本框 12">
            <a:extLst>
              <a:ext uri="{FF2B5EF4-FFF2-40B4-BE49-F238E27FC236}">
                <a16:creationId xmlns:a16="http://schemas.microsoft.com/office/drawing/2014/main" id="{39E15C0E-3AF2-42C0-82A0-DA81C05A3F51}"/>
              </a:ext>
            </a:extLst>
          </p:cNvPr>
          <p:cNvSpPr txBox="1"/>
          <p:nvPr/>
        </p:nvSpPr>
        <p:spPr>
          <a:xfrm>
            <a:off x="1036742" y="4310069"/>
            <a:ext cx="754062" cy="184666"/>
          </a:xfrm>
          <a:prstGeom prst="rect">
            <a:avLst/>
          </a:prstGeom>
        </p:spPr>
        <p:txBody>
          <a:bodyPr wrap="squar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600" b="0" dirty="0">
                <a:solidFill>
                  <a:srgbClr val="333134"/>
                </a:solidFill>
                <a:latin typeface="Times New Roman" panose="02020603050405020304" pitchFamily="18" charset="0"/>
                <a:ea typeface="黑体" panose="02010609060101010101" pitchFamily="49" charset="-122"/>
                <a:cs typeface="Times New Roman" panose="02020603050405020304" pitchFamily="18" charset="0"/>
              </a:rPr>
              <a:t>法国数学家、物理学家、哲学家、散文家</a:t>
            </a: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3F76106A-4841-4341-8C8A-054305FA561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7" name="文本框 19">
            <a:extLst>
              <a:ext uri="{FF2B5EF4-FFF2-40B4-BE49-F238E27FC236}">
                <a16:creationId xmlns:a16="http://schemas.microsoft.com/office/drawing/2014/main" id="{728F3309-F145-42A7-AC3A-CCC3DD0747F4}"/>
              </a:ext>
            </a:extLst>
          </p:cNvPr>
          <p:cNvSpPr txBox="1">
            <a:spLocks noChangeArrowheads="1"/>
          </p:cNvSpPr>
          <p:nvPr/>
        </p:nvSpPr>
        <p:spPr bwMode="auto">
          <a:xfrm>
            <a:off x="1684312" y="86297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四、帕斯卡原理</a:t>
            </a:r>
          </a:p>
        </p:txBody>
      </p:sp>
      <p:sp>
        <p:nvSpPr>
          <p:cNvPr id="18" name="直角三角形 17">
            <a:extLst>
              <a:ext uri="{FF2B5EF4-FFF2-40B4-BE49-F238E27FC236}">
                <a16:creationId xmlns:a16="http://schemas.microsoft.com/office/drawing/2014/main" id="{59E618FA-2163-4251-9243-7E5572460F42}"/>
              </a:ext>
            </a:extLst>
          </p:cNvPr>
          <p:cNvSpPr/>
          <p:nvPr/>
        </p:nvSpPr>
        <p:spPr>
          <a:xfrm rot="18962245" flipV="1">
            <a:off x="2189701" y="940238"/>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a:extLst>
              <a:ext uri="{FF2B5EF4-FFF2-40B4-BE49-F238E27FC236}">
                <a16:creationId xmlns:a16="http://schemas.microsoft.com/office/drawing/2014/main" id="{38C4A13C-E2A6-4FBC-9774-EEA2FB48C3D7}"/>
              </a:ext>
            </a:extLst>
          </p:cNvPr>
          <p:cNvSpPr/>
          <p:nvPr/>
        </p:nvSpPr>
        <p:spPr>
          <a:xfrm rot="18962245" flipV="1">
            <a:off x="2339948" y="940238"/>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a:extLst>
              <a:ext uri="{FF2B5EF4-FFF2-40B4-BE49-F238E27FC236}">
                <a16:creationId xmlns:a16="http://schemas.microsoft.com/office/drawing/2014/main" id="{5377212D-CDBF-4FEA-90C5-54AAAA2B7A69}"/>
              </a:ext>
            </a:extLst>
          </p:cNvPr>
          <p:cNvSpPr/>
          <p:nvPr/>
        </p:nvSpPr>
        <p:spPr>
          <a:xfrm rot="2637755" flipH="1" flipV="1">
            <a:off x="6359657" y="93586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直角三角形 22">
            <a:extLst>
              <a:ext uri="{FF2B5EF4-FFF2-40B4-BE49-F238E27FC236}">
                <a16:creationId xmlns:a16="http://schemas.microsoft.com/office/drawing/2014/main" id="{3C7187CE-B72F-4961-93FD-91539611574F}"/>
              </a:ext>
            </a:extLst>
          </p:cNvPr>
          <p:cNvSpPr/>
          <p:nvPr/>
        </p:nvSpPr>
        <p:spPr>
          <a:xfrm rot="2637755" flipH="1" flipV="1">
            <a:off x="6509904" y="93586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7BE9AE15-AAD3-4596-92F5-8C933F5C6026}"/>
              </a:ext>
            </a:extLst>
          </p:cNvPr>
          <p:cNvSpPr/>
          <p:nvPr/>
        </p:nvSpPr>
        <p:spPr>
          <a:xfrm>
            <a:off x="3844522" y="1757708"/>
            <a:ext cx="4572000" cy="1020985"/>
          </a:xfrm>
          <a:prstGeom prst="rect">
            <a:avLst/>
          </a:prstGeom>
        </p:spPr>
        <p:txBody>
          <a:bodyPr>
            <a:spAutoFit/>
          </a:bodyPr>
          <a:lstStyle/>
          <a:p>
            <a:pPr indent="360000">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盛放在密闭容器内的液体</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其外加压力</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4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发生变化时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只要液体仍保持其原来的静止状态不变</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液体中任一点的压力均将发生同样大小的变化。</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B672750F-A699-4FBC-AFF9-1B769A2C0D19}"/>
              </a:ext>
            </a:extLst>
          </p:cNvPr>
          <p:cNvSpPr/>
          <p:nvPr/>
        </p:nvSpPr>
        <p:spPr>
          <a:xfrm>
            <a:off x="4207407" y="4053851"/>
            <a:ext cx="3416320" cy="307777"/>
          </a:xfrm>
          <a:prstGeom prst="rect">
            <a:avLst/>
          </a:prstGeom>
        </p:spPr>
        <p:txBody>
          <a:bodyPr wrap="none">
            <a:spAutoFit/>
          </a:bodyPr>
          <a:lstStyle/>
          <a:p>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帕斯卡原理是液压传动的一个基本原理</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438812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heel(1)">
                                      <p:cBhvr>
                                        <p:cTn id="15" dur="2000"/>
                                        <p:tgtEl>
                                          <p:spTgt spid="12"/>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heel(1)">
                                      <p:cBhvr>
                                        <p:cTn id="18"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E811265A-A6C9-4D76-953A-B962A35CD396}"/>
              </a:ext>
            </a:extLst>
          </p:cNvPr>
          <p:cNvSpPr/>
          <p:nvPr/>
        </p:nvSpPr>
        <p:spPr>
          <a:xfrm>
            <a:off x="657015" y="1629694"/>
            <a:ext cx="4818380" cy="315012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3F76106A-4841-4341-8C8A-054305FA561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第一节      液体静力学</a:t>
            </a:r>
          </a:p>
        </p:txBody>
      </p:sp>
      <p:sp>
        <p:nvSpPr>
          <p:cNvPr id="17" name="文本框 19">
            <a:extLst>
              <a:ext uri="{FF2B5EF4-FFF2-40B4-BE49-F238E27FC236}">
                <a16:creationId xmlns:a16="http://schemas.microsoft.com/office/drawing/2014/main" id="{728F3309-F145-42A7-AC3A-CCC3DD0747F4}"/>
              </a:ext>
            </a:extLst>
          </p:cNvPr>
          <p:cNvSpPr txBox="1">
            <a:spLocks noChangeArrowheads="1"/>
          </p:cNvSpPr>
          <p:nvPr/>
        </p:nvSpPr>
        <p:spPr bwMode="auto">
          <a:xfrm>
            <a:off x="1684312" y="86297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四、帕斯卡原理</a:t>
            </a:r>
          </a:p>
        </p:txBody>
      </p:sp>
      <p:sp>
        <p:nvSpPr>
          <p:cNvPr id="18" name="直角三角形 17">
            <a:extLst>
              <a:ext uri="{FF2B5EF4-FFF2-40B4-BE49-F238E27FC236}">
                <a16:creationId xmlns:a16="http://schemas.microsoft.com/office/drawing/2014/main" id="{59E618FA-2163-4251-9243-7E5572460F42}"/>
              </a:ext>
            </a:extLst>
          </p:cNvPr>
          <p:cNvSpPr/>
          <p:nvPr/>
        </p:nvSpPr>
        <p:spPr>
          <a:xfrm rot="18962245" flipV="1">
            <a:off x="2189701" y="940238"/>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9" name="直角三角形 18">
            <a:extLst>
              <a:ext uri="{FF2B5EF4-FFF2-40B4-BE49-F238E27FC236}">
                <a16:creationId xmlns:a16="http://schemas.microsoft.com/office/drawing/2014/main" id="{38C4A13C-E2A6-4FBC-9774-EEA2FB48C3D7}"/>
              </a:ext>
            </a:extLst>
          </p:cNvPr>
          <p:cNvSpPr/>
          <p:nvPr/>
        </p:nvSpPr>
        <p:spPr>
          <a:xfrm rot="18962245" flipV="1">
            <a:off x="2339948" y="940238"/>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1" name="直角三角形 20">
            <a:extLst>
              <a:ext uri="{FF2B5EF4-FFF2-40B4-BE49-F238E27FC236}">
                <a16:creationId xmlns:a16="http://schemas.microsoft.com/office/drawing/2014/main" id="{5377212D-CDBF-4FEA-90C5-54AAAA2B7A69}"/>
              </a:ext>
            </a:extLst>
          </p:cNvPr>
          <p:cNvSpPr/>
          <p:nvPr/>
        </p:nvSpPr>
        <p:spPr>
          <a:xfrm rot="2637755" flipH="1" flipV="1">
            <a:off x="6359657" y="93586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3" name="直角三角形 22">
            <a:extLst>
              <a:ext uri="{FF2B5EF4-FFF2-40B4-BE49-F238E27FC236}">
                <a16:creationId xmlns:a16="http://schemas.microsoft.com/office/drawing/2014/main" id="{3C7187CE-B72F-4961-93FD-91539611574F}"/>
              </a:ext>
            </a:extLst>
          </p:cNvPr>
          <p:cNvSpPr/>
          <p:nvPr/>
        </p:nvSpPr>
        <p:spPr>
          <a:xfrm rot="2637755" flipH="1" flipV="1">
            <a:off x="6509904" y="93586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pic>
        <p:nvPicPr>
          <p:cNvPr id="25" name="3T5.EPS" descr="id:2147503010;FounderCES">
            <a:extLst>
              <a:ext uri="{FF2B5EF4-FFF2-40B4-BE49-F238E27FC236}">
                <a16:creationId xmlns:a16="http://schemas.microsoft.com/office/drawing/2014/main" id="{DE70C741-255F-4C0A-8CDB-4F62B4FB226F}"/>
              </a:ext>
            </a:extLst>
          </p:cNvPr>
          <p:cNvPicPr/>
          <p:nvPr/>
        </p:nvPicPr>
        <p:blipFill>
          <a:blip r:embed="rId2"/>
          <a:stretch>
            <a:fillRect/>
          </a:stretch>
        </p:blipFill>
        <p:spPr>
          <a:xfrm>
            <a:off x="5841481" y="2150012"/>
            <a:ext cx="2859190" cy="1606064"/>
          </a:xfrm>
          <a:prstGeom prst="rect">
            <a:avLst/>
          </a:prstGeom>
        </p:spPr>
      </p:pic>
      <p:sp>
        <p:nvSpPr>
          <p:cNvPr id="3" name="矩形 2">
            <a:extLst>
              <a:ext uri="{FF2B5EF4-FFF2-40B4-BE49-F238E27FC236}">
                <a16:creationId xmlns:a16="http://schemas.microsoft.com/office/drawing/2014/main" id="{254A01CD-45A7-4BD7-A151-DCD73D5B5824}"/>
              </a:ext>
            </a:extLst>
          </p:cNvPr>
          <p:cNvSpPr/>
          <p:nvPr/>
        </p:nvSpPr>
        <p:spPr>
          <a:xfrm>
            <a:off x="6526541" y="3898397"/>
            <a:ext cx="1479892"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帕斯卡原理应用实例</a:t>
            </a:r>
            <a:endParaRPr lang="zh-CN" altLang="en-US" sz="800" dirty="0">
              <a:latin typeface="Times New Roman" panose="02020603050405020304" pitchFamily="18" charset="0"/>
              <a:ea typeface="黑体" panose="02010609060101010101" pitchFamily="49" charset="-122"/>
            </a:endParaRPr>
          </a:p>
        </p:txBody>
      </p:sp>
      <p:sp>
        <p:nvSpPr>
          <p:cNvPr id="27" name="矩形 26">
            <a:extLst>
              <a:ext uri="{FF2B5EF4-FFF2-40B4-BE49-F238E27FC236}">
                <a16:creationId xmlns:a16="http://schemas.microsoft.com/office/drawing/2014/main" id="{BD0BA058-8006-4FDC-ABFB-64980C648A1B}"/>
              </a:ext>
            </a:extLst>
          </p:cNvPr>
          <p:cNvSpPr/>
          <p:nvPr/>
        </p:nvSpPr>
        <p:spPr>
          <a:xfrm>
            <a:off x="1317970" y="1834522"/>
            <a:ext cx="3496470"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是运用帕斯卡原理寻找推力和负载间关系的实例。</a:t>
            </a:r>
            <a:endParaRPr lang="zh-CN" altLang="en-US" dirty="0">
              <a:latin typeface="Times New Roman" panose="02020603050405020304" pitchFamily="18" charset="0"/>
              <a:ea typeface="黑体" panose="02010609060101010101" pitchFamily="49" charset="-122"/>
            </a:endParaRPr>
          </a:p>
        </p:txBody>
      </p:sp>
      <p:sp>
        <p:nvSpPr>
          <p:cNvPr id="29" name="矩形 28">
            <a:extLst>
              <a:ext uri="{FF2B5EF4-FFF2-40B4-BE49-F238E27FC236}">
                <a16:creationId xmlns:a16="http://schemas.microsoft.com/office/drawing/2014/main" id="{3E40080E-F235-4B48-8C5E-090DD1A09C98}"/>
              </a:ext>
            </a:extLst>
          </p:cNvPr>
          <p:cNvSpPr/>
          <p:nvPr/>
        </p:nvSpPr>
        <p:spPr>
          <a:xfrm>
            <a:off x="780205" y="2144459"/>
            <a:ext cx="4572000" cy="546368"/>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图中垂直液压缸、水平液压缸的截面积分别为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活塞上作用的负载为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。由于两缸互相连通</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构成一个密闭容器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endParaRPr>
          </a:p>
        </p:txBody>
      </p:sp>
      <p:sp>
        <p:nvSpPr>
          <p:cNvPr id="31" name="矩形 30">
            <a:extLst>
              <a:ext uri="{FF2B5EF4-FFF2-40B4-BE49-F238E27FC236}">
                <a16:creationId xmlns:a16="http://schemas.microsoft.com/office/drawing/2014/main" id="{C949A811-10B6-482F-B9B3-C7B0E3842A78}"/>
              </a:ext>
            </a:extLst>
          </p:cNvPr>
          <p:cNvSpPr/>
          <p:nvPr/>
        </p:nvSpPr>
        <p:spPr>
          <a:xfrm>
            <a:off x="1317970" y="2764512"/>
            <a:ext cx="3082895"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因此按帕斯卡原理</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缸内压力到处相等</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F3EA5052-25A8-4F36-AFCD-AEC76FE19754}"/>
                  </a:ext>
                </a:extLst>
              </p:cNvPr>
              <p:cNvSpPr/>
              <p:nvPr/>
            </p:nvSpPr>
            <p:spPr>
              <a:xfrm>
                <a:off x="2115184" y="3032148"/>
                <a:ext cx="1943224" cy="46942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𝐹</m:t>
                          </m:r>
                        </m:e>
                        <m:sub>
                          <m:r>
                            <a:rPr lang="zh-CN" altLang="en-US" sz="1200" i="0">
                              <a:latin typeface="Cambria Math" panose="02040503050406030204" pitchFamily="18" charset="0"/>
                            </a:rPr>
                            <m:t>2</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𝐹</m:t>
                          </m:r>
                        </m:e>
                        <m:sub>
                          <m:r>
                            <a:rPr lang="zh-CN" altLang="en-US" sz="1200" i="0">
                              <a:latin typeface="Cambria Math" panose="02040503050406030204" pitchFamily="18" charset="0"/>
                            </a:rPr>
                            <m:t>1</m:t>
                          </m:r>
                        </m:sub>
                      </m:sSub>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den>
                      </m:f>
                      <m:r>
                        <m:rPr>
                          <m:nor/>
                        </m:rPr>
                        <a:rPr lang="zh-CN" altLang="en-US" sz="1200" i="1">
                          <a:latin typeface="Times New Roman" panose="02020603050405020304" pitchFamily="18" charset="0"/>
                          <a:ea typeface="黑体" panose="02010609060101010101" pitchFamily="49" charset="-122"/>
                        </a:rPr>
                        <m:t>(</m:t>
                      </m:r>
                      <m:r>
                        <a:rPr lang="zh-CN" altLang="en-US" sz="1200" i="0">
                          <a:latin typeface="Cambria Math" panose="02040503050406030204" pitchFamily="18" charset="0"/>
                        </a:rPr>
                        <m:t>3</m:t>
                      </m:r>
                      <m:r>
                        <m:rPr>
                          <m:nor/>
                        </m:rPr>
                        <a:rPr lang="zh-CN" altLang="en-US" sz="1200" i="1">
                          <a:latin typeface="Times New Roman" panose="02020603050405020304" pitchFamily="18" charset="0"/>
                          <a:ea typeface="黑体" panose="02010609060101010101" pitchFamily="49" charset="-122"/>
                        </a:rPr>
                        <m:t>−</m:t>
                      </m:r>
                      <m:r>
                        <a:rPr lang="zh-CN" altLang="en-US" sz="1200" i="0">
                          <a:latin typeface="Cambria Math" panose="02040503050406030204" pitchFamily="18" charset="0"/>
                        </a:rPr>
                        <m:t>6</m:t>
                      </m:r>
                      <m:r>
                        <m:rPr>
                          <m:nor/>
                        </m:rPr>
                        <a:rPr lang="zh-CN" altLang="en-US" sz="1200" i="1">
                          <a:latin typeface="Times New Roman" panose="02020603050405020304" pitchFamily="18" charset="0"/>
                          <a:ea typeface="黑体" panose="02010609060101010101" pitchFamily="49" charset="-122"/>
                        </a:rPr>
                        <m:t>)</m:t>
                      </m:r>
                    </m:oMath>
                  </m:oMathPara>
                </a14:m>
                <a:endParaRPr lang="zh-CN" altLang="en-US" sz="1200" dirty="0">
                  <a:latin typeface="Times New Roman" panose="02020603050405020304" pitchFamily="18" charset="0"/>
                  <a:ea typeface="黑体" panose="02010609060101010101" pitchFamily="49" charset="-122"/>
                </a:endParaRPr>
              </a:p>
            </p:txBody>
          </p:sp>
        </mc:Choice>
        <mc:Fallback xmlns="">
          <p:sp>
            <p:nvSpPr>
              <p:cNvPr id="32" name="矩形 31">
                <a:extLst>
                  <a:ext uri="{FF2B5EF4-FFF2-40B4-BE49-F238E27FC236}">
                    <a16:creationId xmlns:a16="http://schemas.microsoft.com/office/drawing/2014/main" id="{F3EA5052-25A8-4F36-AFCD-AEC76FE19754}"/>
                  </a:ext>
                </a:extLst>
              </p:cNvPr>
              <p:cNvSpPr>
                <a:spLocks noRot="1" noChangeAspect="1" noMove="1" noResize="1" noEditPoints="1" noAdjustHandles="1" noChangeArrowheads="1" noChangeShapeType="1" noTextEdit="1"/>
              </p:cNvSpPr>
              <p:nvPr/>
            </p:nvSpPr>
            <p:spPr>
              <a:xfrm>
                <a:off x="2115184" y="3032148"/>
                <a:ext cx="1943224" cy="469424"/>
              </a:xfrm>
              <a:prstGeom prst="rect">
                <a:avLst/>
              </a:prstGeom>
              <a:blipFill>
                <a:blip r:embed="rId3"/>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9F6A9062-545B-47C2-9D17-3344EDBC0A1B}"/>
              </a:ext>
            </a:extLst>
          </p:cNvPr>
          <p:cNvSpPr/>
          <p:nvPr/>
        </p:nvSpPr>
        <p:spPr>
          <a:xfrm>
            <a:off x="903395" y="3526966"/>
            <a:ext cx="4572000" cy="1061829"/>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如果垂直液压缸的活塞上没有负载</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则在略去活塞质量及其他阻力时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不论怎样推动水平液压缸的活塞</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也不能在液体中形成压力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说明</a:t>
            </a: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液压系统中的压力是由外界负载决定的</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这是液压传动中的一个基本概念</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515546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6">
            <a:extLst>
              <a:ext uri="{FF2B5EF4-FFF2-40B4-BE49-F238E27FC236}">
                <a16:creationId xmlns:a16="http://schemas.microsoft.com/office/drawing/2014/main" id="{E811265A-A6C9-4D76-953A-B962A35CD396}"/>
              </a:ext>
            </a:extLst>
          </p:cNvPr>
          <p:cNvSpPr/>
          <p:nvPr/>
        </p:nvSpPr>
        <p:spPr>
          <a:xfrm>
            <a:off x="1124676" y="1839365"/>
            <a:ext cx="7000550" cy="120837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3F76106A-4841-4341-8C8A-054305FA561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7" name="文本框 19">
            <a:extLst>
              <a:ext uri="{FF2B5EF4-FFF2-40B4-BE49-F238E27FC236}">
                <a16:creationId xmlns:a16="http://schemas.microsoft.com/office/drawing/2014/main" id="{728F3309-F145-42A7-AC3A-CCC3DD0747F4}"/>
              </a:ext>
            </a:extLst>
          </p:cNvPr>
          <p:cNvSpPr txBox="1">
            <a:spLocks noChangeArrowheads="1"/>
          </p:cNvSpPr>
          <p:nvPr/>
        </p:nvSpPr>
        <p:spPr bwMode="auto">
          <a:xfrm>
            <a:off x="1684312" y="86297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五、静压力对固体壁面的作用力</a:t>
            </a:r>
          </a:p>
        </p:txBody>
      </p:sp>
      <p:sp>
        <p:nvSpPr>
          <p:cNvPr id="18" name="直角三角形 17">
            <a:extLst>
              <a:ext uri="{FF2B5EF4-FFF2-40B4-BE49-F238E27FC236}">
                <a16:creationId xmlns:a16="http://schemas.microsoft.com/office/drawing/2014/main" id="{59E618FA-2163-4251-9243-7E5572460F42}"/>
              </a:ext>
            </a:extLst>
          </p:cNvPr>
          <p:cNvSpPr/>
          <p:nvPr/>
        </p:nvSpPr>
        <p:spPr>
          <a:xfrm rot="18962245" flipV="1">
            <a:off x="1668851" y="9338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a:extLst>
              <a:ext uri="{FF2B5EF4-FFF2-40B4-BE49-F238E27FC236}">
                <a16:creationId xmlns:a16="http://schemas.microsoft.com/office/drawing/2014/main" id="{38C4A13C-E2A6-4FBC-9774-EEA2FB48C3D7}"/>
              </a:ext>
            </a:extLst>
          </p:cNvPr>
          <p:cNvSpPr/>
          <p:nvPr/>
        </p:nvSpPr>
        <p:spPr>
          <a:xfrm rot="18962245" flipV="1">
            <a:off x="1819098" y="9338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a:extLst>
              <a:ext uri="{FF2B5EF4-FFF2-40B4-BE49-F238E27FC236}">
                <a16:creationId xmlns:a16="http://schemas.microsoft.com/office/drawing/2014/main" id="{5377212D-CDBF-4FEA-90C5-54AAAA2B7A69}"/>
              </a:ext>
            </a:extLst>
          </p:cNvPr>
          <p:cNvSpPr/>
          <p:nvPr/>
        </p:nvSpPr>
        <p:spPr>
          <a:xfrm rot="2637755" flipH="1" flipV="1">
            <a:off x="6952942" y="935841"/>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直角三角形 22">
            <a:extLst>
              <a:ext uri="{FF2B5EF4-FFF2-40B4-BE49-F238E27FC236}">
                <a16:creationId xmlns:a16="http://schemas.microsoft.com/office/drawing/2014/main" id="{3C7187CE-B72F-4961-93FD-91539611574F}"/>
              </a:ext>
            </a:extLst>
          </p:cNvPr>
          <p:cNvSpPr/>
          <p:nvPr/>
        </p:nvSpPr>
        <p:spPr>
          <a:xfrm rot="2637755" flipH="1" flipV="1">
            <a:off x="7103189" y="935841"/>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12E18308-CF87-4BCD-B63F-44B07142C84E}"/>
              </a:ext>
            </a:extLst>
          </p:cNvPr>
          <p:cNvSpPr/>
          <p:nvPr/>
        </p:nvSpPr>
        <p:spPr>
          <a:xfrm>
            <a:off x="1038710" y="1473845"/>
            <a:ext cx="7244865" cy="338554"/>
          </a:xfrm>
          <a:prstGeom prst="rect">
            <a:avLst/>
          </a:prstGeom>
        </p:spPr>
        <p:txBody>
          <a:bodyPr wrap="squar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静止液体和固体壁面相接触时</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固体壁面将受到由液体静压力所产生的作用力。</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矩形 24">
            <a:extLst>
              <a:ext uri="{FF2B5EF4-FFF2-40B4-BE49-F238E27FC236}">
                <a16:creationId xmlns:a16="http://schemas.microsoft.com/office/drawing/2014/main" id="{5205071B-29AA-4BA0-A850-ED822B2CEC9A}"/>
              </a:ext>
            </a:extLst>
          </p:cNvPr>
          <p:cNvSpPr/>
          <p:nvPr/>
        </p:nvSpPr>
        <p:spPr>
          <a:xfrm>
            <a:off x="2253615" y="1825489"/>
            <a:ext cx="4742672" cy="923330"/>
          </a:xfrm>
          <a:prstGeom prst="rect">
            <a:avLst/>
          </a:prstGeom>
        </p:spPr>
        <p:txBody>
          <a:bodyPr wrap="square">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当固体壁面为一平面时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作用在该面上压力的方向是相互平行的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故静压力作用在固体壁面上的总力</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等于压力</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与承压面积</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的乘积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且作用方向垂直于承压表面</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D1840BE7-4A45-4314-AA5C-892C5D23E4A2}"/>
              </a:ext>
            </a:extLst>
          </p:cNvPr>
          <p:cNvSpPr/>
          <p:nvPr/>
        </p:nvSpPr>
        <p:spPr>
          <a:xfrm>
            <a:off x="1555990" y="3102074"/>
            <a:ext cx="6137921" cy="923330"/>
          </a:xfrm>
          <a:prstGeom prst="rect">
            <a:avLst/>
          </a:prstGeom>
        </p:spPr>
        <p:txBody>
          <a:bodyPr wrap="square">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当固体壁面为一曲面时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情况就不同了</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作用在曲面上各点处的压力方向是不平行的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静压力作用在曲面某一方向</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上的总力</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20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等于压力与曲面在该方向投影面积</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的乘积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圆角矩形 6">
            <a:extLst>
              <a:ext uri="{FF2B5EF4-FFF2-40B4-BE49-F238E27FC236}">
                <a16:creationId xmlns:a16="http://schemas.microsoft.com/office/drawing/2014/main" id="{CBD99528-836F-4455-A2B9-D1DE3F98FFFF}"/>
              </a:ext>
            </a:extLst>
          </p:cNvPr>
          <p:cNvSpPr/>
          <p:nvPr/>
        </p:nvSpPr>
        <p:spPr>
          <a:xfrm>
            <a:off x="1124676" y="3118948"/>
            <a:ext cx="7000550" cy="120837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CF31BA09-6D12-4E84-8500-04DDBB8F4ED1}"/>
                  </a:ext>
                </a:extLst>
              </p:cNvPr>
              <p:cNvSpPr/>
              <p:nvPr/>
            </p:nvSpPr>
            <p:spPr>
              <a:xfrm>
                <a:off x="3686052" y="3939658"/>
                <a:ext cx="170937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𝑝</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𝑥</m:t>
                          </m:r>
                        </m:sub>
                      </m:sSub>
                      <m:r>
                        <m:rPr>
                          <m:nor/>
                        </m:rPr>
                        <a:rPr lang="zh-CN" altLang="en-US" i="1">
                          <a:latin typeface="Times New Roman" panose="02020603050405020304" pitchFamily="18" charset="0"/>
                          <a:ea typeface="黑体" panose="02010609060101010101" pitchFamily="49" charset="-122"/>
                          <a:cs typeface="Times New Roman" panose="02020603050405020304" pitchFamily="18" charset="0"/>
                        </a:rPr>
                        <m:t>(</m:t>
                      </m:r>
                      <m:r>
                        <a:rPr lang="zh-CN" altLang="en-US" i="0">
                          <a:latin typeface="Cambria Math" panose="02040503050406030204" pitchFamily="18" charset="0"/>
                        </a:rPr>
                        <m:t>3</m:t>
                      </m:r>
                      <m:r>
                        <m:rPr>
                          <m:nor/>
                        </m:rPr>
                        <a:rPr lang="zh-CN" altLang="en-US" i="1">
                          <a:latin typeface="Times New Roman" panose="02020603050405020304" pitchFamily="18" charset="0"/>
                          <a:ea typeface="黑体" panose="02010609060101010101" pitchFamily="49" charset="-122"/>
                          <a:cs typeface="Times New Roman" panose="02020603050405020304" pitchFamily="18" charset="0"/>
                        </a:rPr>
                        <m:t>−</m:t>
                      </m:r>
                      <m:r>
                        <a:rPr lang="zh-CN" altLang="en-US" i="0">
                          <a:latin typeface="Cambria Math" panose="02040503050406030204" pitchFamily="18" charset="0"/>
                        </a:rPr>
                        <m:t>8</m:t>
                      </m:r>
                      <m:r>
                        <m:rPr>
                          <m:nor/>
                        </m:rPr>
                        <a:rPr lang="zh-CN" altLang="en-US" i="1">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1" name="矩形 30">
                <a:extLst>
                  <a:ext uri="{FF2B5EF4-FFF2-40B4-BE49-F238E27FC236}">
                    <a16:creationId xmlns:a16="http://schemas.microsoft.com/office/drawing/2014/main" id="{CF31BA09-6D12-4E84-8500-04DDBB8F4ED1}"/>
                  </a:ext>
                </a:extLst>
              </p:cNvPr>
              <p:cNvSpPr>
                <a:spLocks noRot="1" noChangeAspect="1" noMove="1" noResize="1" noEditPoints="1" noAdjustHandles="1" noChangeArrowheads="1" noChangeShapeType="1" noTextEdit="1"/>
              </p:cNvSpPr>
              <p:nvPr/>
            </p:nvSpPr>
            <p:spPr>
              <a:xfrm>
                <a:off x="3686052" y="3939658"/>
                <a:ext cx="1709378" cy="369332"/>
              </a:xfrm>
              <a:prstGeom prst="rect">
                <a:avLst/>
              </a:prstGeom>
              <a:blipFill>
                <a:blip r:embed="rId2"/>
                <a:stretch>
                  <a:fillRect b="-13115"/>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13E6F29F-B0CD-4C09-96B1-4CCCA0618047}"/>
              </a:ext>
            </a:extLst>
          </p:cNvPr>
          <p:cNvSpPr/>
          <p:nvPr/>
        </p:nvSpPr>
        <p:spPr>
          <a:xfrm>
            <a:off x="2685957" y="4476782"/>
            <a:ext cx="3877985" cy="369332"/>
          </a:xfrm>
          <a:prstGeom prst="rect">
            <a:avLst/>
          </a:prstGeom>
        </p:spPr>
        <p:txBody>
          <a:bodyPr wrap="none">
            <a:spAutoFit/>
          </a:bodyPr>
          <a:lstStyle/>
          <a:p>
            <a:r>
              <a:rPr lang="zh-CN"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上述结论对于任何曲面都是适用的。</a:t>
            </a:r>
            <a:endPar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B647DB2-E409-479B-A325-C9A01C21C9F4}"/>
                  </a:ext>
                </a:extLst>
              </p:cNvPr>
              <p:cNvSpPr/>
              <p:nvPr/>
            </p:nvSpPr>
            <p:spPr>
              <a:xfrm>
                <a:off x="3777039" y="2635531"/>
                <a:ext cx="15899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𝑝𝐴</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3</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7</m:t>
                      </m:r>
                      <m:r>
                        <m:rPr>
                          <m:nor/>
                        </m:rPr>
                        <a:rPr lang="zh-CN" altLang="en-US" i="1">
                          <a:latin typeface="Times New Roman" panose="02020603050405020304" pitchFamily="18" charset="0"/>
                          <a:ea typeface="黑体" panose="02010609060101010101" pitchFamily="49" charset="-122"/>
                        </a:rPr>
                        <m:t>)</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3" name="矩形 2">
                <a:extLst>
                  <a:ext uri="{FF2B5EF4-FFF2-40B4-BE49-F238E27FC236}">
                    <a16:creationId xmlns:a16="http://schemas.microsoft.com/office/drawing/2014/main" id="{9B647DB2-E409-479B-A325-C9A01C21C9F4}"/>
                  </a:ext>
                </a:extLst>
              </p:cNvPr>
              <p:cNvSpPr>
                <a:spLocks noRot="1" noChangeAspect="1" noMove="1" noResize="1" noEditPoints="1" noAdjustHandles="1" noChangeArrowheads="1" noChangeShapeType="1" noTextEdit="1"/>
              </p:cNvSpPr>
              <p:nvPr/>
            </p:nvSpPr>
            <p:spPr>
              <a:xfrm>
                <a:off x="3777039" y="2635531"/>
                <a:ext cx="1589922" cy="369332"/>
              </a:xfrm>
              <a:prstGeom prst="rect">
                <a:avLst/>
              </a:prstGeom>
              <a:blipFill>
                <a:blip r:embed="rId3"/>
                <a:stretch>
                  <a:fillRect b="-131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146803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6">
            <a:extLst>
              <a:ext uri="{FF2B5EF4-FFF2-40B4-BE49-F238E27FC236}">
                <a16:creationId xmlns:a16="http://schemas.microsoft.com/office/drawing/2014/main" id="{E811265A-A6C9-4D76-953A-B962A35CD396}"/>
              </a:ext>
            </a:extLst>
          </p:cNvPr>
          <p:cNvSpPr/>
          <p:nvPr/>
        </p:nvSpPr>
        <p:spPr>
          <a:xfrm>
            <a:off x="173183" y="1933439"/>
            <a:ext cx="5371148" cy="247230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3F76106A-4841-4341-8C8A-054305FA561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7" name="文本框 19">
            <a:extLst>
              <a:ext uri="{FF2B5EF4-FFF2-40B4-BE49-F238E27FC236}">
                <a16:creationId xmlns:a16="http://schemas.microsoft.com/office/drawing/2014/main" id="{728F3309-F145-42A7-AC3A-CCC3DD0747F4}"/>
              </a:ext>
            </a:extLst>
          </p:cNvPr>
          <p:cNvSpPr txBox="1">
            <a:spLocks noChangeArrowheads="1"/>
          </p:cNvSpPr>
          <p:nvPr/>
        </p:nvSpPr>
        <p:spPr bwMode="auto">
          <a:xfrm>
            <a:off x="1684312" y="86297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五、静压力对固体壁面的作用力</a:t>
            </a:r>
          </a:p>
        </p:txBody>
      </p:sp>
      <p:sp>
        <p:nvSpPr>
          <p:cNvPr id="18" name="直角三角形 17">
            <a:extLst>
              <a:ext uri="{FF2B5EF4-FFF2-40B4-BE49-F238E27FC236}">
                <a16:creationId xmlns:a16="http://schemas.microsoft.com/office/drawing/2014/main" id="{59E618FA-2163-4251-9243-7E5572460F42}"/>
              </a:ext>
            </a:extLst>
          </p:cNvPr>
          <p:cNvSpPr/>
          <p:nvPr/>
        </p:nvSpPr>
        <p:spPr>
          <a:xfrm rot="18962245" flipV="1">
            <a:off x="1668851" y="9338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a:extLst>
              <a:ext uri="{FF2B5EF4-FFF2-40B4-BE49-F238E27FC236}">
                <a16:creationId xmlns:a16="http://schemas.microsoft.com/office/drawing/2014/main" id="{38C4A13C-E2A6-4FBC-9774-EEA2FB48C3D7}"/>
              </a:ext>
            </a:extLst>
          </p:cNvPr>
          <p:cNvSpPr/>
          <p:nvPr/>
        </p:nvSpPr>
        <p:spPr>
          <a:xfrm rot="18962245" flipV="1">
            <a:off x="1819098" y="9338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a:extLst>
              <a:ext uri="{FF2B5EF4-FFF2-40B4-BE49-F238E27FC236}">
                <a16:creationId xmlns:a16="http://schemas.microsoft.com/office/drawing/2014/main" id="{5377212D-CDBF-4FEA-90C5-54AAAA2B7A69}"/>
              </a:ext>
            </a:extLst>
          </p:cNvPr>
          <p:cNvSpPr/>
          <p:nvPr/>
        </p:nvSpPr>
        <p:spPr>
          <a:xfrm rot="2637755" flipH="1" flipV="1">
            <a:off x="6952942" y="935841"/>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直角三角形 22">
            <a:extLst>
              <a:ext uri="{FF2B5EF4-FFF2-40B4-BE49-F238E27FC236}">
                <a16:creationId xmlns:a16="http://schemas.microsoft.com/office/drawing/2014/main" id="{3C7187CE-B72F-4961-93FD-91539611574F}"/>
              </a:ext>
            </a:extLst>
          </p:cNvPr>
          <p:cNvSpPr/>
          <p:nvPr/>
        </p:nvSpPr>
        <p:spPr>
          <a:xfrm rot="2637755" flipH="1" flipV="1">
            <a:off x="7103189" y="935841"/>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12E18308-CF87-4BCD-B63F-44B07142C84E}"/>
              </a:ext>
            </a:extLst>
          </p:cNvPr>
          <p:cNvSpPr/>
          <p:nvPr/>
        </p:nvSpPr>
        <p:spPr>
          <a:xfrm>
            <a:off x="967653" y="1479777"/>
            <a:ext cx="7244865" cy="338554"/>
          </a:xfrm>
          <a:prstGeom prst="rect">
            <a:avLst/>
          </a:prstGeom>
        </p:spPr>
        <p:txBody>
          <a:bodyPr wrap="square">
            <a:spAutoFit/>
          </a:bodyPr>
          <a:lstStyle/>
          <a:p>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下面以液压缸缸筒为例加以证实。</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2" name="3T6.EPS" descr="id:2147503040;FounderCES">
            <a:extLst>
              <a:ext uri="{FF2B5EF4-FFF2-40B4-BE49-F238E27FC236}">
                <a16:creationId xmlns:a16="http://schemas.microsoft.com/office/drawing/2014/main" id="{DAE7E9D6-FC23-4AF9-BBF4-27F684272DA3}"/>
              </a:ext>
            </a:extLst>
          </p:cNvPr>
          <p:cNvPicPr/>
          <p:nvPr/>
        </p:nvPicPr>
        <p:blipFill>
          <a:blip r:embed="rId2"/>
          <a:stretch>
            <a:fillRect/>
          </a:stretch>
        </p:blipFill>
        <p:spPr>
          <a:xfrm>
            <a:off x="5862985" y="1818331"/>
            <a:ext cx="2668187" cy="2174133"/>
          </a:xfrm>
          <a:prstGeom prst="rect">
            <a:avLst/>
          </a:prstGeom>
        </p:spPr>
      </p:pic>
      <p:sp>
        <p:nvSpPr>
          <p:cNvPr id="5" name="矩形 4">
            <a:extLst>
              <a:ext uri="{FF2B5EF4-FFF2-40B4-BE49-F238E27FC236}">
                <a16:creationId xmlns:a16="http://schemas.microsoft.com/office/drawing/2014/main" id="{1F6BDF42-8351-4E1F-8B2A-9B1396BC7B30}"/>
              </a:ext>
            </a:extLst>
          </p:cNvPr>
          <p:cNvSpPr/>
          <p:nvPr/>
        </p:nvSpPr>
        <p:spPr>
          <a:xfrm>
            <a:off x="6459960" y="4130779"/>
            <a:ext cx="1854995"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静压力作用在液压缸内壁面上的力</a:t>
            </a:r>
            <a:endParaRPr lang="zh-CN" altLang="en-US" sz="7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191B58E7-E5C5-47FC-BDEA-6B7A14D6734E}"/>
              </a:ext>
            </a:extLst>
          </p:cNvPr>
          <p:cNvSpPr/>
          <p:nvPr/>
        </p:nvSpPr>
        <p:spPr>
          <a:xfrm>
            <a:off x="180107" y="1979979"/>
            <a:ext cx="5426567" cy="1061829"/>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设液压缸两端面封闭</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缸筒内充满着压力为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的油液</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缸筒半径为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缸筒内壁面上各点的静压力大小相等</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都为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但并不平行。</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为求得油液作用于缸筒右半壁内表面在</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方向上的总力</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需在壁面上取一微小面积</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A=l</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s=lr</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则油液作用在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上的力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的水平分量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FBE00B7-812C-4097-BD41-E622D5217E91}"/>
                  </a:ext>
                </a:extLst>
              </p:cNvPr>
              <p:cNvSpPr/>
              <p:nvPr/>
            </p:nvSpPr>
            <p:spPr>
              <a:xfrm>
                <a:off x="820945" y="3080361"/>
                <a:ext cx="4105996" cy="2769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b="1" i="1">
                          <a:latin typeface="Cambria Math" panose="02040503050406030204" pitchFamily="18" charset="0"/>
                        </a:rPr>
                        <m:t>𝐝</m:t>
                      </m:r>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𝑭</m:t>
                          </m:r>
                        </m:e>
                        <m:sub>
                          <m:r>
                            <a:rPr lang="zh-CN" altLang="en-US" sz="1200" b="1" i="1">
                              <a:latin typeface="Cambria Math" panose="02040503050406030204" pitchFamily="18" charset="0"/>
                            </a:rPr>
                            <m:t>𝒙</m:t>
                          </m:r>
                        </m:sub>
                      </m:sSub>
                      <m:r>
                        <a:rPr lang="zh-CN" altLang="en-US" sz="1200" b="1" i="0">
                          <a:latin typeface="Cambria Math" panose="02040503050406030204" pitchFamily="18" charset="0"/>
                        </a:rPr>
                        <m:t>=</m:t>
                      </m:r>
                      <m:r>
                        <a:rPr lang="zh-CN" altLang="en-US" sz="1200" b="1" i="0">
                          <a:latin typeface="Cambria Math" panose="02040503050406030204" pitchFamily="18" charset="0"/>
                        </a:rPr>
                        <m:t>𝐝</m:t>
                      </m:r>
                      <m:r>
                        <a:rPr lang="zh-CN" altLang="en-US" sz="1200" b="1" i="1">
                          <a:latin typeface="Cambria Math" panose="02040503050406030204" pitchFamily="18" charset="0"/>
                        </a:rPr>
                        <m:t>𝑭</m:t>
                      </m:r>
                      <m:r>
                        <a:rPr lang="zh-CN" altLang="en-US" sz="1200" b="1" i="0">
                          <a:latin typeface="Cambria Math" panose="02040503050406030204" pitchFamily="18" charset="0"/>
                        </a:rPr>
                        <m:t>𝐜𝐨𝐬</m:t>
                      </m:r>
                      <m:r>
                        <a:rPr lang="zh-CN" altLang="en-US" sz="1200" b="1" i="1">
                          <a:latin typeface="Cambria Math" panose="02040503050406030204" pitchFamily="18" charset="0"/>
                        </a:rPr>
                        <m:t>𝜽</m:t>
                      </m:r>
                      <m:r>
                        <a:rPr lang="zh-CN" altLang="en-US" sz="1200" b="1" i="0">
                          <a:latin typeface="Cambria Math" panose="02040503050406030204" pitchFamily="18" charset="0"/>
                        </a:rPr>
                        <m:t>=</m:t>
                      </m:r>
                      <m:r>
                        <a:rPr lang="zh-CN" altLang="en-US" sz="1200" b="1" i="1">
                          <a:latin typeface="Cambria Math" panose="02040503050406030204" pitchFamily="18" charset="0"/>
                        </a:rPr>
                        <m:t>𝒑</m:t>
                      </m:r>
                      <m:r>
                        <a:rPr lang="zh-CN" altLang="en-US" sz="1200" b="1" i="0">
                          <a:latin typeface="Cambria Math" panose="02040503050406030204" pitchFamily="18" charset="0"/>
                        </a:rPr>
                        <m:t>𝐝</m:t>
                      </m:r>
                      <m:r>
                        <a:rPr lang="zh-CN" altLang="en-US" sz="1200" b="1" i="1">
                          <a:latin typeface="Cambria Math" panose="02040503050406030204" pitchFamily="18" charset="0"/>
                        </a:rPr>
                        <m:t>𝑨</m:t>
                      </m:r>
                      <m:r>
                        <a:rPr lang="zh-CN" altLang="en-US" sz="1200" b="1" i="0">
                          <a:latin typeface="Cambria Math" panose="02040503050406030204" pitchFamily="18" charset="0"/>
                        </a:rPr>
                        <m:t>𝐜𝐨𝐬</m:t>
                      </m:r>
                      <m:r>
                        <a:rPr lang="zh-CN" altLang="en-US" sz="1200" b="1" i="1">
                          <a:latin typeface="Cambria Math" panose="02040503050406030204" pitchFamily="18" charset="0"/>
                        </a:rPr>
                        <m:t>𝜽</m:t>
                      </m:r>
                      <m:r>
                        <a:rPr lang="zh-CN" altLang="en-US" sz="1200" b="1" i="0">
                          <a:latin typeface="Cambria Math" panose="02040503050406030204" pitchFamily="18" charset="0"/>
                        </a:rPr>
                        <m:t>=</m:t>
                      </m:r>
                      <m:r>
                        <a:rPr lang="zh-CN" altLang="en-US" sz="1200" b="1" i="1">
                          <a:latin typeface="Cambria Math" panose="02040503050406030204" pitchFamily="18" charset="0"/>
                        </a:rPr>
                        <m:t>𝒑𝒍𝒓</m:t>
                      </m:r>
                      <m:r>
                        <a:rPr lang="zh-CN" altLang="en-US" sz="1200" b="1" i="0">
                          <a:latin typeface="Cambria Math" panose="02040503050406030204" pitchFamily="18" charset="0"/>
                        </a:rPr>
                        <m:t>𝐜𝐨𝐬</m:t>
                      </m:r>
                      <m:r>
                        <a:rPr lang="zh-CN" altLang="en-US" sz="1200" b="1" i="1">
                          <a:latin typeface="Cambria Math" panose="02040503050406030204" pitchFamily="18" charset="0"/>
                        </a:rPr>
                        <m:t>𝜽</m:t>
                      </m:r>
                      <m:r>
                        <a:rPr lang="zh-CN" altLang="en-US" sz="1200" b="1" i="0">
                          <a:latin typeface="Cambria Math" panose="02040503050406030204" pitchFamily="18" charset="0"/>
                        </a:rPr>
                        <m:t>𝐝</m:t>
                      </m:r>
                      <m:r>
                        <a:rPr lang="zh-CN" altLang="en-US" sz="1200" b="1" i="1">
                          <a:latin typeface="Cambria Math" panose="02040503050406030204" pitchFamily="18" charset="0"/>
                        </a:rPr>
                        <m:t>𝜽</m:t>
                      </m:r>
                    </m:oMath>
                  </m:oMathPara>
                </a14:m>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8" name="矩形 7">
                <a:extLst>
                  <a:ext uri="{FF2B5EF4-FFF2-40B4-BE49-F238E27FC236}">
                    <a16:creationId xmlns:a16="http://schemas.microsoft.com/office/drawing/2014/main" id="{DFBE00B7-812C-4097-BD41-E622D5217E91}"/>
                  </a:ext>
                </a:extLst>
              </p:cNvPr>
              <p:cNvSpPr>
                <a:spLocks noRot="1" noChangeAspect="1" noMove="1" noResize="1" noEditPoints="1" noAdjustHandles="1" noChangeArrowheads="1" noChangeShapeType="1" noTextEdit="1"/>
              </p:cNvSpPr>
              <p:nvPr/>
            </p:nvSpPr>
            <p:spPr>
              <a:xfrm>
                <a:off x="820945" y="3080361"/>
                <a:ext cx="4105996" cy="276999"/>
              </a:xfrm>
              <a:prstGeom prst="rect">
                <a:avLst/>
              </a:prstGeom>
              <a:blipFill>
                <a:blip r:embed="rId3"/>
                <a:stretch>
                  <a:fillRect b="-6522"/>
                </a:stretch>
              </a:blipFill>
            </p:spPr>
            <p:txBody>
              <a:bodyPr/>
              <a:lstStyle/>
              <a:p>
                <a:r>
                  <a:rPr lang="zh-CN" altLang="en-US">
                    <a:noFill/>
                  </a:rPr>
                  <a:t> </a:t>
                </a:r>
              </a:p>
            </p:txBody>
          </p:sp>
        </mc:Fallback>
      </mc:AlternateContent>
      <p:sp>
        <p:nvSpPr>
          <p:cNvPr id="10" name="矩形 9">
            <a:extLst>
              <a:ext uri="{FF2B5EF4-FFF2-40B4-BE49-F238E27FC236}">
                <a16:creationId xmlns:a16="http://schemas.microsoft.com/office/drawing/2014/main" id="{C1A993D3-EDEE-4213-9A81-82CBF2982990}"/>
              </a:ext>
            </a:extLst>
          </p:cNvPr>
          <p:cNvSpPr/>
          <p:nvPr/>
        </p:nvSpPr>
        <p:spPr>
          <a:xfrm>
            <a:off x="257329" y="3507501"/>
            <a:ext cx="1127232"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上式积分后则得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48C73740-DE51-48A8-A491-6D8EAE73B137}"/>
                  </a:ext>
                </a:extLst>
              </p:cNvPr>
              <p:cNvSpPr/>
              <p:nvPr/>
            </p:nvSpPr>
            <p:spPr>
              <a:xfrm>
                <a:off x="380901" y="3395914"/>
                <a:ext cx="5177384" cy="61234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𝑭</m:t>
                          </m:r>
                        </m:e>
                        <m:sub>
                          <m:r>
                            <a:rPr lang="zh-CN" altLang="en-US" sz="1200" b="1" i="1">
                              <a:latin typeface="Cambria Math" panose="02040503050406030204" pitchFamily="18" charset="0"/>
                            </a:rPr>
                            <m:t>𝒙</m:t>
                          </m:r>
                        </m:sub>
                      </m:sSub>
                      <m:r>
                        <a:rPr lang="zh-CN" altLang="en-US" sz="1200" b="1" i="0">
                          <a:latin typeface="Cambria Math" panose="02040503050406030204" pitchFamily="18" charset="0"/>
                        </a:rPr>
                        <m:t>=</m:t>
                      </m:r>
                      <m:nary>
                        <m:naryPr>
                          <m:limLoc m:val="subSup"/>
                          <m:grow m:val="on"/>
                          <m:ctrlPr>
                            <a:rPr lang="zh-CN" altLang="en-US" sz="1200" b="1" i="1">
                              <a:latin typeface="Cambria Math" panose="02040503050406030204" pitchFamily="18" charset="0"/>
                            </a:rPr>
                          </m:ctrlPr>
                        </m:naryPr>
                        <m:sub>
                          <m:r>
                            <m:rPr>
                              <m:nor/>
                            </m:rPr>
                            <a:rPr lang="zh-CN" altLang="en-US" sz="1200" b="1" i="1">
                              <a:latin typeface="Times New Roman" panose="02020603050405020304" pitchFamily="18" charset="0"/>
                              <a:ea typeface="黑体" panose="02010609060101010101" pitchFamily="49" charset="-122"/>
                              <a:cs typeface="Times New Roman" panose="02020603050405020304" pitchFamily="18" charset="0"/>
                            </a:rPr>
                            <m:t>−</m:t>
                          </m:r>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num>
                            <m:den>
                              <m:r>
                                <a:rPr lang="zh-CN" altLang="en-US" sz="1200" b="1" i="0">
                                  <a:latin typeface="Cambria Math" panose="02040503050406030204" pitchFamily="18" charset="0"/>
                                </a:rPr>
                                <m:t>𝟐</m:t>
                              </m:r>
                            </m:den>
                          </m:f>
                        </m:sub>
                        <m:sup>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num>
                            <m:den>
                              <m:r>
                                <a:rPr lang="zh-CN" altLang="en-US" sz="1200" b="1" i="0">
                                  <a:latin typeface="Cambria Math" panose="02040503050406030204" pitchFamily="18" charset="0"/>
                                </a:rPr>
                                <m:t>𝟐</m:t>
                              </m:r>
                            </m:den>
                          </m:f>
                        </m:sup>
                        <m:e>
                          <m:r>
                            <a:rPr lang="zh-CN" altLang="en-US" sz="1200" b="1" i="0">
                              <a:latin typeface="Cambria Math" panose="02040503050406030204" pitchFamily="18" charset="0"/>
                            </a:rPr>
                            <m:t>𝐝</m:t>
                          </m:r>
                        </m:e>
                      </m:nary>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𝑭</m:t>
                          </m:r>
                        </m:e>
                        <m:sub>
                          <m:r>
                            <a:rPr lang="zh-CN" altLang="en-US" sz="1200" b="1" i="1">
                              <a:latin typeface="Cambria Math" panose="02040503050406030204" pitchFamily="18" charset="0"/>
                            </a:rPr>
                            <m:t>𝒙</m:t>
                          </m:r>
                        </m:sub>
                      </m:sSub>
                      <m:r>
                        <a:rPr lang="zh-CN" altLang="en-US" sz="1200" b="1" i="0">
                          <a:latin typeface="Cambria Math" panose="02040503050406030204" pitchFamily="18" charset="0"/>
                        </a:rPr>
                        <m:t>=</m:t>
                      </m:r>
                      <m:nary>
                        <m:naryPr>
                          <m:limLoc m:val="subSup"/>
                          <m:grow m:val="on"/>
                          <m:ctrlPr>
                            <a:rPr lang="zh-CN" altLang="en-US" sz="1200" b="1" i="1">
                              <a:latin typeface="Cambria Math" panose="02040503050406030204" pitchFamily="18" charset="0"/>
                            </a:rPr>
                          </m:ctrlPr>
                        </m:naryPr>
                        <m:sub>
                          <m:r>
                            <m:rPr>
                              <m:nor/>
                            </m:rPr>
                            <a:rPr lang="zh-CN" altLang="en-US" sz="1200" b="1" i="1">
                              <a:latin typeface="Times New Roman" panose="02020603050405020304" pitchFamily="18" charset="0"/>
                              <a:ea typeface="黑体" panose="02010609060101010101" pitchFamily="49" charset="-122"/>
                              <a:cs typeface="Times New Roman" panose="02020603050405020304" pitchFamily="18" charset="0"/>
                            </a:rPr>
                            <m:t>−</m:t>
                          </m:r>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num>
                            <m:den>
                              <m:r>
                                <a:rPr lang="zh-CN" altLang="en-US" sz="1200" b="1" i="0">
                                  <a:latin typeface="Cambria Math" panose="02040503050406030204" pitchFamily="18" charset="0"/>
                                </a:rPr>
                                <m:t>𝟐</m:t>
                              </m:r>
                            </m:den>
                          </m:f>
                        </m:sub>
                        <m:sup>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num>
                            <m:den>
                              <m:r>
                                <a:rPr lang="zh-CN" altLang="en-US" sz="1200" b="1" i="0">
                                  <a:latin typeface="Cambria Math" panose="02040503050406030204" pitchFamily="18" charset="0"/>
                                </a:rPr>
                                <m:t>𝟐</m:t>
                              </m:r>
                            </m:den>
                          </m:f>
                        </m:sup>
                        <m:e>
                          <m:r>
                            <a:rPr lang="zh-CN" altLang="en-US" sz="1200" b="1" i="1">
                              <a:latin typeface="Cambria Math" panose="02040503050406030204" pitchFamily="18" charset="0"/>
                            </a:rPr>
                            <m:t>𝒑</m:t>
                          </m:r>
                        </m:e>
                      </m:nary>
                      <m:r>
                        <a:rPr lang="zh-CN" altLang="en-US" sz="1200" b="1" i="1">
                          <a:latin typeface="Cambria Math" panose="02040503050406030204" pitchFamily="18" charset="0"/>
                        </a:rPr>
                        <m:t>𝒍𝒓</m:t>
                      </m:r>
                      <m:r>
                        <a:rPr lang="zh-CN" altLang="en-US" sz="1200" b="1" i="0">
                          <a:latin typeface="Cambria Math" panose="02040503050406030204" pitchFamily="18" charset="0"/>
                        </a:rPr>
                        <m:t>𝐜𝐨𝐬</m:t>
                      </m:r>
                      <m:r>
                        <a:rPr lang="zh-CN" altLang="en-US" sz="1200" b="1" i="1">
                          <a:latin typeface="Cambria Math" panose="02040503050406030204" pitchFamily="18" charset="0"/>
                        </a:rPr>
                        <m:t>𝜽</m:t>
                      </m:r>
                      <m:r>
                        <a:rPr lang="zh-CN" altLang="en-US" sz="1200" b="1" i="0">
                          <a:latin typeface="Cambria Math" panose="02040503050406030204" pitchFamily="18" charset="0"/>
                        </a:rPr>
                        <m:t>𝐝</m:t>
                      </m:r>
                      <m:r>
                        <a:rPr lang="zh-CN" altLang="en-US" sz="1200" b="1" i="1">
                          <a:latin typeface="Cambria Math" panose="02040503050406030204" pitchFamily="18" charset="0"/>
                        </a:rPr>
                        <m:t>𝜽</m:t>
                      </m:r>
                      <m:r>
                        <a:rPr lang="zh-CN" altLang="en-US" sz="1200" b="1" i="0">
                          <a:latin typeface="Cambria Math" panose="02040503050406030204" pitchFamily="18" charset="0"/>
                        </a:rPr>
                        <m:t>=</m:t>
                      </m:r>
                      <m:r>
                        <a:rPr lang="zh-CN" altLang="en-US" sz="1200" b="1" i="0">
                          <a:latin typeface="Cambria Math" panose="02040503050406030204" pitchFamily="18" charset="0"/>
                        </a:rPr>
                        <m:t>𝟐</m:t>
                      </m:r>
                      <m:r>
                        <a:rPr lang="zh-CN" altLang="en-US" sz="1200" b="1" i="1">
                          <a:latin typeface="Cambria Math" panose="02040503050406030204" pitchFamily="18" charset="0"/>
                        </a:rPr>
                        <m:t>𝒍𝒓𝒑</m:t>
                      </m:r>
                      <m:r>
                        <a:rPr lang="zh-CN" altLang="en-US" sz="1200" b="1" i="0">
                          <a:latin typeface="Cambria Math" panose="02040503050406030204" pitchFamily="18" charset="0"/>
                        </a:rPr>
                        <m:t>=</m:t>
                      </m:r>
                      <m:r>
                        <a:rPr lang="zh-CN" altLang="en-US" sz="1200" b="1" i="1">
                          <a:latin typeface="Cambria Math" panose="02040503050406030204" pitchFamily="18" charset="0"/>
                        </a:rPr>
                        <m:t>𝒑</m:t>
                      </m:r>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𝑨</m:t>
                          </m:r>
                        </m:e>
                        <m:sub>
                          <m:r>
                            <a:rPr lang="zh-CN" altLang="en-US" sz="1200" b="1" i="1">
                              <a:latin typeface="Cambria Math" panose="02040503050406030204" pitchFamily="18" charset="0"/>
                            </a:rPr>
                            <m:t>𝒙</m:t>
                          </m:r>
                        </m:sub>
                      </m:sSub>
                    </m:oMath>
                  </m:oMathPara>
                </a14:m>
                <a:endParaRPr lang="zh-CN" altLang="en-US" sz="12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48C73740-DE51-48A8-A491-6D8EAE73B137}"/>
                  </a:ext>
                </a:extLst>
              </p:cNvPr>
              <p:cNvSpPr>
                <a:spLocks noRot="1" noChangeAspect="1" noMove="1" noResize="1" noEditPoints="1" noAdjustHandles="1" noChangeArrowheads="1" noChangeShapeType="1" noTextEdit="1"/>
              </p:cNvSpPr>
              <p:nvPr/>
            </p:nvSpPr>
            <p:spPr>
              <a:xfrm>
                <a:off x="380901" y="3395914"/>
                <a:ext cx="5177384" cy="612347"/>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1EE21B6D-B993-464D-BBF6-55202F5C67B6}"/>
              </a:ext>
            </a:extLst>
          </p:cNvPr>
          <p:cNvSpPr/>
          <p:nvPr/>
        </p:nvSpPr>
        <p:spPr>
          <a:xfrm>
            <a:off x="809958" y="4008840"/>
            <a:ext cx="4055919" cy="276101"/>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等于压力</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与缸筒右半壁面在</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方向上投影面积</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的乘积。</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926816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E811265A-A6C9-4D76-953A-B962A35CD396}"/>
              </a:ext>
            </a:extLst>
          </p:cNvPr>
          <p:cNvSpPr/>
          <p:nvPr/>
        </p:nvSpPr>
        <p:spPr>
          <a:xfrm>
            <a:off x="629256" y="1572867"/>
            <a:ext cx="5868525" cy="331779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3F76106A-4841-4341-8C8A-054305FA561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第一节      液体静力学</a:t>
            </a:r>
          </a:p>
        </p:txBody>
      </p:sp>
      <p:pic>
        <p:nvPicPr>
          <p:cNvPr id="25" name="3T7.EPS" descr="id:2147503057;FounderCES">
            <a:extLst>
              <a:ext uri="{FF2B5EF4-FFF2-40B4-BE49-F238E27FC236}">
                <a16:creationId xmlns:a16="http://schemas.microsoft.com/office/drawing/2014/main" id="{3B84975A-ADB0-4226-8055-A8BC938AC2BC}"/>
              </a:ext>
            </a:extLst>
          </p:cNvPr>
          <p:cNvPicPr/>
          <p:nvPr/>
        </p:nvPicPr>
        <p:blipFill>
          <a:blip r:embed="rId2"/>
          <a:stretch>
            <a:fillRect/>
          </a:stretch>
        </p:blipFill>
        <p:spPr>
          <a:xfrm>
            <a:off x="6691352" y="1752974"/>
            <a:ext cx="1858963" cy="2151099"/>
          </a:xfrm>
          <a:prstGeom prst="rect">
            <a:avLst/>
          </a:prstGeom>
        </p:spPr>
      </p:pic>
      <p:sp>
        <p:nvSpPr>
          <p:cNvPr id="3" name="矩形 2">
            <a:extLst>
              <a:ext uri="{FF2B5EF4-FFF2-40B4-BE49-F238E27FC236}">
                <a16:creationId xmlns:a16="http://schemas.microsoft.com/office/drawing/2014/main" id="{08817065-4190-47CD-8F6A-97A1FD22C240}"/>
              </a:ext>
            </a:extLst>
          </p:cNvPr>
          <p:cNvSpPr/>
          <p:nvPr/>
        </p:nvSpPr>
        <p:spPr>
          <a:xfrm>
            <a:off x="7034775" y="4084380"/>
            <a:ext cx="1172116"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安全阀示意图</a:t>
            </a:r>
            <a:endParaRPr lang="zh-CN" altLang="en-US" sz="800" dirty="0">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7DD4B8CD-7345-4D9A-9C62-DD82AD87D44C}"/>
              </a:ext>
            </a:extLst>
          </p:cNvPr>
          <p:cNvSpPr/>
          <p:nvPr/>
        </p:nvSpPr>
        <p:spPr>
          <a:xfrm>
            <a:off x="488340" y="1069965"/>
            <a:ext cx="7635423" cy="502702"/>
          </a:xfrm>
          <a:prstGeom prst="rect">
            <a:avLst/>
          </a:prstGeom>
        </p:spPr>
        <p:txBody>
          <a:bodyPr wrap="squar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某安全阀如图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所示。阀心为圆锥形</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阀座孔径</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10mm,</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阀心最大直径</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15mm</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。当油液压力</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p</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8MPa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压力油克服弹簧力顶开阀心而溢油</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出油腔有背压</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4MPa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。试求阀内弹簧的预紧力。</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1EA511BA-B025-4960-AE3E-87045EA648BF}"/>
                  </a:ext>
                </a:extLst>
              </p:cNvPr>
              <p:cNvSpPr/>
              <p:nvPr/>
            </p:nvSpPr>
            <p:spPr>
              <a:xfrm>
                <a:off x="629257" y="1687676"/>
                <a:ext cx="5671458" cy="2077492"/>
              </a:xfrm>
              <a:prstGeom prst="rect">
                <a:avLst/>
              </a:prstGeom>
            </p:spPr>
            <p:txBody>
              <a:bodyPr wrap="square">
                <a:spAutoFit/>
              </a:bodyPr>
              <a:lstStyle/>
              <a:p>
                <a:pPr indent="266700">
                  <a:lnSpc>
                    <a:spcPts val="1575"/>
                  </a:lnSpc>
                  <a:spcAft>
                    <a:spcPts val="0"/>
                  </a:spcAft>
                </a:pPr>
                <a:r>
                  <a:rPr lang="zh-CN" altLang="zh-CN" sz="9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压力</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向上作用在阀心锥面上的投影面积分别为</a:t>
                </a:r>
                <a14:m>
                  <m:oMath xmlns:m="http://schemas.openxmlformats.org/officeDocument/2006/math">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oMath>
                </a14:m>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9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和</a:t>
                </a:r>
                <a14:m>
                  <m:oMath xmlns:m="http://schemas.openxmlformats.org/officeDocument/2006/math">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oMath>
                </a14:m>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9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9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故阀心受到的向上作用力为</a:t>
                </a:r>
                <a:endPar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900" b="1" i="1">
                              <a:solidFill>
                                <a:srgbClr val="000000"/>
                              </a:solidFill>
                              <a:effectLst/>
                              <a:latin typeface="Cambria Math" panose="02040503050406030204" pitchFamily="18" charset="0"/>
                              <a:cs typeface="Times New Roman" panose="02020603050405020304" pitchFamily="18" charset="0"/>
                            </a:rPr>
                          </m:ctrlPr>
                        </m:sSubPr>
                        <m:e>
                          <m:r>
                            <a:rPr lang="en-US" altLang="zh-CN" sz="900" b="1" i="1">
                              <a:solidFill>
                                <a:srgbClr val="000000"/>
                              </a:solidFill>
                              <a:effectLst/>
                              <a:latin typeface="Cambria Math" panose="02040503050406030204" pitchFamily="18" charset="0"/>
                              <a:cs typeface="Times New Roman" panose="02020603050405020304" pitchFamily="18" charset="0"/>
                            </a:rPr>
                            <m:t>𝑭</m:t>
                          </m:r>
                        </m:e>
                        <m:sub>
                          <m:r>
                            <a:rPr lang="en-US" altLang="zh-CN" sz="900" b="1" i="1">
                              <a:solidFill>
                                <a:srgbClr val="000000"/>
                              </a:solidFill>
                              <a:effectLst/>
                              <a:latin typeface="Cambria Math" panose="02040503050406030204" pitchFamily="18" charset="0"/>
                              <a:cs typeface="Times New Roman" panose="02020603050405020304" pitchFamily="18" charset="0"/>
                            </a:rPr>
                            <m:t>𝟏</m:t>
                          </m:r>
                        </m:sub>
                      </m:sSub>
                      <m:r>
                        <a:rPr lang="en-US" altLang="zh-CN" sz="900" b="1">
                          <a:solidFill>
                            <a:srgbClr val="000000"/>
                          </a:solidFill>
                          <a:effectLst/>
                          <a:latin typeface="Cambria Math" panose="02040503050406030204" pitchFamily="18" charset="0"/>
                          <a:cs typeface="Times New Roman" panose="02020603050405020304" pitchFamily="18" charset="0"/>
                        </a:rPr>
                        <m:t>=</m:t>
                      </m:r>
                      <m:f>
                        <m:fPr>
                          <m:ctrlPr>
                            <a:rPr lang="zh-CN" altLang="zh-CN" sz="900" b="1" i="1">
                              <a:solidFill>
                                <a:srgbClr val="000000"/>
                              </a:solidFill>
                              <a:effectLst/>
                              <a:latin typeface="Cambria Math" panose="02040503050406030204" pitchFamily="18" charset="0"/>
                              <a:cs typeface="Times New Roman" panose="02020603050405020304" pitchFamily="18" charset="0"/>
                            </a:rPr>
                          </m:ctrlPr>
                        </m:fPr>
                        <m:num>
                          <m:r>
                            <a:rPr lang="en-US" altLang="zh-CN" sz="1050" b="1" i="1">
                              <a:solidFill>
                                <a:srgbClr val="000000"/>
                              </a:solidFill>
                              <a:effectLst/>
                              <a:latin typeface="Cambria Math" panose="02040503050406030204" pitchFamily="18" charset="0"/>
                              <a:cs typeface="Times New Roman" panose="02020603050405020304" pitchFamily="18" charset="0"/>
                            </a:rPr>
                            <m:t>𝝅</m:t>
                          </m:r>
                        </m:num>
                        <m:den>
                          <m:r>
                            <a:rPr lang="en-US" altLang="zh-CN" sz="1050" b="1" i="1">
                              <a:solidFill>
                                <a:srgbClr val="000000"/>
                              </a:solidFill>
                              <a:effectLst/>
                              <a:latin typeface="Cambria Math" panose="02040503050406030204" pitchFamily="18" charset="0"/>
                              <a:cs typeface="Times New Roman" panose="02020603050405020304" pitchFamily="18" charset="0"/>
                            </a:rPr>
                            <m:t>𝟒</m:t>
                          </m:r>
                        </m:den>
                      </m:f>
                      <m:sSup>
                        <m:sSupPr>
                          <m:ctrlPr>
                            <a:rPr lang="zh-CN" altLang="zh-CN" sz="900" b="1" i="1">
                              <a:solidFill>
                                <a:srgbClr val="000000"/>
                              </a:solidFill>
                              <a:effectLst/>
                              <a:latin typeface="Cambria Math" panose="02040503050406030204" pitchFamily="18" charset="0"/>
                              <a:cs typeface="Times New Roman" panose="02020603050405020304" pitchFamily="18" charset="0"/>
                            </a:rPr>
                          </m:ctrlPr>
                        </m:sSupPr>
                        <m:e>
                          <m:r>
                            <a:rPr lang="en-US" altLang="zh-CN" sz="900" b="1" i="1">
                              <a:solidFill>
                                <a:srgbClr val="000000"/>
                              </a:solidFill>
                              <a:effectLst/>
                              <a:latin typeface="Cambria Math" panose="02040503050406030204" pitchFamily="18" charset="0"/>
                              <a:cs typeface="Times New Roman" panose="02020603050405020304" pitchFamily="18" charset="0"/>
                            </a:rPr>
                            <m:t>𝒅</m:t>
                          </m:r>
                        </m:e>
                        <m:sup>
                          <m:r>
                            <a:rPr lang="en-US" altLang="zh-CN" sz="900" b="1" i="1">
                              <a:solidFill>
                                <a:srgbClr val="000000"/>
                              </a:solidFill>
                              <a:effectLst/>
                              <a:latin typeface="Cambria Math" panose="02040503050406030204" pitchFamily="18" charset="0"/>
                              <a:cs typeface="Times New Roman" panose="02020603050405020304" pitchFamily="18" charset="0"/>
                            </a:rPr>
                            <m:t>𝟐</m:t>
                          </m:r>
                        </m:sup>
                      </m:sSup>
                      <m:sSub>
                        <m:sSubPr>
                          <m:ctrlPr>
                            <a:rPr lang="zh-CN" altLang="zh-CN" sz="900" b="1" i="1">
                              <a:solidFill>
                                <a:srgbClr val="000000"/>
                              </a:solidFill>
                              <a:effectLst/>
                              <a:latin typeface="Cambria Math" panose="02040503050406030204" pitchFamily="18" charset="0"/>
                              <a:cs typeface="Times New Roman" panose="02020603050405020304" pitchFamily="18" charset="0"/>
                            </a:rPr>
                          </m:ctrlPr>
                        </m:sSubPr>
                        <m:e>
                          <m:r>
                            <a:rPr lang="en-US" altLang="zh-CN" sz="900" b="1" i="1">
                              <a:solidFill>
                                <a:srgbClr val="000000"/>
                              </a:solidFill>
                              <a:effectLst/>
                              <a:latin typeface="Cambria Math" panose="02040503050406030204" pitchFamily="18" charset="0"/>
                              <a:cs typeface="Times New Roman" panose="02020603050405020304" pitchFamily="18" charset="0"/>
                            </a:rPr>
                            <m:t>𝒑</m:t>
                          </m:r>
                        </m:e>
                        <m:sub>
                          <m:r>
                            <a:rPr lang="en-US" altLang="zh-CN" sz="900" b="1" i="1">
                              <a:solidFill>
                                <a:srgbClr val="000000"/>
                              </a:solidFill>
                              <a:effectLst/>
                              <a:latin typeface="Cambria Math" panose="02040503050406030204" pitchFamily="18" charset="0"/>
                              <a:cs typeface="Times New Roman" panose="02020603050405020304" pitchFamily="18" charset="0"/>
                            </a:rPr>
                            <m:t>𝟏</m:t>
                          </m:r>
                        </m:sub>
                      </m:sSub>
                      <m:r>
                        <a:rPr lang="en-US" altLang="zh-CN" sz="900" b="1">
                          <a:solidFill>
                            <a:srgbClr val="000000"/>
                          </a:solidFill>
                          <a:effectLst/>
                          <a:latin typeface="Cambria Math" panose="02040503050406030204" pitchFamily="18" charset="0"/>
                          <a:cs typeface="Times New Roman" panose="02020603050405020304" pitchFamily="18" charset="0"/>
                        </a:rPr>
                        <m:t>+</m:t>
                      </m:r>
                      <m:f>
                        <m:fPr>
                          <m:ctrlPr>
                            <a:rPr lang="zh-CN" altLang="zh-CN" sz="900" b="1" i="1">
                              <a:solidFill>
                                <a:srgbClr val="000000"/>
                              </a:solidFill>
                              <a:effectLst/>
                              <a:latin typeface="Cambria Math" panose="02040503050406030204" pitchFamily="18" charset="0"/>
                              <a:cs typeface="Times New Roman" panose="02020603050405020304" pitchFamily="18" charset="0"/>
                            </a:rPr>
                          </m:ctrlPr>
                        </m:fPr>
                        <m:num>
                          <m:r>
                            <a:rPr lang="en-US" altLang="zh-CN" sz="1050" b="1" i="1">
                              <a:solidFill>
                                <a:srgbClr val="000000"/>
                              </a:solidFill>
                              <a:effectLst/>
                              <a:latin typeface="Cambria Math" panose="02040503050406030204" pitchFamily="18" charset="0"/>
                              <a:cs typeface="Times New Roman" panose="02020603050405020304" pitchFamily="18" charset="0"/>
                            </a:rPr>
                            <m:t>𝝅</m:t>
                          </m:r>
                        </m:num>
                        <m:den>
                          <m:r>
                            <a:rPr lang="en-US" altLang="zh-CN" sz="1050" b="1" i="1">
                              <a:solidFill>
                                <a:srgbClr val="000000"/>
                              </a:solidFill>
                              <a:effectLst/>
                              <a:latin typeface="Cambria Math" panose="02040503050406030204" pitchFamily="18" charset="0"/>
                              <a:cs typeface="Times New Roman" panose="02020603050405020304" pitchFamily="18" charset="0"/>
                            </a:rPr>
                            <m:t>𝟒</m:t>
                          </m:r>
                        </m:den>
                      </m:f>
                      <m:r>
                        <m:rPr>
                          <m:nor/>
                        </m:rPr>
                        <a:rPr lang="en-US" altLang="zh-CN" sz="9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900" b="1" i="1">
                              <a:solidFill>
                                <a:srgbClr val="000000"/>
                              </a:solidFill>
                              <a:effectLst/>
                              <a:latin typeface="Cambria Math" panose="02040503050406030204" pitchFamily="18" charset="0"/>
                              <a:cs typeface="Times New Roman" panose="02020603050405020304" pitchFamily="18" charset="0"/>
                            </a:rPr>
                          </m:ctrlPr>
                        </m:sSupPr>
                        <m:e>
                          <m:r>
                            <a:rPr lang="en-US" altLang="zh-CN" sz="900" b="1" i="1">
                              <a:solidFill>
                                <a:srgbClr val="000000"/>
                              </a:solidFill>
                              <a:effectLst/>
                              <a:latin typeface="Cambria Math" panose="02040503050406030204" pitchFamily="18" charset="0"/>
                              <a:cs typeface="Times New Roman" panose="02020603050405020304" pitchFamily="18" charset="0"/>
                            </a:rPr>
                            <m:t>𝑫</m:t>
                          </m:r>
                        </m:e>
                        <m:sup>
                          <m:r>
                            <a:rPr lang="en-US" altLang="zh-CN" sz="900" b="1" i="1">
                              <a:solidFill>
                                <a:srgbClr val="000000"/>
                              </a:solidFill>
                              <a:effectLst/>
                              <a:latin typeface="Cambria Math" panose="02040503050406030204" pitchFamily="18" charset="0"/>
                              <a:cs typeface="Times New Roman" panose="02020603050405020304" pitchFamily="18" charset="0"/>
                            </a:rPr>
                            <m:t>𝟐</m:t>
                          </m:r>
                        </m:sup>
                      </m:sSup>
                      <m:r>
                        <m:rPr>
                          <m:nor/>
                        </m:rPr>
                        <a:rPr lang="en-US" altLang="zh-CN" sz="900" b="1"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900" b="1" i="1">
                              <a:solidFill>
                                <a:srgbClr val="000000"/>
                              </a:solidFill>
                              <a:effectLst/>
                              <a:latin typeface="Cambria Math" panose="02040503050406030204" pitchFamily="18" charset="0"/>
                              <a:cs typeface="Times New Roman" panose="02020603050405020304" pitchFamily="18" charset="0"/>
                            </a:rPr>
                          </m:ctrlPr>
                        </m:sSupPr>
                        <m:e>
                          <m:r>
                            <a:rPr lang="en-US" altLang="zh-CN" sz="900" b="1" i="1">
                              <a:solidFill>
                                <a:srgbClr val="000000"/>
                              </a:solidFill>
                              <a:effectLst/>
                              <a:latin typeface="Cambria Math" panose="02040503050406030204" pitchFamily="18" charset="0"/>
                              <a:cs typeface="Times New Roman" panose="02020603050405020304" pitchFamily="18" charset="0"/>
                            </a:rPr>
                            <m:t>𝒅</m:t>
                          </m:r>
                        </m:e>
                        <m:sup>
                          <m:r>
                            <a:rPr lang="en-US" altLang="zh-CN" sz="900" b="1" i="1">
                              <a:solidFill>
                                <a:srgbClr val="000000"/>
                              </a:solidFill>
                              <a:effectLst/>
                              <a:latin typeface="Cambria Math" panose="02040503050406030204" pitchFamily="18" charset="0"/>
                              <a:cs typeface="Times New Roman" panose="02020603050405020304" pitchFamily="18" charset="0"/>
                            </a:rPr>
                            <m:t>𝟐</m:t>
                          </m:r>
                        </m:sup>
                      </m:sSup>
                      <m:r>
                        <m:rPr>
                          <m:nor/>
                        </m:rPr>
                        <a:rPr lang="en-US" altLang="zh-CN" sz="9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sz="900" b="1" i="1">
                              <a:solidFill>
                                <a:srgbClr val="000000"/>
                              </a:solidFill>
                              <a:effectLst/>
                              <a:latin typeface="Cambria Math" panose="02040503050406030204" pitchFamily="18" charset="0"/>
                              <a:cs typeface="Times New Roman" panose="02020603050405020304" pitchFamily="18" charset="0"/>
                            </a:rPr>
                          </m:ctrlPr>
                        </m:sSubPr>
                        <m:e>
                          <m:r>
                            <a:rPr lang="en-US" altLang="zh-CN" sz="900" b="1" i="1">
                              <a:solidFill>
                                <a:srgbClr val="000000"/>
                              </a:solidFill>
                              <a:effectLst/>
                              <a:latin typeface="Cambria Math" panose="02040503050406030204" pitchFamily="18" charset="0"/>
                              <a:cs typeface="Times New Roman" panose="02020603050405020304" pitchFamily="18" charset="0"/>
                            </a:rPr>
                            <m:t>𝒑</m:t>
                          </m:r>
                        </m:e>
                        <m:sub>
                          <m:r>
                            <a:rPr lang="en-US" altLang="zh-CN" sz="900" b="1" i="1">
                              <a:solidFill>
                                <a:srgbClr val="000000"/>
                              </a:solidFill>
                              <a:effectLst/>
                              <a:latin typeface="Cambria Math" panose="02040503050406030204" pitchFamily="18" charset="0"/>
                              <a:cs typeface="Times New Roman" panose="02020603050405020304" pitchFamily="18" charset="0"/>
                            </a:rPr>
                            <m:t>𝟐</m:t>
                          </m:r>
                        </m:sub>
                      </m:sSub>
                    </m:oMath>
                  </m:oMathPara>
                </a14:m>
                <a:endParaRPr lang="en-US" altLang="zh-CN" sz="9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endParaRPr lang="zh-CN" altLang="zh-CN" sz="9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zh-CN"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压力</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向下作用在阀心平面上的面积为</a:t>
                </a:r>
                <a14:m>
                  <m:oMath xmlns:m="http://schemas.openxmlformats.org/officeDocument/2006/math">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oMath>
                </a14:m>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9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则阀心受到的向下作用力为</a:t>
                </a:r>
                <a:endPar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r>
                        <a:rPr lang="en-US" altLang="zh-CN" sz="900">
                          <a:solidFill>
                            <a:srgbClr val="000000"/>
                          </a:solidFill>
                          <a:effectLst/>
                          <a:latin typeface="Cambria Math" panose="02040503050406030204" pitchFamily="18" charset="0"/>
                          <a:cs typeface="Times New Roman" panose="02020603050405020304" pitchFamily="18" charset="0"/>
                        </a:rPr>
                        <m:t>=</m:t>
                      </m:r>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sSup>
                        <m:sSupPr>
                          <m:ctrlPr>
                            <a:rPr lang="zh-CN" altLang="zh-CN" sz="900" i="1">
                              <a:solidFill>
                                <a:srgbClr val="000000"/>
                              </a:solidFill>
                              <a:effectLst/>
                              <a:latin typeface="Cambria Math" panose="02040503050406030204" pitchFamily="18" charset="0"/>
                              <a:cs typeface="Times New Roman" panose="020206030504050203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𝐷</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oMath>
                  </m:oMathPara>
                </a14:m>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zh-CN"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阀心受力平衡方程式</a:t>
                </a: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a:rPr lang="en-US" altLang="zh-CN" sz="900">
                              <a:solidFill>
                                <a:srgbClr val="000000"/>
                              </a:solidFill>
                              <a:effectLst/>
                              <a:latin typeface="Cambria Math" panose="02040503050406030204" pitchFamily="18" charset="0"/>
                              <a:cs typeface="Times New Roman" panose="02020603050405020304" pitchFamily="18" charset="0"/>
                            </a:rPr>
                            <m:t>1</m:t>
                          </m:r>
                        </m:sub>
                      </m:sSub>
                      <m:r>
                        <a:rPr lang="en-US" altLang="zh-CN" sz="900">
                          <a:solidFill>
                            <a:srgbClr val="000000"/>
                          </a:solidFill>
                          <a:effectLst/>
                          <a:latin typeface="Cambria Math" panose="02040503050406030204" pitchFamily="18" charset="0"/>
                          <a:cs typeface="Times New Roman" panose="02020603050405020304" pitchFamily="18" charset="0"/>
                        </a:rPr>
                        <m:t>=</m:t>
                      </m:r>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r>
                        <a:rPr lang="en-US" altLang="zh-CN" sz="900">
                          <a:solidFill>
                            <a:srgbClr val="000000"/>
                          </a:solidFill>
                          <a:effectLst/>
                          <a:latin typeface="Cambria Math" panose="02040503050406030204" pitchFamily="18" charset="0"/>
                          <a:cs typeface="Times New Roman" panose="02020603050405020304" pitchFamily="18" charset="0"/>
                        </a:rPr>
                        <m:t>+</m:t>
                      </m:r>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m:rPr>
                              <m:sty m:val="p"/>
                            </m:rPr>
                            <a:rPr lang="en-US" altLang="zh-CN" sz="900">
                              <a:solidFill>
                                <a:srgbClr val="000000"/>
                              </a:solidFill>
                              <a:effectLst/>
                              <a:latin typeface="Cambria Math" panose="02040503050406030204" pitchFamily="18" charset="0"/>
                              <a:cs typeface="Times New Roman" panose="02020603050405020304" pitchFamily="18" charset="0"/>
                            </a:rPr>
                            <m:t>s</m:t>
                          </m:r>
                        </m:sub>
                      </m:sSub>
                    </m:oMath>
                  </m:oMathPara>
                </a14:m>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r"/>
                <a:r>
                  <a:rPr lang="zh-CN" altLang="zh-CN" sz="9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9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F</a:t>
                </a:r>
                <a:r>
                  <a:rPr lang="en-US" altLang="zh-CN" sz="9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s</a:t>
                </a:r>
                <a:r>
                  <a:rPr lang="en-US" altLang="zh-CN" sz="9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弹簧预紧力</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400" dirty="0">
                  <a:latin typeface="Times New Roman" panose="02020603050405020304" pitchFamily="18" charset="0"/>
                  <a:ea typeface="黑体" panose="02010609060101010101" pitchFamily="49" charset="-122"/>
                </a:endParaRPr>
              </a:p>
            </p:txBody>
          </p:sp>
        </mc:Choice>
        <mc:Fallback xmlns="">
          <p:sp>
            <p:nvSpPr>
              <p:cNvPr id="26" name="矩形 25">
                <a:extLst>
                  <a:ext uri="{FF2B5EF4-FFF2-40B4-BE49-F238E27FC236}">
                    <a16:creationId xmlns:a16="http://schemas.microsoft.com/office/drawing/2014/main" id="{1EA511BA-B025-4960-AE3E-87045EA648BF}"/>
                  </a:ext>
                </a:extLst>
              </p:cNvPr>
              <p:cNvSpPr>
                <a:spLocks noRot="1" noChangeAspect="1" noMove="1" noResize="1" noEditPoints="1" noAdjustHandles="1" noChangeArrowheads="1" noChangeShapeType="1" noTextEdit="1"/>
              </p:cNvSpPr>
              <p:nvPr/>
            </p:nvSpPr>
            <p:spPr>
              <a:xfrm>
                <a:off x="629257" y="1687676"/>
                <a:ext cx="5671458" cy="207749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2CA24556-6D86-4AAD-BA13-B84AB36C3E9A}"/>
                  </a:ext>
                </a:extLst>
              </p:cNvPr>
              <p:cNvSpPr/>
              <p:nvPr/>
            </p:nvSpPr>
            <p:spPr>
              <a:xfrm>
                <a:off x="1143328" y="3594633"/>
                <a:ext cx="4572000" cy="1121013"/>
              </a:xfrm>
              <a:prstGeom prst="rect">
                <a:avLst/>
              </a:prstGeom>
            </p:spPr>
            <p:txBody>
              <a:bodyPr>
                <a:spAutoFit/>
              </a:bodyPr>
              <a:lstStyle/>
              <a:p>
                <a:pPr>
                  <a:lnSpc>
                    <a:spcPts val="1575"/>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F</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F</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代入上式得</a:t>
                </a:r>
              </a:p>
              <a:p>
                <a:pPr>
                  <a:lnSpc>
                    <a:spcPts val="1575"/>
                  </a:lnSpc>
                  <a:spcAft>
                    <a:spcPts val="0"/>
                  </a:spcAft>
                </a:pPr>
                <a14:m>
                  <m:oMathPara xmlns:m="http://schemas.openxmlformats.org/officeDocument/2006/math">
                    <m:oMathParaPr>
                      <m:jc m:val="centerGroup"/>
                    </m:oMathParaPr>
                    <m:oMath xmlns:m="http://schemas.openxmlformats.org/officeDocument/2006/math">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sSup>
                        <m:sSupPr>
                          <m:ctrlPr>
                            <a:rPr lang="zh-CN" altLang="zh-CN" sz="900" i="1">
                              <a:solidFill>
                                <a:srgbClr val="000000"/>
                              </a:solidFill>
                              <a:effectLst/>
                              <a:latin typeface="Cambria Math" panose="02040503050406030204" pitchFamily="18" charset="0"/>
                              <a:cs typeface="Times New Roman" panose="020206030504050203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𝑑</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1</m:t>
                          </m:r>
                        </m:sub>
                      </m:sSub>
                      <m:r>
                        <a:rPr lang="en-US" altLang="zh-CN" sz="900">
                          <a:solidFill>
                            <a:srgbClr val="000000"/>
                          </a:solidFill>
                          <a:effectLst/>
                          <a:latin typeface="Cambria Math" panose="02040503050406030204" pitchFamily="18" charset="0"/>
                          <a:cs typeface="Times New Roman" panose="02020603050405020304" pitchFamily="18" charset="0"/>
                        </a:rPr>
                        <m:t>+</m:t>
                      </m:r>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900" i="1">
                              <a:solidFill>
                                <a:srgbClr val="000000"/>
                              </a:solidFill>
                              <a:effectLst/>
                              <a:latin typeface="Cambria Math" panose="02040503050406030204" pitchFamily="18" charset="0"/>
                              <a:cs typeface="Times New Roman" panose="020206030504050203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𝐷</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r>
                        <m:rPr>
                          <m:nor/>
                        </m:rPr>
                        <a:rPr lang="en-US" altLang="zh-CN" sz="9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900" i="1">
                              <a:solidFill>
                                <a:srgbClr val="000000"/>
                              </a:solidFill>
                              <a:effectLst/>
                              <a:latin typeface="Cambria Math" panose="02040503050406030204" pitchFamily="18" charset="0"/>
                              <a:cs typeface="Times New Roman" panose="020206030504050203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𝑑</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r>
                        <a:rPr lang="en-US" altLang="zh-CN" sz="900">
                          <a:solidFill>
                            <a:srgbClr val="000000"/>
                          </a:solidFill>
                          <a:effectLst/>
                          <a:latin typeface="Cambria Math" panose="02040503050406030204" pitchFamily="18" charset="0"/>
                          <a:cs typeface="Times New Roman" panose="02020603050405020304" pitchFamily="18" charset="0"/>
                        </a:rPr>
                        <m:t>=</m:t>
                      </m:r>
                      <m:f>
                        <m:fPr>
                          <m:ctrlPr>
                            <a:rPr lang="zh-CN" altLang="zh-CN" sz="900" i="1">
                              <a:solidFill>
                                <a:srgbClr val="000000"/>
                              </a:solidFill>
                              <a:effectLst/>
                              <a:latin typeface="Cambria Math" panose="02040503050406030204" pitchFamily="18" charset="0"/>
                              <a:cs typeface="Times New Roman" panose="020206030504050203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sSup>
                        <m:sSupPr>
                          <m:ctrlPr>
                            <a:rPr lang="zh-CN" altLang="zh-CN" sz="900" i="1">
                              <a:solidFill>
                                <a:srgbClr val="000000"/>
                              </a:solidFill>
                              <a:effectLst/>
                              <a:latin typeface="Cambria Math" panose="02040503050406030204" pitchFamily="18" charset="0"/>
                              <a:cs typeface="Times New Roman" panose="020206030504050203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𝐷</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r>
                        <a:rPr lang="en-US" altLang="zh-CN" sz="900">
                          <a:solidFill>
                            <a:srgbClr val="000000"/>
                          </a:solidFill>
                          <a:effectLst/>
                          <a:latin typeface="Cambria Math" panose="02040503050406030204" pitchFamily="18" charset="0"/>
                          <a:cs typeface="Times New Roman" panose="02020603050405020304" pitchFamily="18" charset="0"/>
                        </a:rPr>
                        <m:t>+</m:t>
                      </m:r>
                      <m:sSub>
                        <m:sSubPr>
                          <m:ctrlPr>
                            <a:rPr lang="zh-CN" altLang="zh-CN" sz="900" i="1">
                              <a:solidFill>
                                <a:srgbClr val="000000"/>
                              </a:solidFill>
                              <a:effectLst/>
                              <a:latin typeface="Cambria Math" panose="02040503050406030204" pitchFamily="18" charset="0"/>
                              <a:cs typeface="Times New Roman" panose="020206030504050203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m:rPr>
                              <m:sty m:val="p"/>
                            </m:rPr>
                            <a:rPr lang="en-US" altLang="zh-CN" sz="900">
                              <a:solidFill>
                                <a:srgbClr val="000000"/>
                              </a:solidFill>
                              <a:effectLst/>
                              <a:latin typeface="Cambria Math" panose="02040503050406030204" pitchFamily="18" charset="0"/>
                              <a:cs typeface="Times New Roman" panose="02020603050405020304" pitchFamily="18" charset="0"/>
                            </a:rPr>
                            <m:t>s</m:t>
                          </m:r>
                        </m:sub>
                      </m:sSub>
                    </m:oMath>
                  </m:oMathPara>
                </a14:m>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ts val="1575"/>
                  </a:lnSpc>
                  <a:spcAft>
                    <a:spcPts val="0"/>
                  </a:spcAft>
                </a:pPr>
                <a:r>
                  <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整理后有</a:t>
                </a:r>
              </a:p>
              <a:p>
                <a:pPr/>
                <a14:m>
                  <m:oMathPara xmlns:m="http://schemas.openxmlformats.org/officeDocument/2006/math">
                    <m:oMathParaPr>
                      <m:jc m:val="centerGroup"/>
                    </m:oMathParaPr>
                    <m:oMath xmlns:m="http://schemas.openxmlformats.org/officeDocument/2006/math">
                      <m:sSub>
                        <m:sSubPr>
                          <m:ctrlPr>
                            <a:rPr lang="zh-CN" altLang="zh-CN" sz="1400" i="1">
                              <a:effectLst/>
                              <a:latin typeface="Cambria Math" panose="020405030504060302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𝐹</m:t>
                          </m:r>
                        </m:e>
                        <m:sub>
                          <m:r>
                            <m:rPr>
                              <m:sty m:val="p"/>
                            </m:rPr>
                            <a:rPr lang="en-US" altLang="zh-CN" sz="900">
                              <a:solidFill>
                                <a:srgbClr val="000000"/>
                              </a:solidFill>
                              <a:effectLst/>
                              <a:latin typeface="Cambria Math" panose="02040503050406030204" pitchFamily="18" charset="0"/>
                              <a:cs typeface="Times New Roman" panose="02020603050405020304" pitchFamily="18" charset="0"/>
                            </a:rPr>
                            <m:t>s</m:t>
                          </m:r>
                        </m:sub>
                      </m:sSub>
                      <m:r>
                        <a:rPr lang="en-US" altLang="zh-CN" sz="900">
                          <a:solidFill>
                            <a:srgbClr val="000000"/>
                          </a:solidFill>
                          <a:effectLst/>
                          <a:latin typeface="Cambria Math" panose="02040503050406030204" pitchFamily="18" charset="0"/>
                          <a:cs typeface="Times New Roman" panose="02020603050405020304" pitchFamily="18" charset="0"/>
                        </a:rPr>
                        <m:t>=</m:t>
                      </m:r>
                      <m:f>
                        <m:fPr>
                          <m:ctrlPr>
                            <a:rPr lang="zh-CN" altLang="zh-CN" sz="1400" i="1">
                              <a:effectLst/>
                              <a:latin typeface="Cambria Math" panose="020405030504060302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num>
                        <m:den>
                          <m:r>
                            <a:rPr lang="en-US" altLang="zh-CN" sz="1050">
                              <a:solidFill>
                                <a:srgbClr val="000000"/>
                              </a:solidFill>
                              <a:effectLst/>
                              <a:latin typeface="Cambria Math" panose="02040503050406030204" pitchFamily="18" charset="0"/>
                              <a:cs typeface="Times New Roman" panose="02020603050405020304" pitchFamily="18" charset="0"/>
                            </a:rPr>
                            <m:t>4</m:t>
                          </m:r>
                        </m:den>
                      </m:f>
                      <m:sSup>
                        <m:sSupPr>
                          <m:ctrlPr>
                            <a:rPr lang="zh-CN" altLang="zh-CN" sz="1400" i="1">
                              <a:effectLst/>
                              <a:latin typeface="Cambria Math" panose="02040503050406030204" pitchFamily="18" charset="0"/>
                            </a:rPr>
                          </m:ctrlPr>
                        </m:sSupPr>
                        <m:e>
                          <m:r>
                            <a:rPr lang="en-US" altLang="zh-CN" sz="900" i="1">
                              <a:solidFill>
                                <a:srgbClr val="000000"/>
                              </a:solidFill>
                              <a:effectLst/>
                              <a:latin typeface="Cambria Math" panose="02040503050406030204" pitchFamily="18" charset="0"/>
                              <a:cs typeface="Times New Roman" panose="02020603050405020304" pitchFamily="18" charset="0"/>
                            </a:rPr>
                            <m:t>𝑑</m:t>
                          </m:r>
                        </m:e>
                        <m:sup>
                          <m:r>
                            <a:rPr lang="en-US" altLang="zh-CN" sz="900">
                              <a:solidFill>
                                <a:srgbClr val="000000"/>
                              </a:solidFill>
                              <a:effectLst/>
                              <a:latin typeface="Cambria Math" panose="02040503050406030204" pitchFamily="18" charset="0"/>
                              <a:cs typeface="Times New Roman" panose="02020603050405020304" pitchFamily="18" charset="0"/>
                            </a:rPr>
                            <m:t>2</m:t>
                          </m:r>
                        </m:sup>
                      </m:sSup>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sz="1400" i="1">
                              <a:effectLst/>
                              <a:latin typeface="Cambria Math" panose="020405030504060302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1</m:t>
                          </m:r>
                        </m:sub>
                      </m:sSub>
                      <m:r>
                        <m:rPr>
                          <m:nor/>
                        </m:rPr>
                        <a:rPr lang="en-US" altLang="zh-CN" sz="9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sz="1400" i="1">
                              <a:effectLst/>
                              <a:latin typeface="Cambria Math" panose="02040503050406030204" pitchFamily="18" charset="0"/>
                            </a:rPr>
                          </m:ctrlPr>
                        </m:sSubPr>
                        <m:e>
                          <m:r>
                            <a:rPr lang="en-US" altLang="zh-CN" sz="900" i="1">
                              <a:solidFill>
                                <a:srgbClr val="000000"/>
                              </a:solidFill>
                              <a:effectLst/>
                              <a:latin typeface="Cambria Math" panose="02040503050406030204" pitchFamily="18" charset="0"/>
                              <a:cs typeface="Times New Roman" panose="02020603050405020304" pitchFamily="18" charset="0"/>
                            </a:rPr>
                            <m:t>𝑝</m:t>
                          </m:r>
                        </m:e>
                        <m:sub>
                          <m:r>
                            <a:rPr lang="en-US" altLang="zh-CN" sz="900">
                              <a:solidFill>
                                <a:srgbClr val="000000"/>
                              </a:solidFill>
                              <a:effectLst/>
                              <a:latin typeface="Cambria Math" panose="02040503050406030204" pitchFamily="18" charset="0"/>
                              <a:cs typeface="Times New Roman" panose="02020603050405020304" pitchFamily="18" charset="0"/>
                            </a:rPr>
                            <m:t>2</m:t>
                          </m:r>
                        </m:sub>
                      </m:sSub>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900">
                          <a:solidFill>
                            <a:srgbClr val="000000"/>
                          </a:solidFill>
                          <a:effectLst/>
                          <a:latin typeface="Cambria Math" panose="02040503050406030204" pitchFamily="18" charset="0"/>
                          <a:cs typeface="Times New Roman" panose="02020603050405020304" pitchFamily="18" charset="0"/>
                        </a:rPr>
                        <m:t>=</m:t>
                      </m:r>
                      <m:f>
                        <m:fPr>
                          <m:ctrlPr>
                            <a:rPr lang="zh-CN" altLang="zh-CN" sz="1400" i="1">
                              <a:effectLst/>
                              <a:latin typeface="Cambria Math" panose="02040503050406030204" pitchFamily="18" charset="0"/>
                            </a:rPr>
                          </m:ctrlPr>
                        </m:fPr>
                        <m:num>
                          <m:r>
                            <m:rPr>
                              <m:sty m:val="p"/>
                            </m:rPr>
                            <a:rPr lang="en-US" altLang="zh-CN" sz="1050">
                              <a:solidFill>
                                <a:srgbClr val="000000"/>
                              </a:solidFill>
                              <a:effectLst/>
                              <a:latin typeface="Cambria Math" panose="02040503050406030204" pitchFamily="18" charset="0"/>
                              <a:cs typeface="Times New Roman" panose="02020603050405020304" pitchFamily="18" charset="0"/>
                            </a:rPr>
                            <m:t>π</m:t>
                          </m:r>
                          <m:r>
                            <a:rPr lang="en-US" altLang="zh-CN" sz="1050">
                              <a:solidFill>
                                <a:srgbClr val="000000"/>
                              </a:solidFill>
                              <a:effectLst/>
                              <a:latin typeface="Cambria Math" panose="02040503050406030204" pitchFamily="18" charset="0"/>
                              <a:cs typeface="Times New Roman" panose="02020603050405020304" pitchFamily="18" charset="0"/>
                            </a:rPr>
                            <m:t>×</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cs typeface="Times New Roman" panose="02020603050405020304" pitchFamily="18" charset="0"/>
                            </a:rPr>
                            <m:t>0</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cs typeface="Times New Roman" panose="02020603050405020304" pitchFamily="18" charset="0"/>
                            </a:rPr>
                            <m:t>01</m:t>
                          </m:r>
                          <m:sSup>
                            <m:sSupPr>
                              <m:ctrlPr>
                                <a:rPr lang="zh-CN" altLang="zh-CN" sz="1400" i="1">
                                  <a:effectLst/>
                                  <a:latin typeface="Cambria Math" panose="02040503050406030204" pitchFamily="18" charset="0"/>
                                </a:rPr>
                              </m:ctrlPr>
                            </m:sSupPr>
                            <m:e>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e>
                            <m:sup>
                              <m:r>
                                <a:rPr lang="en-US" altLang="zh-CN" sz="1050">
                                  <a:solidFill>
                                    <a:srgbClr val="000000"/>
                                  </a:solidFill>
                                  <a:effectLst/>
                                  <a:latin typeface="Cambria Math" panose="02040503050406030204" pitchFamily="18" charset="0"/>
                                  <a:cs typeface="Times New Roman" panose="02020603050405020304" pitchFamily="18" charset="0"/>
                                </a:rPr>
                                <m:t>2</m:t>
                              </m:r>
                            </m:sup>
                          </m:sSup>
                        </m:num>
                        <m:den>
                          <m:r>
                            <a:rPr lang="en-US" altLang="zh-CN" sz="1050">
                              <a:solidFill>
                                <a:srgbClr val="000000"/>
                              </a:solidFill>
                              <a:effectLst/>
                              <a:latin typeface="Cambria Math" panose="02040503050406030204" pitchFamily="18" charset="0"/>
                              <a:cs typeface="Times New Roman" panose="02020603050405020304" pitchFamily="18" charset="0"/>
                            </a:rPr>
                            <m:t>4</m:t>
                          </m:r>
                        </m:den>
                      </m:f>
                      <m:r>
                        <a:rPr lang="en-US" altLang="zh-CN" sz="900">
                          <a:solidFill>
                            <a:srgbClr val="000000"/>
                          </a:solidFill>
                          <a:effectLst/>
                          <a:latin typeface="Cambria Math" panose="02040503050406030204" pitchFamily="18" charset="0"/>
                          <a:cs typeface="Times New Roman" panose="02020603050405020304" pitchFamily="18" charset="0"/>
                        </a:rPr>
                        <m:t>×</m:t>
                      </m:r>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900">
                          <a:solidFill>
                            <a:srgbClr val="000000"/>
                          </a:solidFill>
                          <a:effectLst/>
                          <a:latin typeface="Cambria Math" panose="02040503050406030204" pitchFamily="18" charset="0"/>
                          <a:cs typeface="Times New Roman" panose="02020603050405020304" pitchFamily="18" charset="0"/>
                        </a:rPr>
                        <m:t>8</m:t>
                      </m:r>
                      <m:r>
                        <m:rPr>
                          <m:nor/>
                        </m:rPr>
                        <a:rPr lang="en-US" altLang="zh-CN" sz="9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900">
                          <a:solidFill>
                            <a:srgbClr val="000000"/>
                          </a:solidFill>
                          <a:effectLst/>
                          <a:latin typeface="Cambria Math" panose="02040503050406030204" pitchFamily="18" charset="0"/>
                          <a:cs typeface="Times New Roman" panose="02020603050405020304" pitchFamily="18" charset="0"/>
                        </a:rPr>
                        <m:t>0</m:t>
                      </m:r>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900">
                          <a:solidFill>
                            <a:srgbClr val="000000"/>
                          </a:solidFill>
                          <a:effectLst/>
                          <a:latin typeface="Cambria Math" panose="02040503050406030204" pitchFamily="18" charset="0"/>
                          <a:cs typeface="Times New Roman" panose="02020603050405020304" pitchFamily="18" charset="0"/>
                        </a:rPr>
                        <m:t>4</m:t>
                      </m:r>
                      <m:r>
                        <m:rPr>
                          <m:nor/>
                        </m:rPr>
                        <a:rPr lang="en-US" altLang="zh-CN" sz="9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900">
                          <a:solidFill>
                            <a:srgbClr val="000000"/>
                          </a:solidFill>
                          <a:effectLst/>
                          <a:latin typeface="Cambria Math" panose="02040503050406030204" pitchFamily="18" charset="0"/>
                          <a:cs typeface="Times New Roman" panose="02020603050405020304" pitchFamily="18" charset="0"/>
                        </a:rPr>
                        <m:t>×1</m:t>
                      </m:r>
                      <m:sSup>
                        <m:sSupPr>
                          <m:ctrlPr>
                            <a:rPr lang="zh-CN" altLang="zh-CN" sz="1400" i="1">
                              <a:effectLst/>
                              <a:latin typeface="Cambria Math" panose="02040503050406030204" pitchFamily="18" charset="0"/>
                            </a:rPr>
                          </m:ctrlPr>
                        </m:sSupPr>
                        <m:e>
                          <m:r>
                            <a:rPr lang="en-US" altLang="zh-CN" sz="900">
                              <a:solidFill>
                                <a:srgbClr val="000000"/>
                              </a:solidFill>
                              <a:effectLst/>
                              <a:latin typeface="Cambria Math" panose="02040503050406030204" pitchFamily="18" charset="0"/>
                              <a:cs typeface="Times New Roman" panose="02020603050405020304" pitchFamily="18" charset="0"/>
                            </a:rPr>
                            <m:t>0</m:t>
                          </m:r>
                        </m:e>
                        <m:sup>
                          <m:r>
                            <a:rPr lang="en-US" altLang="zh-CN" sz="900">
                              <a:solidFill>
                                <a:srgbClr val="000000"/>
                              </a:solidFill>
                              <a:effectLst/>
                              <a:latin typeface="Cambria Math" panose="02040503050406030204" pitchFamily="18" charset="0"/>
                              <a:cs typeface="Times New Roman" panose="02020603050405020304" pitchFamily="18" charset="0"/>
                            </a:rPr>
                            <m:t>6</m:t>
                          </m:r>
                        </m:sup>
                      </m:sSup>
                      <m:r>
                        <m:rPr>
                          <m:sty m:val="p"/>
                        </m:rPr>
                        <a:rPr lang="en-US" altLang="zh-CN" sz="900">
                          <a:solidFill>
                            <a:srgbClr val="000000"/>
                          </a:solidFill>
                          <a:effectLst/>
                          <a:latin typeface="Cambria Math" panose="02040503050406030204" pitchFamily="18" charset="0"/>
                          <a:cs typeface="Times New Roman" panose="02020603050405020304" pitchFamily="18" charset="0"/>
                        </a:rPr>
                        <m:t>N</m:t>
                      </m:r>
                      <m:r>
                        <a:rPr lang="en-US" altLang="zh-CN" sz="900">
                          <a:solidFill>
                            <a:srgbClr val="000000"/>
                          </a:solidFill>
                          <a:effectLst/>
                          <a:latin typeface="Cambria Math" panose="02040503050406030204" pitchFamily="18" charset="0"/>
                          <a:cs typeface="Times New Roman" panose="02020603050405020304" pitchFamily="18" charset="0"/>
                        </a:rPr>
                        <m:t>=597</m:t>
                      </m:r>
                      <m:r>
                        <m:rPr>
                          <m:sty m:val="p"/>
                        </m:rPr>
                        <a:rPr lang="en-US" altLang="zh-CN" sz="900">
                          <a:solidFill>
                            <a:srgbClr val="000000"/>
                          </a:solidFill>
                          <a:effectLst/>
                          <a:latin typeface="Cambria Math" panose="02040503050406030204" pitchFamily="18" charset="0"/>
                          <a:cs typeface="Times New Roman" panose="02020603050405020304" pitchFamily="18" charset="0"/>
                        </a:rPr>
                        <m:t>N</m:t>
                      </m:r>
                    </m:oMath>
                  </m:oMathPara>
                </a14:m>
                <a:endParaRPr lang="zh-CN" altLang="en-US" sz="1400" dirty="0">
                  <a:latin typeface="Times New Roman" panose="02020603050405020304" pitchFamily="18" charset="0"/>
                  <a:ea typeface="黑体" panose="02010609060101010101" pitchFamily="49" charset="-122"/>
                </a:endParaRPr>
              </a:p>
            </p:txBody>
          </p:sp>
        </mc:Choice>
        <mc:Fallback xmlns="">
          <p:sp>
            <p:nvSpPr>
              <p:cNvPr id="28" name="矩形 27">
                <a:extLst>
                  <a:ext uri="{FF2B5EF4-FFF2-40B4-BE49-F238E27FC236}">
                    <a16:creationId xmlns:a16="http://schemas.microsoft.com/office/drawing/2014/main" id="{2CA24556-6D86-4AAD-BA13-B84AB36C3E9A}"/>
                  </a:ext>
                </a:extLst>
              </p:cNvPr>
              <p:cNvSpPr>
                <a:spLocks noRot="1" noChangeAspect="1" noMove="1" noResize="1" noEditPoints="1" noAdjustHandles="1" noChangeArrowheads="1" noChangeShapeType="1" noTextEdit="1"/>
              </p:cNvSpPr>
              <p:nvPr/>
            </p:nvSpPr>
            <p:spPr>
              <a:xfrm>
                <a:off x="1143328" y="3594633"/>
                <a:ext cx="4572000" cy="1121013"/>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882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1000"/>
                                        <p:tgtEl>
                                          <p:spTgt spid="28"/>
                                        </p:tgtEl>
                                      </p:cBhvr>
                                    </p:animEffect>
                                    <p:anim calcmode="lin" valueType="num">
                                      <p:cBhvr>
                                        <p:cTn id="15" dur="1000" fill="hold"/>
                                        <p:tgtEl>
                                          <p:spTgt spid="28"/>
                                        </p:tgtEl>
                                        <p:attrNameLst>
                                          <p:attrName>ppt_x</p:attrName>
                                        </p:attrNameLst>
                                      </p:cBhvr>
                                      <p:tavLst>
                                        <p:tav tm="0">
                                          <p:val>
                                            <p:strVal val="#ppt_x"/>
                                          </p:val>
                                        </p:tav>
                                        <p:tav tm="100000">
                                          <p:val>
                                            <p:strVal val="#ppt_x"/>
                                          </p:val>
                                        </p:tav>
                                      </p:tavLst>
                                    </p:anim>
                                    <p:anim calcmode="lin" valueType="num">
                                      <p:cBhvr>
                                        <p:cTn id="1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7F5F5F-733D-4B04-B3D7-B7859C374AAF}"/>
              </a:ext>
            </a:extLst>
          </p:cNvPr>
          <p:cNvSpPr/>
          <p:nvPr/>
        </p:nvSpPr>
        <p:spPr>
          <a:xfrm>
            <a:off x="5669277" y="679122"/>
            <a:ext cx="3078480" cy="276999"/>
          </a:xfrm>
          <a:prstGeom prst="rect">
            <a:avLst/>
          </a:prstGeom>
        </p:spPr>
        <p:txBody>
          <a:bodyPr wrap="square">
            <a:spAutoFit/>
          </a:bodyPr>
          <a:lstStyle/>
          <a:p>
            <a:pPr algn="ctr"/>
            <a:r>
              <a:rPr lang="zh-CN" altLang="zh-CN" sz="1200" dirty="0">
                <a:solidFill>
                  <a:schemeClr val="bg1"/>
                </a:solidFill>
                <a:latin typeface="Times New Roman" panose="02020603050405020304" pitchFamily="18" charset="0"/>
                <a:ea typeface="黑体" panose="02010609060101010101" pitchFamily="49" charset="-122"/>
              </a:rPr>
              <a:t>液</a:t>
            </a:r>
            <a:r>
              <a:rPr lang="zh-CN" altLang="en-US" sz="1200" dirty="0">
                <a:solidFill>
                  <a:schemeClr val="bg1"/>
                </a:solidFill>
                <a:latin typeface="Times New Roman" panose="02020603050405020304" pitchFamily="18" charset="0"/>
                <a:ea typeface="黑体" panose="02010609060101010101" pitchFamily="49" charset="-122"/>
              </a:rPr>
              <a:t>体静力学</a:t>
            </a:r>
          </a:p>
        </p:txBody>
      </p:sp>
      <p:sp>
        <p:nvSpPr>
          <p:cNvPr id="5" name="矩形 4">
            <a:extLst>
              <a:ext uri="{FF2B5EF4-FFF2-40B4-BE49-F238E27FC236}">
                <a16:creationId xmlns:a16="http://schemas.microsoft.com/office/drawing/2014/main" id="{28526DCE-F3AF-4D5C-8CFE-B5BF748710D8}"/>
              </a:ext>
            </a:extLst>
          </p:cNvPr>
          <p:cNvSpPr/>
          <p:nvPr/>
        </p:nvSpPr>
        <p:spPr>
          <a:xfrm>
            <a:off x="5669277" y="1420003"/>
            <a:ext cx="3078480" cy="276999"/>
          </a:xfrm>
          <a:prstGeom prst="rect">
            <a:avLst/>
          </a:prstGeom>
        </p:spPr>
        <p:txBody>
          <a:bodyPr wrap="square">
            <a:spAutoFit/>
          </a:bodyPr>
          <a:lstStyle/>
          <a:p>
            <a:pPr algn="ctr"/>
            <a:r>
              <a:rPr lang="zh-CN" altLang="zh-CN" sz="1200" dirty="0">
                <a:solidFill>
                  <a:schemeClr val="bg1"/>
                </a:solidFill>
                <a:latin typeface="Times New Roman" panose="02020603050405020304" pitchFamily="18" charset="0"/>
                <a:ea typeface="黑体" panose="02010609060101010101" pitchFamily="49" charset="-122"/>
              </a:rPr>
              <a:t>液</a:t>
            </a:r>
            <a:r>
              <a:rPr lang="zh-CN" altLang="en-US" sz="1200" dirty="0">
                <a:solidFill>
                  <a:schemeClr val="bg1"/>
                </a:solidFill>
                <a:latin typeface="Times New Roman" panose="02020603050405020304" pitchFamily="18" charset="0"/>
                <a:ea typeface="黑体" panose="02010609060101010101" pitchFamily="49" charset="-122"/>
              </a:rPr>
              <a:t>体</a:t>
            </a:r>
            <a:r>
              <a:rPr lang="zh-CN" altLang="zh-CN" sz="1200" dirty="0">
                <a:solidFill>
                  <a:schemeClr val="bg1"/>
                </a:solidFill>
                <a:latin typeface="Times New Roman" panose="02020603050405020304" pitchFamily="18" charset="0"/>
                <a:ea typeface="黑体" panose="02010609060101010101" pitchFamily="49" charset="-122"/>
              </a:rPr>
              <a:t>动</a:t>
            </a:r>
            <a:r>
              <a:rPr lang="zh-CN" altLang="en-US" sz="1200" dirty="0">
                <a:solidFill>
                  <a:schemeClr val="bg1"/>
                </a:solidFill>
                <a:latin typeface="Times New Roman" panose="02020603050405020304" pitchFamily="18" charset="0"/>
                <a:ea typeface="黑体" panose="02010609060101010101" pitchFamily="49" charset="-122"/>
              </a:rPr>
              <a:t>力学</a:t>
            </a:r>
            <a:endParaRPr lang="zh-CN" altLang="en-US" sz="4400" dirty="0">
              <a:solidFill>
                <a:schemeClr val="bg1"/>
              </a:solidFill>
              <a:latin typeface="Times New Roman" panose="02020603050405020304" pitchFamily="18" charset="0"/>
              <a:ea typeface="黑体" panose="02010609060101010101" pitchFamily="49" charset="-122"/>
            </a:endParaRPr>
          </a:p>
        </p:txBody>
      </p:sp>
      <p:sp>
        <p:nvSpPr>
          <p:cNvPr id="6" name="文本框 5">
            <a:extLst>
              <a:ext uri="{FF2B5EF4-FFF2-40B4-BE49-F238E27FC236}">
                <a16:creationId xmlns:a16="http://schemas.microsoft.com/office/drawing/2014/main" id="{42340508-3A5D-4E4E-904B-720EC70EDC22}"/>
              </a:ext>
            </a:extLst>
          </p:cNvPr>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第三章</a:t>
            </a:r>
          </a:p>
        </p:txBody>
      </p:sp>
      <p:sp>
        <p:nvSpPr>
          <p:cNvPr id="7" name="矩形 6">
            <a:extLst>
              <a:ext uri="{FF2B5EF4-FFF2-40B4-BE49-F238E27FC236}">
                <a16:creationId xmlns:a16="http://schemas.microsoft.com/office/drawing/2014/main" id="{CF508671-31D2-4EF4-BA4A-636566B1952C}"/>
              </a:ext>
            </a:extLst>
          </p:cNvPr>
          <p:cNvSpPr/>
          <p:nvPr/>
        </p:nvSpPr>
        <p:spPr>
          <a:xfrm>
            <a:off x="918429" y="3540257"/>
            <a:ext cx="3931278" cy="1077218"/>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液压流体</a:t>
            </a:r>
            <a:endParaRPr lang="en-US" altLang="zh-CN" sz="3200" dirty="0">
              <a:solidFill>
                <a:schemeClr val="bg1">
                  <a:lumMod val="95000"/>
                </a:schemeClr>
              </a:solidFill>
              <a:latin typeface="Times New Roman" panose="02020603050405020304" pitchFamily="18" charset="0"/>
              <a:ea typeface="黑体" panose="02010609060101010101" pitchFamily="49" charset="-122"/>
            </a:endParaRPr>
          </a:p>
          <a:p>
            <a:r>
              <a:rPr lang="zh-CN" altLang="en-US" sz="3200" dirty="0">
                <a:solidFill>
                  <a:schemeClr val="bg1">
                    <a:lumMod val="95000"/>
                  </a:schemeClr>
                </a:solidFill>
                <a:latin typeface="Times New Roman" panose="02020603050405020304" pitchFamily="18" charset="0"/>
                <a:ea typeface="黑体" panose="02010609060101010101" pitchFamily="49" charset="-122"/>
              </a:rPr>
              <a:t>力学基础</a:t>
            </a:r>
          </a:p>
        </p:txBody>
      </p:sp>
      <p:sp>
        <p:nvSpPr>
          <p:cNvPr id="8" name="矩形 7">
            <a:extLst>
              <a:ext uri="{FF2B5EF4-FFF2-40B4-BE49-F238E27FC236}">
                <a16:creationId xmlns:a16="http://schemas.microsoft.com/office/drawing/2014/main" id="{621000C8-1E04-4F98-BE23-0BACCEB0A25C}"/>
              </a:ext>
            </a:extLst>
          </p:cNvPr>
          <p:cNvSpPr/>
          <p:nvPr/>
        </p:nvSpPr>
        <p:spPr>
          <a:xfrm>
            <a:off x="5669277" y="2160884"/>
            <a:ext cx="3078480" cy="276999"/>
          </a:xfrm>
          <a:prstGeom prst="rect">
            <a:avLst/>
          </a:prstGeom>
        </p:spPr>
        <p:txBody>
          <a:bodyPr wrap="square">
            <a:spAutoFit/>
          </a:bodyPr>
          <a:lstStyle/>
          <a:p>
            <a:pPr algn="ctr"/>
            <a:r>
              <a:rPr lang="zh-CN" altLang="en-US" sz="1200" dirty="0">
                <a:solidFill>
                  <a:schemeClr val="bg1"/>
                </a:solidFill>
                <a:latin typeface="Times New Roman" panose="02020603050405020304" pitchFamily="18" charset="0"/>
                <a:ea typeface="黑体" panose="02010609060101010101" pitchFamily="49" charset="-122"/>
              </a:rPr>
              <a:t>管道中液流的特性</a:t>
            </a:r>
            <a:endParaRPr lang="zh-CN" altLang="en-US" sz="4400" dirty="0">
              <a:solidFill>
                <a:schemeClr val="bg1"/>
              </a:solidFill>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5E7FD69B-CCC6-4657-9B8D-FB803EDD3BE0}"/>
              </a:ext>
            </a:extLst>
          </p:cNvPr>
          <p:cNvSpPr/>
          <p:nvPr/>
        </p:nvSpPr>
        <p:spPr>
          <a:xfrm>
            <a:off x="5669277" y="2881858"/>
            <a:ext cx="3078480" cy="276999"/>
          </a:xfrm>
          <a:prstGeom prst="rect">
            <a:avLst/>
          </a:prstGeom>
        </p:spPr>
        <p:txBody>
          <a:bodyPr wrap="square">
            <a:spAutoFit/>
          </a:bodyPr>
          <a:lstStyle/>
          <a:p>
            <a:pPr algn="ctr"/>
            <a:r>
              <a:rPr lang="zh-CN" altLang="en-US" sz="1200" dirty="0">
                <a:solidFill>
                  <a:schemeClr val="bg1"/>
                </a:solidFill>
                <a:latin typeface="Times New Roman" panose="02020603050405020304" pitchFamily="18" charset="0"/>
                <a:ea typeface="黑体" panose="02010609060101010101" pitchFamily="49" charset="-122"/>
              </a:rPr>
              <a:t>孔口和缝隙液流</a:t>
            </a:r>
            <a:endParaRPr lang="zh-CN" altLang="en-US" sz="4400" dirty="0">
              <a:solidFill>
                <a:schemeClr val="bg1"/>
              </a:solidFill>
              <a:latin typeface="Times New Roman" panose="02020603050405020304" pitchFamily="18" charset="0"/>
              <a:ea typeface="黑体" panose="02010609060101010101" pitchFamily="49" charset="-122"/>
            </a:endParaRPr>
          </a:p>
        </p:txBody>
      </p:sp>
      <p:sp>
        <p:nvSpPr>
          <p:cNvPr id="10" name="矩形 9">
            <a:extLst>
              <a:ext uri="{FF2B5EF4-FFF2-40B4-BE49-F238E27FC236}">
                <a16:creationId xmlns:a16="http://schemas.microsoft.com/office/drawing/2014/main" id="{655DB235-BB92-4B36-8D4B-DE5D5B049676}"/>
              </a:ext>
            </a:extLst>
          </p:cNvPr>
          <p:cNvSpPr/>
          <p:nvPr/>
        </p:nvSpPr>
        <p:spPr>
          <a:xfrm>
            <a:off x="5669277" y="4347886"/>
            <a:ext cx="3078480" cy="276999"/>
          </a:xfrm>
          <a:prstGeom prst="rect">
            <a:avLst/>
          </a:prstGeom>
        </p:spPr>
        <p:txBody>
          <a:bodyPr wrap="square">
            <a:spAutoFit/>
          </a:bodyPr>
          <a:lstStyle/>
          <a:p>
            <a:pPr algn="ctr"/>
            <a:r>
              <a:rPr lang="zh-CN" altLang="en-US" sz="1200" dirty="0">
                <a:solidFill>
                  <a:schemeClr val="bg1"/>
                </a:solidFill>
                <a:latin typeface="Times New Roman" panose="02020603050405020304" pitchFamily="18" charset="0"/>
                <a:ea typeface="黑体" panose="02010609060101010101" pitchFamily="49" charset="-122"/>
              </a:rPr>
              <a:t>液压冲击</a:t>
            </a:r>
            <a:endParaRPr lang="zh-CN" altLang="en-US" sz="4400" dirty="0">
              <a:solidFill>
                <a:schemeClr val="bg1"/>
              </a:solidFill>
              <a:latin typeface="Times New Roman" panose="02020603050405020304" pitchFamily="18" charset="0"/>
              <a:ea typeface="黑体" panose="02010609060101010101" pitchFamily="49" charset="-122"/>
            </a:endParaRPr>
          </a:p>
        </p:txBody>
      </p:sp>
      <p:sp>
        <p:nvSpPr>
          <p:cNvPr id="11" name="矩形 10">
            <a:extLst>
              <a:ext uri="{FF2B5EF4-FFF2-40B4-BE49-F238E27FC236}">
                <a16:creationId xmlns:a16="http://schemas.microsoft.com/office/drawing/2014/main" id="{DF21DED4-4F3E-4678-90BC-17C0F8EE50AA}"/>
              </a:ext>
            </a:extLst>
          </p:cNvPr>
          <p:cNvSpPr/>
          <p:nvPr/>
        </p:nvSpPr>
        <p:spPr>
          <a:xfrm>
            <a:off x="5669277" y="3617462"/>
            <a:ext cx="3078480" cy="276999"/>
          </a:xfrm>
          <a:prstGeom prst="rect">
            <a:avLst/>
          </a:prstGeom>
        </p:spPr>
        <p:txBody>
          <a:bodyPr wrap="square">
            <a:spAutoFit/>
          </a:bodyPr>
          <a:lstStyle/>
          <a:p>
            <a:pPr algn="ctr"/>
            <a:r>
              <a:rPr lang="zh-CN" altLang="en-US" sz="1200" dirty="0">
                <a:solidFill>
                  <a:schemeClr val="bg1"/>
                </a:solidFill>
                <a:latin typeface="Times New Roman" panose="02020603050405020304" pitchFamily="18" charset="0"/>
                <a:ea typeface="黑体" panose="02010609060101010101" pitchFamily="49" charset="-122"/>
              </a:rPr>
              <a:t>气穴现象</a:t>
            </a:r>
            <a:endParaRPr lang="zh-CN" altLang="en-US" sz="4400" dirty="0">
              <a:solidFill>
                <a:schemeClr val="bg1"/>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7548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1000"/>
                                        <p:tgtEl>
                                          <p:spTgt spid="5"/>
                                        </p:tgtEl>
                                      </p:cBhvr>
                                    </p:animEffect>
                                    <p:anim calcmode="lin" valueType="num">
                                      <p:cBhvr>
                                        <p:cTn id="24" dur="1000" fill="hold"/>
                                        <p:tgtEl>
                                          <p:spTgt spid="5"/>
                                        </p:tgtEl>
                                        <p:attrNameLst>
                                          <p:attrName>ppt_x</p:attrName>
                                        </p:attrNameLst>
                                      </p:cBhvr>
                                      <p:tavLst>
                                        <p:tav tm="0">
                                          <p:val>
                                            <p:strVal val="#ppt_x"/>
                                          </p:val>
                                        </p:tav>
                                        <p:tav tm="100000">
                                          <p:val>
                                            <p:strVal val="#ppt_x"/>
                                          </p:val>
                                        </p:tav>
                                      </p:tavLst>
                                    </p:anim>
                                    <p:anim calcmode="lin" valueType="num">
                                      <p:cBhvr>
                                        <p:cTn id="2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1000"/>
                                        <p:tgtEl>
                                          <p:spTgt spid="9"/>
                                        </p:tgtEl>
                                      </p:cBhvr>
                                    </p:animEffect>
                                    <p:anim calcmode="lin" valueType="num">
                                      <p:cBhvr>
                                        <p:cTn id="38" dur="1000" fill="hold"/>
                                        <p:tgtEl>
                                          <p:spTgt spid="9"/>
                                        </p:tgtEl>
                                        <p:attrNameLst>
                                          <p:attrName>ppt_x</p:attrName>
                                        </p:attrNameLst>
                                      </p:cBhvr>
                                      <p:tavLst>
                                        <p:tav tm="0">
                                          <p:val>
                                            <p:strVal val="#ppt_x"/>
                                          </p:val>
                                        </p:tav>
                                        <p:tav tm="100000">
                                          <p:val>
                                            <p:strVal val="#ppt_x"/>
                                          </p:val>
                                        </p:tav>
                                      </p:tavLst>
                                    </p:anim>
                                    <p:anim calcmode="lin" valueType="num">
                                      <p:cBhvr>
                                        <p:cTn id="3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1000"/>
                                        <p:tgtEl>
                                          <p:spTgt spid="10"/>
                                        </p:tgtEl>
                                      </p:cBhvr>
                                    </p:animEffect>
                                    <p:anim calcmode="lin" valueType="num">
                                      <p:cBhvr>
                                        <p:cTn id="52" dur="1000" fill="hold"/>
                                        <p:tgtEl>
                                          <p:spTgt spid="10"/>
                                        </p:tgtEl>
                                        <p:attrNameLst>
                                          <p:attrName>ppt_x</p:attrName>
                                        </p:attrNameLst>
                                      </p:cBhvr>
                                      <p:tavLst>
                                        <p:tav tm="0">
                                          <p:val>
                                            <p:strVal val="#ppt_x"/>
                                          </p:val>
                                        </p:tav>
                                        <p:tav tm="100000">
                                          <p:val>
                                            <p:strVal val="#ppt_x"/>
                                          </p:val>
                                        </p:tav>
                                      </p:tavLst>
                                    </p:anim>
                                    <p:anim calcmode="lin" valueType="num">
                                      <p:cBhvr>
                                        <p:cTn id="5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8"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C4A9C80-9AFF-475D-9D4F-215C05903585}"/>
              </a:ext>
            </a:extLst>
          </p:cNvPr>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二、</a:t>
            </a:r>
          </a:p>
        </p:txBody>
      </p:sp>
      <p:sp>
        <p:nvSpPr>
          <p:cNvPr id="6" name="矩形 5">
            <a:extLst>
              <a:ext uri="{FF2B5EF4-FFF2-40B4-BE49-F238E27FC236}">
                <a16:creationId xmlns:a16="http://schemas.microsoft.com/office/drawing/2014/main" id="{B6452150-5450-47F6-AA58-1466B0F849A9}"/>
              </a:ext>
            </a:extLst>
          </p:cNvPr>
          <p:cNvSpPr/>
          <p:nvPr/>
        </p:nvSpPr>
        <p:spPr>
          <a:xfrm>
            <a:off x="3230876" y="1910420"/>
            <a:ext cx="3244429" cy="923330"/>
          </a:xfrm>
          <a:prstGeom prst="rect">
            <a:avLst/>
          </a:prstGeom>
        </p:spPr>
        <p:txBody>
          <a:bodyPr wrap="square">
            <a:spAutoFit/>
          </a:bodyPr>
          <a:lstStyle/>
          <a:p>
            <a:pPr algn="ctr"/>
            <a:r>
              <a:rPr lang="zh-CN" altLang="zh-CN" sz="3600" dirty="0">
                <a:solidFill>
                  <a:schemeClr val="bg1"/>
                </a:solidFill>
                <a:latin typeface="Times New Roman" panose="02020603050405020304" pitchFamily="18" charset="0"/>
                <a:ea typeface="黑体" panose="02010609060101010101" pitchFamily="49" charset="-122"/>
              </a:rPr>
              <a:t>液</a:t>
            </a:r>
            <a:r>
              <a:rPr lang="zh-CN" altLang="en-US" sz="3600" dirty="0">
                <a:solidFill>
                  <a:schemeClr val="bg1"/>
                </a:solidFill>
                <a:latin typeface="Times New Roman" panose="02020603050405020304" pitchFamily="18" charset="0"/>
                <a:ea typeface="黑体" panose="02010609060101010101" pitchFamily="49" charset="-122"/>
              </a:rPr>
              <a:t>体</a:t>
            </a:r>
            <a:r>
              <a:rPr lang="zh-CN" altLang="en-US" sz="5400" dirty="0">
                <a:solidFill>
                  <a:srgbClr val="FFC000"/>
                </a:solidFill>
                <a:latin typeface="Times New Roman" panose="02020603050405020304" pitchFamily="18" charset="0"/>
                <a:ea typeface="黑体" panose="02010609060101010101" pitchFamily="49" charset="-122"/>
              </a:rPr>
              <a:t>动力学</a:t>
            </a:r>
          </a:p>
        </p:txBody>
      </p:sp>
    </p:spTree>
    <p:extLst>
      <p:ext uri="{BB962C8B-B14F-4D97-AF65-F5344CB8AC3E}">
        <p14:creationId xmlns:p14="http://schemas.microsoft.com/office/powerpoint/2010/main" val="196094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9CB01-CF4C-4D52-A669-0AE1C341200D}"/>
              </a:ext>
            </a:extLst>
          </p:cNvPr>
          <p:cNvSpPr/>
          <p:nvPr/>
        </p:nvSpPr>
        <p:spPr>
          <a:xfrm>
            <a:off x="409893" y="1238079"/>
            <a:ext cx="8494803" cy="3231654"/>
          </a:xfrm>
          <a:prstGeom prst="rect">
            <a:avLst/>
          </a:prstGeom>
        </p:spPr>
        <p:txBody>
          <a:bodyPr wrap="square">
            <a:spAutoFit/>
          </a:bodyPr>
          <a:lstStyle/>
          <a:p>
            <a:pPr indent="360000">
              <a:lnSpc>
                <a:spcPct val="200000"/>
              </a:lnSpc>
            </a:pPr>
            <a:r>
              <a:rPr lang="zh-CN" altLang="zh-CN" sz="1400" dirty="0">
                <a:latin typeface="Times New Roman" panose="02020603050405020304" pitchFamily="18" charset="0"/>
                <a:ea typeface="黑体" panose="02010609060101010101" pitchFamily="49" charset="-122"/>
              </a:rPr>
              <a:t>本节主要讨论液体流动时的运动规律、能量转换和流动液体对固体壁面的作用力等问题</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具体要介绍三个基本方程</a:t>
            </a:r>
            <a:r>
              <a:rPr lang="en-US" altLang="zh-CN" sz="1400" dirty="0">
                <a:latin typeface="Times New Roman" panose="02020603050405020304" pitchFamily="18" charset="0"/>
                <a:ea typeface="黑体" panose="02010609060101010101" pitchFamily="49" charset="-122"/>
              </a:rPr>
              <a:t>——</a:t>
            </a:r>
            <a:r>
              <a:rPr lang="zh-CN" altLang="zh-CN" b="1" dirty="0">
                <a:solidFill>
                  <a:srgbClr val="FF0000"/>
                </a:solidFill>
                <a:latin typeface="Times New Roman" panose="02020603050405020304" pitchFamily="18" charset="0"/>
                <a:ea typeface="黑体" panose="02010609060101010101" pitchFamily="49" charset="-122"/>
              </a:rPr>
              <a:t>连续方程</a:t>
            </a:r>
            <a:r>
              <a:rPr lang="zh-CN" altLang="zh-CN" sz="1400" dirty="0">
                <a:latin typeface="Times New Roman" panose="02020603050405020304" pitchFamily="18" charset="0"/>
                <a:ea typeface="黑体" panose="02010609060101010101" pitchFamily="49" charset="-122"/>
              </a:rPr>
              <a:t>、</a:t>
            </a:r>
            <a:r>
              <a:rPr lang="zh-CN" altLang="zh-CN" b="1" dirty="0">
                <a:solidFill>
                  <a:srgbClr val="FF0000"/>
                </a:solidFill>
                <a:latin typeface="Times New Roman" panose="02020603050405020304" pitchFamily="18" charset="0"/>
                <a:ea typeface="黑体" panose="02010609060101010101" pitchFamily="49" charset="-122"/>
              </a:rPr>
              <a:t>能量方程</a:t>
            </a:r>
            <a:r>
              <a:rPr lang="zh-CN" altLang="zh-CN" sz="1400" dirty="0">
                <a:latin typeface="Times New Roman" panose="02020603050405020304" pitchFamily="18" charset="0"/>
                <a:ea typeface="黑体" panose="02010609060101010101" pitchFamily="49" charset="-122"/>
              </a:rPr>
              <a:t>和</a:t>
            </a:r>
            <a:r>
              <a:rPr lang="zh-CN" altLang="zh-CN" b="1" dirty="0">
                <a:solidFill>
                  <a:srgbClr val="FF0000"/>
                </a:solidFill>
                <a:latin typeface="Times New Roman" panose="02020603050405020304" pitchFamily="18" charset="0"/>
                <a:ea typeface="黑体" panose="02010609060101010101" pitchFamily="49" charset="-122"/>
              </a:rPr>
              <a:t>动量方程</a:t>
            </a:r>
            <a:r>
              <a:rPr lang="zh-CN" altLang="zh-CN" sz="1400" dirty="0">
                <a:latin typeface="Times New Roman" panose="02020603050405020304" pitchFamily="18" charset="0"/>
                <a:ea typeface="黑体" panose="02010609060101010101" pitchFamily="49" charset="-122"/>
              </a:rPr>
              <a:t>。</a:t>
            </a:r>
          </a:p>
          <a:p>
            <a:pPr indent="360000">
              <a:lnSpc>
                <a:spcPct val="200000"/>
              </a:lnSpc>
            </a:pPr>
            <a:r>
              <a:rPr lang="zh-CN" altLang="zh-CN" sz="1400" dirty="0">
                <a:latin typeface="Times New Roman" panose="02020603050405020304" pitchFamily="18" charset="0"/>
                <a:ea typeface="黑体" panose="02010609060101010101" pitchFamily="49" charset="-122"/>
              </a:rPr>
              <a:t>液体流动时</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由于重力、惯性力、粘性摩擦力等的影响</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其内部各处质点的运动状态是各不相同的</a:t>
            </a:r>
            <a:r>
              <a:rPr lang="zh-CN" altLang="en-US"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这些质点在不同时间、不同空间处的运动变化对液体的能量损耗有所影响</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但对液压技术来说</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使人感兴趣的只是整个液体在空间某特定点处或特定区域内的平均运动情况。</a:t>
            </a:r>
            <a:endParaRPr lang="en-US" altLang="zh-CN" sz="1400" dirty="0">
              <a:latin typeface="Times New Roman" panose="02020603050405020304" pitchFamily="18" charset="0"/>
              <a:ea typeface="黑体" panose="02010609060101010101" pitchFamily="49" charset="-122"/>
            </a:endParaRPr>
          </a:p>
          <a:p>
            <a:pPr indent="360000">
              <a:lnSpc>
                <a:spcPct val="200000"/>
              </a:lnSpc>
            </a:pPr>
            <a:r>
              <a:rPr lang="zh-CN" altLang="zh-CN" sz="1400" dirty="0">
                <a:latin typeface="Times New Roman" panose="02020603050405020304" pitchFamily="18" charset="0"/>
                <a:ea typeface="黑体" panose="02010609060101010101" pitchFamily="49" charset="-122"/>
              </a:rPr>
              <a:t>此外</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流动液体的状态还与液体的温度、粘度等参数有关。为了简化条件便于分析起见</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一般都假定在等温的条件下</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因而可把粘度看作是常量</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密度只与压力有关</a:t>
            </a:r>
            <a:r>
              <a:rPr lang="en-US" altLang="zh-CN" sz="1400" dirty="0">
                <a:latin typeface="Times New Roman" panose="02020603050405020304" pitchFamily="18" charset="0"/>
                <a:ea typeface="黑体" panose="02010609060101010101" pitchFamily="49" charset="-122"/>
              </a:rPr>
              <a:t>)</a:t>
            </a:r>
            <a:r>
              <a:rPr lang="zh-CN" altLang="zh-CN" sz="1400" dirty="0">
                <a:latin typeface="Times New Roman" panose="02020603050405020304" pitchFamily="18" charset="0"/>
                <a:ea typeface="黑体" panose="02010609060101010101" pitchFamily="49" charset="-122"/>
              </a:rPr>
              <a:t>来讨论液体的流动情况。</a:t>
            </a:r>
          </a:p>
        </p:txBody>
      </p:sp>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78762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一、基本概念</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5" name="矩形 4">
            <a:extLst>
              <a:ext uri="{FF2B5EF4-FFF2-40B4-BE49-F238E27FC236}">
                <a16:creationId xmlns:a16="http://schemas.microsoft.com/office/drawing/2014/main" id="{F96DBFB1-DBFE-483E-8DF4-19328C1C629E}"/>
              </a:ext>
            </a:extLst>
          </p:cNvPr>
          <p:cNvSpPr/>
          <p:nvPr/>
        </p:nvSpPr>
        <p:spPr>
          <a:xfrm>
            <a:off x="807596" y="2054621"/>
            <a:ext cx="7661565" cy="1641347"/>
          </a:xfrm>
          <a:prstGeom prst="rect">
            <a:avLst/>
          </a:prstGeom>
        </p:spPr>
        <p:txBody>
          <a:bodyPr wrap="square">
            <a:spAutoFit/>
          </a:bodyPr>
          <a:lstStyle/>
          <a:p>
            <a:pPr algn="ctr">
              <a:lnSpc>
                <a:spcPct val="200000"/>
              </a:lnSpc>
            </a:pP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在推导液体流动的三个基本方程之前</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pP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必须弄清有关液体流动时的一些</a:t>
            </a:r>
            <a:r>
              <a:rPr lang="zh-CN" altLang="zh-CN" sz="3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主要基本概念</a:t>
            </a: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5607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4" name="圆角矩形 6">
            <a:extLst>
              <a:ext uri="{FF2B5EF4-FFF2-40B4-BE49-F238E27FC236}">
                <a16:creationId xmlns:a16="http://schemas.microsoft.com/office/drawing/2014/main" id="{7282FF25-225A-42EB-A944-DB7EBF829592}"/>
              </a:ext>
            </a:extLst>
          </p:cNvPr>
          <p:cNvSpPr/>
          <p:nvPr/>
        </p:nvSpPr>
        <p:spPr>
          <a:xfrm>
            <a:off x="942109" y="1394212"/>
            <a:ext cx="7351235" cy="135305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4340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（一）理想液体、恒定流动和一维流动</a:t>
            </a:r>
          </a:p>
        </p:txBody>
      </p:sp>
      <p:sp>
        <p:nvSpPr>
          <p:cNvPr id="3" name="矩形 2">
            <a:extLst>
              <a:ext uri="{FF2B5EF4-FFF2-40B4-BE49-F238E27FC236}">
                <a16:creationId xmlns:a16="http://schemas.microsoft.com/office/drawing/2014/main" id="{B15C84A6-94FB-460D-8BD7-F6422384A3B1}"/>
              </a:ext>
            </a:extLst>
          </p:cNvPr>
          <p:cNvSpPr/>
          <p:nvPr/>
        </p:nvSpPr>
        <p:spPr>
          <a:xfrm>
            <a:off x="1153551" y="1385358"/>
            <a:ext cx="6643255" cy="1361911"/>
          </a:xfrm>
          <a:prstGeom prst="rect">
            <a:avLst/>
          </a:prstGeom>
        </p:spPr>
        <p:txBody>
          <a:bodyPr wrap="square">
            <a:spAutoFit/>
          </a:bodyPr>
          <a:lstStyle/>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实际液体具有粘性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研究液体流动时必须考虑粘性的影响。</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但由于这个问题非常复杂</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所以开始分析时可以假设液体没有粘性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然后再考虑粘性的作用并通过实验验证等办法对理想化的结论进行补充或修正。</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这种方法同样可以用来处理液体的可压缩性问题。</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一般把既无粘性又不可压缩的假想液体称为理想液体。</a:t>
            </a:r>
            <a:endParaRPr lang="zh-CN" altLang="en-US" sz="2000" dirty="0">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D92B6CDE-6A88-43E4-BBA6-302AE800CD31}"/>
              </a:ext>
            </a:extLst>
          </p:cNvPr>
          <p:cNvSpPr/>
          <p:nvPr/>
        </p:nvSpPr>
        <p:spPr>
          <a:xfrm>
            <a:off x="1299562" y="2892995"/>
            <a:ext cx="6636328" cy="819455"/>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如液体中任何一点的压力、速度和密度都不随时间而变化</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便称液体是在作恒定流动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只要压力、速度或密度中有一个参数随时间变化</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则液体的流动被称为非恒定流动。</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研究液压系统稳态性能时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可以认为液体作恒定流动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但在研究其动态性能时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则必须按非恒定流动来考虑。</a:t>
            </a:r>
            <a:endParaRPr lang="zh-CN" altLang="en-US" dirty="0">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6B583D3E-B1C7-4788-BAFE-444AA39BFDCB}"/>
              </a:ext>
            </a:extLst>
          </p:cNvPr>
          <p:cNvSpPr/>
          <p:nvPr/>
        </p:nvSpPr>
        <p:spPr>
          <a:xfrm>
            <a:off x="942108" y="2892995"/>
            <a:ext cx="7351235" cy="81945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9" name="矩形 28">
            <a:extLst>
              <a:ext uri="{FF2B5EF4-FFF2-40B4-BE49-F238E27FC236}">
                <a16:creationId xmlns:a16="http://schemas.microsoft.com/office/drawing/2014/main" id="{1277B5DD-E2E4-408E-BCC8-210AA64342E5}"/>
              </a:ext>
            </a:extLst>
          </p:cNvPr>
          <p:cNvSpPr/>
          <p:nvPr/>
        </p:nvSpPr>
        <p:spPr>
          <a:xfrm>
            <a:off x="793871" y="3851245"/>
            <a:ext cx="7647708" cy="1061829"/>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当液体整个作线形流动时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称为一维流动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当作平面或空间流动时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称为二维或三维流动。</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一维流动最简单</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但是严格意义上的一维流动要求液流截面上各点处的速度矢量完全相同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这种情况在现实中极为少见。</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通常把封闭容器内液体的流动按一维流动处理</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再用实验数据来修正其结果</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液压传动中对工作介质流动的分析讨论就是这样进行的。</a:t>
            </a:r>
            <a:endParaRPr lang="zh-CN" altLang="en-US" dirty="0">
              <a:latin typeface="Times New Roman" panose="02020603050405020304" pitchFamily="18" charset="0"/>
              <a:ea typeface="黑体" panose="02010609060101010101" pitchFamily="49" charset="-122"/>
            </a:endParaRPr>
          </a:p>
        </p:txBody>
      </p:sp>
      <p:sp>
        <p:nvSpPr>
          <p:cNvPr id="30" name="圆角矩形 6">
            <a:extLst>
              <a:ext uri="{FF2B5EF4-FFF2-40B4-BE49-F238E27FC236}">
                <a16:creationId xmlns:a16="http://schemas.microsoft.com/office/drawing/2014/main" id="{0C648CA5-B1A2-4AF5-B871-5BC83A89C568}"/>
              </a:ext>
            </a:extLst>
          </p:cNvPr>
          <p:cNvSpPr/>
          <p:nvPr/>
        </p:nvSpPr>
        <p:spPr>
          <a:xfrm>
            <a:off x="922724" y="3851245"/>
            <a:ext cx="7351235" cy="106182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063585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1000"/>
                                        <p:tgtEl>
                                          <p:spTgt spid="7"/>
                                        </p:tgtEl>
                                      </p:cBhvr>
                                    </p:animEffect>
                                    <p:anim calcmode="lin" valueType="num">
                                      <p:cBhvr>
                                        <p:cTn id="27" dur="1000" fill="hold"/>
                                        <p:tgtEl>
                                          <p:spTgt spid="7"/>
                                        </p:tgtEl>
                                        <p:attrNameLst>
                                          <p:attrName>ppt_x</p:attrName>
                                        </p:attrNameLst>
                                      </p:cBhvr>
                                      <p:tavLst>
                                        <p:tav tm="0">
                                          <p:val>
                                            <p:strVal val="#ppt_x"/>
                                          </p:val>
                                        </p:tav>
                                        <p:tav tm="100000">
                                          <p:val>
                                            <p:strVal val="#ppt_x"/>
                                          </p:val>
                                        </p:tav>
                                      </p:tavLst>
                                    </p:anim>
                                    <p:anim calcmode="lin" valueType="num">
                                      <p:cBhvr>
                                        <p:cTn id="2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1000"/>
                                        <p:tgtEl>
                                          <p:spTgt spid="30"/>
                                        </p:tgtEl>
                                      </p:cBhvr>
                                    </p:animEffect>
                                    <p:anim calcmode="lin" valueType="num">
                                      <p:cBhvr>
                                        <p:cTn id="34" dur="1000" fill="hold"/>
                                        <p:tgtEl>
                                          <p:spTgt spid="30"/>
                                        </p:tgtEl>
                                        <p:attrNameLst>
                                          <p:attrName>ppt_x</p:attrName>
                                        </p:attrNameLst>
                                      </p:cBhvr>
                                      <p:tavLst>
                                        <p:tav tm="0">
                                          <p:val>
                                            <p:strVal val="#ppt_x"/>
                                          </p:val>
                                        </p:tav>
                                        <p:tav tm="100000">
                                          <p:val>
                                            <p:strVal val="#ppt_x"/>
                                          </p:val>
                                        </p:tav>
                                      </p:tavLst>
                                    </p:anim>
                                    <p:anim calcmode="lin" valueType="num">
                                      <p:cBhvr>
                                        <p:cTn id="3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anim calcmode="lin" valueType="num">
                                      <p:cBhvr>
                                        <p:cTn id="41" dur="1000" fill="hold"/>
                                        <p:tgtEl>
                                          <p:spTgt spid="29"/>
                                        </p:tgtEl>
                                        <p:attrNameLst>
                                          <p:attrName>ppt_x</p:attrName>
                                        </p:attrNameLst>
                                      </p:cBhvr>
                                      <p:tavLst>
                                        <p:tav tm="0">
                                          <p:val>
                                            <p:strVal val="#ppt_x"/>
                                          </p:val>
                                        </p:tav>
                                        <p:tav tm="100000">
                                          <p:val>
                                            <p:strVal val="#ppt_x"/>
                                          </p:val>
                                        </p:tav>
                                      </p:tavLst>
                                    </p:anim>
                                    <p:anim calcmode="lin" valueType="num">
                                      <p:cBhvr>
                                        <p:cTn id="42"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P spid="7" grpId="0"/>
      <p:bldP spid="27" grpId="0" animBg="1"/>
      <p:bldP spid="29" grpId="0"/>
      <p:bldP spid="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4" name="圆角矩形 6">
            <a:extLst>
              <a:ext uri="{FF2B5EF4-FFF2-40B4-BE49-F238E27FC236}">
                <a16:creationId xmlns:a16="http://schemas.microsoft.com/office/drawing/2014/main" id="{7282FF25-225A-42EB-A944-DB7EBF829592}"/>
              </a:ext>
            </a:extLst>
          </p:cNvPr>
          <p:cNvSpPr/>
          <p:nvPr/>
        </p:nvSpPr>
        <p:spPr>
          <a:xfrm>
            <a:off x="535180" y="1539684"/>
            <a:ext cx="4902730" cy="317086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2785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（二）流线、流管和流束</a:t>
            </a:r>
          </a:p>
        </p:txBody>
      </p:sp>
      <p:sp>
        <p:nvSpPr>
          <p:cNvPr id="4" name="矩形 3">
            <a:extLst>
              <a:ext uri="{FF2B5EF4-FFF2-40B4-BE49-F238E27FC236}">
                <a16:creationId xmlns:a16="http://schemas.microsoft.com/office/drawing/2014/main" id="{A2A4E6F2-614C-4108-9481-58E864750549}"/>
              </a:ext>
            </a:extLst>
          </p:cNvPr>
          <p:cNvSpPr/>
          <p:nvPr/>
        </p:nvSpPr>
        <p:spPr>
          <a:xfrm>
            <a:off x="752953" y="1894007"/>
            <a:ext cx="4572000" cy="2462213"/>
          </a:xfrm>
          <a:prstGeom prst="rect">
            <a:avLst/>
          </a:prstGeom>
        </p:spPr>
        <p:txBody>
          <a:bodyPr>
            <a:spAutoFit/>
          </a:bodyPr>
          <a:lstStyle/>
          <a:p>
            <a:pPr>
              <a:lnSpc>
                <a:spcPct val="20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流线是流场中的一条条曲线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它表示在同一瞬时流场中各质点的运动状态。流线上每一质点的速度向量与这条曲线相切</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流线代表了某一瞬时一群流体质点的流速方向</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在非恒定流动时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由于液流通过空间点的速度随时间变化</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因而流线形状也随时间变化</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在恒定流动时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流线形状不随时间变化。由于流场中每一质点在每一瞬时只能有一个速度</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所以流线之间不可能相交</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流线也不可能突然转折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它只能是一条光滑的曲线。</a:t>
            </a:r>
            <a:endParaRPr lang="zh-CN" altLang="en-US" sz="2000" dirty="0">
              <a:latin typeface="Times New Roman" panose="02020603050405020304" pitchFamily="18" charset="0"/>
              <a:ea typeface="黑体" panose="02010609060101010101" pitchFamily="49" charset="-122"/>
            </a:endParaRPr>
          </a:p>
        </p:txBody>
      </p:sp>
      <p:pic>
        <p:nvPicPr>
          <p:cNvPr id="19" name="3T8.EPS" descr="id:2147503105;FounderCES">
            <a:extLst>
              <a:ext uri="{FF2B5EF4-FFF2-40B4-BE49-F238E27FC236}">
                <a16:creationId xmlns:a16="http://schemas.microsoft.com/office/drawing/2014/main" id="{9861A524-AB7E-48F2-99FC-92E264A9C0B6}"/>
              </a:ext>
            </a:extLst>
          </p:cNvPr>
          <p:cNvPicPr/>
          <p:nvPr/>
        </p:nvPicPr>
        <p:blipFill>
          <a:blip r:embed="rId2"/>
          <a:stretch>
            <a:fillRect/>
          </a:stretch>
        </p:blipFill>
        <p:spPr>
          <a:xfrm>
            <a:off x="6219881" y="1352396"/>
            <a:ext cx="1988936" cy="2836677"/>
          </a:xfrm>
          <a:prstGeom prst="rect">
            <a:avLst/>
          </a:prstGeom>
        </p:spPr>
      </p:pic>
      <p:sp>
        <p:nvSpPr>
          <p:cNvPr id="5" name="矩形 4">
            <a:extLst>
              <a:ext uri="{FF2B5EF4-FFF2-40B4-BE49-F238E27FC236}">
                <a16:creationId xmlns:a16="http://schemas.microsoft.com/office/drawing/2014/main" id="{26C9CAB4-8D61-42CF-A72F-619C0AEE92C5}"/>
              </a:ext>
            </a:extLst>
          </p:cNvPr>
          <p:cNvSpPr/>
          <p:nvPr/>
        </p:nvSpPr>
        <p:spPr>
          <a:xfrm>
            <a:off x="6376619" y="4383763"/>
            <a:ext cx="1651414"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流线、流管、流束和通流截面</a:t>
            </a:r>
            <a:endParaRPr lang="zh-CN" altLang="en-US" sz="700" dirty="0">
              <a:latin typeface="Times New Roman" panose="02020603050405020304" pitchFamily="18" charset="0"/>
              <a:ea typeface="黑体" panose="02010609060101010101" pitchFamily="49" charset="-122"/>
            </a:endParaRPr>
          </a:p>
        </p:txBody>
      </p:sp>
      <p:sp>
        <p:nvSpPr>
          <p:cNvPr id="6" name="矩形 5">
            <a:extLst>
              <a:ext uri="{FF2B5EF4-FFF2-40B4-BE49-F238E27FC236}">
                <a16:creationId xmlns:a16="http://schemas.microsoft.com/office/drawing/2014/main" id="{07CB3FAD-416F-4D7F-AAFA-4608C66046F7}"/>
              </a:ext>
            </a:extLst>
          </p:cNvPr>
          <p:cNvSpPr/>
          <p:nvPr/>
        </p:nvSpPr>
        <p:spPr>
          <a:xfrm>
            <a:off x="6318109" y="4583818"/>
            <a:ext cx="1760418" cy="215444"/>
          </a:xfrm>
          <a:prstGeom prst="rect">
            <a:avLst/>
          </a:prstGeom>
        </p:spPr>
        <p:txBody>
          <a:bodyPr wrap="none">
            <a:spAutoFit/>
          </a:bodyPr>
          <a:lstStyle/>
          <a:p>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流线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流管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流束和通流截面</a:t>
            </a:r>
            <a:endParaRPr lang="zh-CN" altLang="en-US" sz="800"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27324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4" name="圆角矩形 6">
            <a:extLst>
              <a:ext uri="{FF2B5EF4-FFF2-40B4-BE49-F238E27FC236}">
                <a16:creationId xmlns:a16="http://schemas.microsoft.com/office/drawing/2014/main" id="{7282FF25-225A-42EB-A944-DB7EBF829592}"/>
              </a:ext>
            </a:extLst>
          </p:cNvPr>
          <p:cNvSpPr/>
          <p:nvPr/>
        </p:nvSpPr>
        <p:spPr>
          <a:xfrm>
            <a:off x="3553691" y="1274413"/>
            <a:ext cx="5066052" cy="211995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2785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（二）流线、流管和流束</a:t>
            </a:r>
          </a:p>
        </p:txBody>
      </p:sp>
      <p:sp>
        <p:nvSpPr>
          <p:cNvPr id="4" name="矩形 3">
            <a:extLst>
              <a:ext uri="{FF2B5EF4-FFF2-40B4-BE49-F238E27FC236}">
                <a16:creationId xmlns:a16="http://schemas.microsoft.com/office/drawing/2014/main" id="{A2A4E6F2-614C-4108-9481-58E864750549}"/>
              </a:ext>
            </a:extLst>
          </p:cNvPr>
          <p:cNvSpPr/>
          <p:nvPr/>
        </p:nvSpPr>
        <p:spPr>
          <a:xfrm>
            <a:off x="3700929" y="1421243"/>
            <a:ext cx="4816671" cy="1785104"/>
          </a:xfrm>
          <a:prstGeom prst="rect">
            <a:avLst/>
          </a:prstGeom>
        </p:spPr>
        <p:txBody>
          <a:bodyPr wrap="square">
            <a:spAutoFit/>
          </a:bodyPr>
          <a:lstStyle/>
          <a:p>
            <a:pPr algn="just">
              <a:lnSpc>
                <a:spcPct val="20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在流场中画一不属于流线的任意封闭曲线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沿该封闭曲线上的每一点作流线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由这些流线组成的表面称为流管</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8b)</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。流管内的流线群称为流束。</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20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根据流线不会相交的性质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流管内外的流线均不会穿越流管</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故流管与真实管道相似。将流管截面无限缩小趋近于零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便获得微小流管或微小流束。微小流束截面上各点处的流速可以认为是相等的。</a:t>
            </a:r>
            <a:endParaRPr lang="zh-CN" altLang="en-US" sz="2000" dirty="0">
              <a:latin typeface="Times New Roman" panose="02020603050405020304" pitchFamily="18" charset="0"/>
              <a:ea typeface="黑体" panose="02010609060101010101" pitchFamily="49" charset="-122"/>
            </a:endParaRPr>
          </a:p>
        </p:txBody>
      </p:sp>
      <p:pic>
        <p:nvPicPr>
          <p:cNvPr id="19" name="3T8.EPS" descr="id:2147503105;FounderCES">
            <a:extLst>
              <a:ext uri="{FF2B5EF4-FFF2-40B4-BE49-F238E27FC236}">
                <a16:creationId xmlns:a16="http://schemas.microsoft.com/office/drawing/2014/main" id="{9861A524-AB7E-48F2-99FC-92E264A9C0B6}"/>
              </a:ext>
            </a:extLst>
          </p:cNvPr>
          <p:cNvPicPr/>
          <p:nvPr/>
        </p:nvPicPr>
        <p:blipFill>
          <a:blip r:embed="rId2"/>
          <a:stretch>
            <a:fillRect/>
          </a:stretch>
        </p:blipFill>
        <p:spPr>
          <a:xfrm>
            <a:off x="842496" y="1421243"/>
            <a:ext cx="1988936" cy="2836677"/>
          </a:xfrm>
          <a:prstGeom prst="rect">
            <a:avLst/>
          </a:prstGeom>
        </p:spPr>
      </p:pic>
      <p:sp>
        <p:nvSpPr>
          <p:cNvPr id="5" name="矩形 4">
            <a:extLst>
              <a:ext uri="{FF2B5EF4-FFF2-40B4-BE49-F238E27FC236}">
                <a16:creationId xmlns:a16="http://schemas.microsoft.com/office/drawing/2014/main" id="{26C9CAB4-8D61-42CF-A72F-619C0AEE92C5}"/>
              </a:ext>
            </a:extLst>
          </p:cNvPr>
          <p:cNvSpPr/>
          <p:nvPr/>
        </p:nvSpPr>
        <p:spPr>
          <a:xfrm>
            <a:off x="1098037" y="4483790"/>
            <a:ext cx="1675459"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流线、流管、流束和通流截面</a:t>
            </a:r>
            <a:endParaRPr lang="zh-CN" altLang="en-US" sz="700" dirty="0">
              <a:latin typeface="Times New Roman" panose="02020603050405020304" pitchFamily="18" charset="0"/>
              <a:ea typeface="黑体" panose="02010609060101010101" pitchFamily="49" charset="-122"/>
            </a:endParaRPr>
          </a:p>
        </p:txBody>
      </p:sp>
      <p:sp>
        <p:nvSpPr>
          <p:cNvPr id="11" name="矩形 10">
            <a:extLst>
              <a:ext uri="{FF2B5EF4-FFF2-40B4-BE49-F238E27FC236}">
                <a16:creationId xmlns:a16="http://schemas.microsoft.com/office/drawing/2014/main" id="{F2EC9EC7-7FDD-4B71-A0F6-D8AC0CD04791}"/>
              </a:ext>
            </a:extLst>
          </p:cNvPr>
          <p:cNvSpPr/>
          <p:nvPr/>
        </p:nvSpPr>
        <p:spPr>
          <a:xfrm>
            <a:off x="1039527" y="4683845"/>
            <a:ext cx="1826141" cy="215444"/>
          </a:xfrm>
          <a:prstGeom prst="rect">
            <a:avLst/>
          </a:prstGeom>
        </p:spPr>
        <p:txBody>
          <a:bodyPr wrap="none">
            <a:spAutoFit/>
          </a:bodyPr>
          <a:lstStyle/>
          <a:p>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流线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流管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流束和通流截面</a:t>
            </a:r>
            <a:endParaRPr lang="zh-CN" altLang="en-US" sz="800" dirty="0">
              <a:solidFill>
                <a:srgbClr val="FF0000"/>
              </a:solidFill>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47A25584-E4EA-4541-A65A-CD1A7149FEAC}"/>
              </a:ext>
            </a:extLst>
          </p:cNvPr>
          <p:cNvSpPr/>
          <p:nvPr/>
        </p:nvSpPr>
        <p:spPr>
          <a:xfrm>
            <a:off x="3712878" y="3520274"/>
            <a:ext cx="4906865" cy="1286250"/>
          </a:xfrm>
          <a:prstGeom prst="rect">
            <a:avLst/>
          </a:prstGeom>
        </p:spPr>
        <p:txBody>
          <a:bodyPr wrap="square">
            <a:spAutoFit/>
          </a:bodyPr>
          <a:lstStyle/>
          <a:p>
            <a:pPr>
              <a:lnSpc>
                <a:spcPct val="15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流线彼此平行的流动称为平行流动</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流线间夹角很小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或流线曲率半径很大的流动称为缓变流动。</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平行流动和缓变流动都可以算是一维流动。</a:t>
            </a:r>
            <a:endParaRPr lang="zh-CN" altLang="en-US" sz="3600" b="1" dirty="0">
              <a:solidFill>
                <a:srgbClr val="FF0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1333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4" name="圆角矩形 6">
            <a:extLst>
              <a:ext uri="{FF2B5EF4-FFF2-40B4-BE49-F238E27FC236}">
                <a16:creationId xmlns:a16="http://schemas.microsoft.com/office/drawing/2014/main" id="{7282FF25-225A-42EB-A944-DB7EBF829592}"/>
              </a:ext>
            </a:extLst>
          </p:cNvPr>
          <p:cNvSpPr/>
          <p:nvPr/>
        </p:nvSpPr>
        <p:spPr>
          <a:xfrm>
            <a:off x="424851" y="2658734"/>
            <a:ext cx="4902730" cy="178857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3700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（三）通流截面、流量和平均流速</a:t>
            </a:r>
          </a:p>
        </p:txBody>
      </p:sp>
      <p:sp>
        <p:nvSpPr>
          <p:cNvPr id="4" name="矩形 3">
            <a:extLst>
              <a:ext uri="{FF2B5EF4-FFF2-40B4-BE49-F238E27FC236}">
                <a16:creationId xmlns:a16="http://schemas.microsoft.com/office/drawing/2014/main" id="{A2A4E6F2-614C-4108-9481-58E864750549}"/>
              </a:ext>
            </a:extLst>
          </p:cNvPr>
          <p:cNvSpPr/>
          <p:nvPr/>
        </p:nvSpPr>
        <p:spPr>
          <a:xfrm>
            <a:off x="535180" y="1783464"/>
            <a:ext cx="4572000" cy="716158"/>
          </a:xfrm>
          <a:prstGeom prst="rect">
            <a:avLst/>
          </a:prstGeom>
        </p:spPr>
        <p:txBody>
          <a:bodyPr>
            <a:spAutoFit/>
          </a:bodyPr>
          <a:lstStyle/>
          <a:p>
            <a:pPr algn="ctr">
              <a:lnSpc>
                <a:spcPct val="20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流束中与所有流线正交的截面称为通流截面</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中的</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面和</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通流截面上每点处的流动速度都垂直于这个面。</a:t>
            </a:r>
            <a:endParaRPr lang="zh-CN" altLang="en-US" sz="2000" dirty="0">
              <a:latin typeface="Times New Roman" panose="02020603050405020304" pitchFamily="18" charset="0"/>
              <a:ea typeface="黑体" panose="02010609060101010101" pitchFamily="49" charset="-122"/>
            </a:endParaRPr>
          </a:p>
        </p:txBody>
      </p:sp>
      <p:pic>
        <p:nvPicPr>
          <p:cNvPr id="19" name="3T8.EPS" descr="id:2147503105;FounderCES">
            <a:extLst>
              <a:ext uri="{FF2B5EF4-FFF2-40B4-BE49-F238E27FC236}">
                <a16:creationId xmlns:a16="http://schemas.microsoft.com/office/drawing/2014/main" id="{9861A524-AB7E-48F2-99FC-92E264A9C0B6}"/>
              </a:ext>
            </a:extLst>
          </p:cNvPr>
          <p:cNvPicPr/>
          <p:nvPr/>
        </p:nvPicPr>
        <p:blipFill>
          <a:blip r:embed="rId2"/>
          <a:stretch>
            <a:fillRect/>
          </a:stretch>
        </p:blipFill>
        <p:spPr>
          <a:xfrm>
            <a:off x="6219881" y="1352396"/>
            <a:ext cx="1988936" cy="2836677"/>
          </a:xfrm>
          <a:prstGeom prst="rect">
            <a:avLst/>
          </a:prstGeom>
        </p:spPr>
      </p:pic>
      <p:sp>
        <p:nvSpPr>
          <p:cNvPr id="5" name="矩形 4">
            <a:extLst>
              <a:ext uri="{FF2B5EF4-FFF2-40B4-BE49-F238E27FC236}">
                <a16:creationId xmlns:a16="http://schemas.microsoft.com/office/drawing/2014/main" id="{26C9CAB4-8D61-42CF-A72F-619C0AEE92C5}"/>
              </a:ext>
            </a:extLst>
          </p:cNvPr>
          <p:cNvSpPr/>
          <p:nvPr/>
        </p:nvSpPr>
        <p:spPr>
          <a:xfrm>
            <a:off x="6376619" y="4383763"/>
            <a:ext cx="1675459"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流线、流管、流束和通流截面</a:t>
            </a:r>
            <a:endParaRPr lang="zh-CN" altLang="en-US" sz="700" dirty="0">
              <a:latin typeface="Times New Roman" panose="02020603050405020304" pitchFamily="18" charset="0"/>
              <a:ea typeface="黑体" panose="02010609060101010101" pitchFamily="49" charset="-122"/>
            </a:endParaRPr>
          </a:p>
        </p:txBody>
      </p:sp>
      <p:sp>
        <p:nvSpPr>
          <p:cNvPr id="6" name="矩形 5">
            <a:extLst>
              <a:ext uri="{FF2B5EF4-FFF2-40B4-BE49-F238E27FC236}">
                <a16:creationId xmlns:a16="http://schemas.microsoft.com/office/drawing/2014/main" id="{07CB3FAD-416F-4D7F-AAFA-4608C66046F7}"/>
              </a:ext>
            </a:extLst>
          </p:cNvPr>
          <p:cNvSpPr/>
          <p:nvPr/>
        </p:nvSpPr>
        <p:spPr>
          <a:xfrm>
            <a:off x="6318109" y="4583818"/>
            <a:ext cx="1826141" cy="215444"/>
          </a:xfrm>
          <a:prstGeom prst="rect">
            <a:avLst/>
          </a:prstGeom>
        </p:spPr>
        <p:txBody>
          <a:bodyPr wrap="none">
            <a:spAutoFit/>
          </a:bodyPr>
          <a:lstStyle/>
          <a:p>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流线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流管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流束和通流截面</a:t>
            </a:r>
            <a:endParaRPr lang="zh-CN" altLang="en-US" sz="800" dirty="0">
              <a:solidFill>
                <a:srgbClr val="FF0000"/>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E2876EBB-E268-4149-A21F-685FC797D6F6}"/>
                  </a:ext>
                </a:extLst>
              </p:cNvPr>
              <p:cNvSpPr/>
              <p:nvPr/>
            </p:nvSpPr>
            <p:spPr>
              <a:xfrm>
                <a:off x="594670" y="2782568"/>
                <a:ext cx="4572000" cy="1596399"/>
              </a:xfrm>
              <a:prstGeom prst="rect">
                <a:avLst/>
              </a:prstGeom>
            </p:spPr>
            <p:txBody>
              <a:bodyPr>
                <a:spAutoFit/>
              </a:bodyPr>
              <a:lstStyle/>
              <a:p>
                <a:pPr indent="266700">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单位时间内流过某通流截面的液体体积称为流量</a:t>
                </a:r>
                <a:r>
                  <a:rPr lang="en-US"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常用</a:t>
                </a:r>
                <a:r>
                  <a:rPr lang="en-US" altLang="zh-CN" sz="11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 </a:t>
                </a:r>
                <a:r>
                  <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p>
              <a:p>
                <a:pPr indent="266700">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100" i="1">
                          <a:solidFill>
                            <a:srgbClr val="000000"/>
                          </a:solidFill>
                          <a:effectLst/>
                          <a:latin typeface="Cambria Math" panose="02040503050406030204" pitchFamily="18" charset="0"/>
                          <a:cs typeface="Times New Roman" panose="02020603050405020304" pitchFamily="18" charset="0"/>
                        </a:rPr>
                        <m:t>𝑞</m:t>
                      </m:r>
                      <m:r>
                        <a:rPr lang="en-US" altLang="zh-CN" sz="1100">
                          <a:solidFill>
                            <a:srgbClr val="000000"/>
                          </a:solidFill>
                          <a:effectLst/>
                          <a:latin typeface="Cambria Math" panose="02040503050406030204" pitchFamily="18" charset="0"/>
                          <a:cs typeface="Times New Roman" panose="02020603050405020304" pitchFamily="18" charset="0"/>
                        </a:rPr>
                        <m:t>=</m:t>
                      </m:r>
                      <m:f>
                        <m:fPr>
                          <m:ctrlPr>
                            <a:rPr lang="zh-CN" altLang="zh-CN" sz="1100" i="1">
                              <a:solidFill>
                                <a:srgbClr val="000000"/>
                              </a:solidFill>
                              <a:effectLst/>
                              <a:latin typeface="Cambria Math" panose="02040503050406030204" pitchFamily="18" charset="0"/>
                              <a:cs typeface="Times New Roman" panose="02020603050405020304" pitchFamily="18" charset="0"/>
                            </a:rPr>
                          </m:ctrlPr>
                        </m:fPr>
                        <m:num>
                          <m:r>
                            <a:rPr lang="en-US" altLang="zh-CN" sz="1200" i="1">
                              <a:solidFill>
                                <a:srgbClr val="000000"/>
                              </a:solidFill>
                              <a:effectLst/>
                              <a:latin typeface="Cambria Math" panose="02040503050406030204" pitchFamily="18" charset="0"/>
                              <a:cs typeface="Times New Roman" panose="02020603050405020304" pitchFamily="18" charset="0"/>
                            </a:rPr>
                            <m:t>𝑉</m:t>
                          </m:r>
                        </m:num>
                        <m:den>
                          <m:r>
                            <a:rPr lang="en-US" altLang="zh-CN" sz="1200" i="1">
                              <a:solidFill>
                                <a:srgbClr val="000000"/>
                              </a:solidFill>
                              <a:effectLst/>
                              <a:latin typeface="Cambria Math" panose="02040503050406030204" pitchFamily="18" charset="0"/>
                              <a:cs typeface="Times New Roman" panose="02020603050405020304" pitchFamily="18" charset="0"/>
                            </a:rPr>
                            <m:t>𝑡</m:t>
                          </m:r>
                        </m:den>
                      </m:f>
                      <m:r>
                        <m:rPr>
                          <m:nor/>
                        </m:rPr>
                        <a:rPr lang="en-US" alt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100">
                          <a:solidFill>
                            <a:srgbClr val="000000"/>
                          </a:solidFill>
                          <a:effectLst/>
                          <a:latin typeface="Cambria Math" panose="02040503050406030204" pitchFamily="18" charset="0"/>
                          <a:cs typeface="Times New Roman" panose="02020603050405020304" pitchFamily="18" charset="0"/>
                        </a:rPr>
                        <m:t>3</m:t>
                      </m:r>
                      <m:r>
                        <m:rPr>
                          <m:nor/>
                        </m:rPr>
                        <a:rPr lang="en-US" altLang="zh-CN" sz="11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100">
                          <a:solidFill>
                            <a:srgbClr val="000000"/>
                          </a:solidFill>
                          <a:effectLst/>
                          <a:latin typeface="Cambria Math" panose="02040503050406030204" pitchFamily="18" charset="0"/>
                          <a:cs typeface="Times New Roman" panose="02020603050405020304" pitchFamily="18" charset="0"/>
                        </a:rPr>
                        <m:t>9</m:t>
                      </m:r>
                      <m:r>
                        <m:rPr>
                          <m:nor/>
                        </m:rPr>
                        <a:rPr lang="en-US" alt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1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流量</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在液压传动中流量常用单位为</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L/min;</a:t>
                </a:r>
                <a:endPar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液体的体积</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流过液体体积</a:t>
                </a:r>
                <a:r>
                  <a:rPr lang="en-US" altLang="zh-CN" sz="11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所需的时间。</a:t>
                </a:r>
                <a:endPar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E2876EBB-E268-4149-A21F-685FC797D6F6}"/>
                  </a:ext>
                </a:extLst>
              </p:cNvPr>
              <p:cNvSpPr>
                <a:spLocks noRot="1" noChangeAspect="1" noMove="1" noResize="1" noEditPoints="1" noAdjustHandles="1" noChangeArrowheads="1" noChangeShapeType="1" noTextEdit="1"/>
              </p:cNvSpPr>
              <p:nvPr/>
            </p:nvSpPr>
            <p:spPr>
              <a:xfrm>
                <a:off x="594670" y="2782568"/>
                <a:ext cx="4572000" cy="159639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1954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3700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（三）通流截面、流量和平均流速</a:t>
            </a:r>
          </a:p>
        </p:txBody>
      </p:sp>
      <p:pic>
        <p:nvPicPr>
          <p:cNvPr id="20" name="3T9.EPS" descr="id:2147503137;FounderCES">
            <a:extLst>
              <a:ext uri="{FF2B5EF4-FFF2-40B4-BE49-F238E27FC236}">
                <a16:creationId xmlns:a16="http://schemas.microsoft.com/office/drawing/2014/main" id="{417B2AC5-3B76-49C7-A0A2-014CB7C77F6A}"/>
              </a:ext>
            </a:extLst>
          </p:cNvPr>
          <p:cNvPicPr/>
          <p:nvPr/>
        </p:nvPicPr>
        <p:blipFill>
          <a:blip r:embed="rId2"/>
          <a:stretch>
            <a:fillRect/>
          </a:stretch>
        </p:blipFill>
        <p:spPr>
          <a:xfrm>
            <a:off x="321340" y="1651707"/>
            <a:ext cx="4230667" cy="1683531"/>
          </a:xfrm>
          <a:prstGeom prst="rect">
            <a:avLst/>
          </a:prstGeom>
        </p:spPr>
      </p:pic>
      <p:sp>
        <p:nvSpPr>
          <p:cNvPr id="2" name="矩形 1">
            <a:extLst>
              <a:ext uri="{FF2B5EF4-FFF2-40B4-BE49-F238E27FC236}">
                <a16:creationId xmlns:a16="http://schemas.microsoft.com/office/drawing/2014/main" id="{ED335CFD-012A-4C34-B489-4199A4F3AA9A}"/>
              </a:ext>
            </a:extLst>
          </p:cNvPr>
          <p:cNvSpPr/>
          <p:nvPr/>
        </p:nvSpPr>
        <p:spPr>
          <a:xfrm>
            <a:off x="2299855" y="3227516"/>
            <a:ext cx="1274708"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流量和平均流速</a:t>
            </a:r>
            <a:endParaRPr lang="zh-CN" altLang="en-US" sz="800" dirty="0">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9633CFD4-393F-43F6-97C3-1D0BBBB6642F}"/>
              </a:ext>
            </a:extLst>
          </p:cNvPr>
          <p:cNvSpPr/>
          <p:nvPr/>
        </p:nvSpPr>
        <p:spPr>
          <a:xfrm>
            <a:off x="158789" y="3791758"/>
            <a:ext cx="4572000" cy="819455"/>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由于实际液体具有粘性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因此液体在管道内流动时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通流截面上各点的流速是不相等的。</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管壁处的流速为零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管道中心处流速最大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流速分布如图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9b</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dirty="0">
              <a:latin typeface="Times New Roman" panose="02020603050405020304" pitchFamily="18" charset="0"/>
              <a:ea typeface="黑体" panose="02010609060101010101" pitchFamily="49" charset="-122"/>
            </a:endParaRPr>
          </a:p>
        </p:txBody>
      </p:sp>
      <p:sp>
        <p:nvSpPr>
          <p:cNvPr id="21" name="圆角矩形 6">
            <a:extLst>
              <a:ext uri="{FF2B5EF4-FFF2-40B4-BE49-F238E27FC236}">
                <a16:creationId xmlns:a16="http://schemas.microsoft.com/office/drawing/2014/main" id="{97CE5C4A-487D-4165-B9A8-4C1264E77F05}"/>
              </a:ext>
            </a:extLst>
          </p:cNvPr>
          <p:cNvSpPr/>
          <p:nvPr/>
        </p:nvSpPr>
        <p:spPr>
          <a:xfrm>
            <a:off x="4859399" y="1025724"/>
            <a:ext cx="3932326" cy="161199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5C42378-EE02-4E23-84EA-23E3D26ACE92}"/>
                  </a:ext>
                </a:extLst>
              </p:cNvPr>
              <p:cNvSpPr/>
              <p:nvPr/>
            </p:nvSpPr>
            <p:spPr>
              <a:xfrm>
                <a:off x="4730789" y="1025724"/>
                <a:ext cx="3981364" cy="1557478"/>
              </a:xfrm>
              <a:prstGeom prst="rect">
                <a:avLst/>
              </a:prstGeom>
            </p:spPr>
            <p:txBody>
              <a:bodyPr wrap="square">
                <a:spAutoFit/>
              </a:bodyPr>
              <a:lstStyle/>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若欲求得流经整个通流截面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的流量</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可在通流截面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上取一微小流束的截面</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则通过</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的微小流量为</a:t>
                </a:r>
              </a:p>
              <a:p>
                <a:pPr indent="266700" algn="ctr">
                  <a:lnSpc>
                    <a:spcPct val="150000"/>
                  </a:lnSpc>
                  <a:spcAft>
                    <a:spcPts val="0"/>
                  </a:spcAft>
                </a:pPr>
                <a14:m>
                  <m:oMathPara xmlns:m="http://schemas.openxmlformats.org/officeDocument/2006/math">
                    <m:oMathParaPr>
                      <m:jc m:val="centerGroup"/>
                    </m:oMathParaPr>
                    <m:oMath xmlns:m="http://schemas.openxmlformats.org/officeDocument/2006/math">
                      <m:r>
                        <m:rPr>
                          <m:sty m:val="p"/>
                        </m:rPr>
                        <a:rPr lang="en-US" altLang="zh-CN" sz="1050">
                          <a:solidFill>
                            <a:srgbClr val="000000"/>
                          </a:solidFill>
                          <a:effectLst/>
                          <a:latin typeface="Cambria Math" panose="02040503050406030204" pitchFamily="18" charset="0"/>
                          <a:cs typeface="Times New Roman" panose="02020603050405020304" pitchFamily="18" charset="0"/>
                        </a:rPr>
                        <m:t>d</m:t>
                      </m:r>
                      <m:r>
                        <a:rPr lang="en-US" altLang="zh-CN" sz="1050" i="1">
                          <a:solidFill>
                            <a:srgbClr val="000000"/>
                          </a:solidFill>
                          <a:effectLst/>
                          <a:latin typeface="Cambria Math" panose="02040503050406030204" pitchFamily="18" charset="0"/>
                          <a:cs typeface="Times New Roman" panose="02020603050405020304" pitchFamily="18" charset="0"/>
                        </a:rPr>
                        <m:t>𝑞</m:t>
                      </m:r>
                      <m:r>
                        <a:rPr lang="en-US" altLang="zh-CN" sz="1050">
                          <a:solidFill>
                            <a:srgbClr val="000000"/>
                          </a:solidFill>
                          <a:effectLst/>
                          <a:latin typeface="Cambria Math" panose="02040503050406030204" pitchFamily="18" charset="0"/>
                          <a:cs typeface="Times New Roman" panose="02020603050405020304" pitchFamily="18" charset="0"/>
                        </a:rPr>
                        <m:t>=</m:t>
                      </m:r>
                      <m:r>
                        <a:rPr lang="en-US" altLang="zh-CN" sz="1050" i="1">
                          <a:solidFill>
                            <a:srgbClr val="000000"/>
                          </a:solidFill>
                          <a:effectLst/>
                          <a:latin typeface="Cambria Math" panose="02040503050406030204" pitchFamily="18" charset="0"/>
                          <a:cs typeface="Times New Roman" panose="02020603050405020304" pitchFamily="18" charset="0"/>
                        </a:rPr>
                        <m:t>𝑢</m:t>
                      </m:r>
                      <m:r>
                        <m:rPr>
                          <m:sty m:val="p"/>
                        </m:rPr>
                        <a:rPr lang="en-US" altLang="zh-CN" sz="1050">
                          <a:solidFill>
                            <a:srgbClr val="000000"/>
                          </a:solidFill>
                          <a:effectLst/>
                          <a:latin typeface="Cambria Math" panose="02040503050406030204" pitchFamily="18" charset="0"/>
                          <a:cs typeface="Times New Roman" panose="02020603050405020304" pitchFamily="18" charset="0"/>
                        </a:rPr>
                        <m:t>d</m:t>
                      </m:r>
                      <m:r>
                        <a:rPr lang="en-US" altLang="zh-CN" sz="1050" i="1">
                          <a:solidFill>
                            <a:srgbClr val="000000"/>
                          </a:solidFill>
                          <a:effectLst/>
                          <a:latin typeface="Cambria Math" panose="02040503050406030204" pitchFamily="18" charset="0"/>
                          <a:cs typeface="Times New Roman" panose="02020603050405020304" pitchFamily="18" charset="0"/>
                        </a:rPr>
                        <m:t>𝐴</m:t>
                      </m:r>
                    </m:oMath>
                  </m:oMathPara>
                </a14:m>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对上式进行积分</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便可得到流经整个通流截面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的流量</a:t>
                </a:r>
              </a:p>
              <a:p>
                <a:pPr indent="266700" algn="ctr">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050" i="1">
                          <a:solidFill>
                            <a:srgbClr val="000000"/>
                          </a:solidFill>
                          <a:effectLst/>
                          <a:latin typeface="Cambria Math" panose="02040503050406030204" pitchFamily="18" charset="0"/>
                          <a:cs typeface="Times New Roman" panose="02020603050405020304" pitchFamily="18" charset="0"/>
                        </a:rPr>
                        <m:t>𝑞</m:t>
                      </m:r>
                      <m:r>
                        <a:rPr lang="en-US" altLang="zh-CN" sz="1050">
                          <a:solidFill>
                            <a:srgbClr val="000000"/>
                          </a:solidFill>
                          <a:effectLst/>
                          <a:latin typeface="Cambria Math" panose="02040503050406030204" pitchFamily="18" charset="0"/>
                          <a:cs typeface="Times New Roman" panose="02020603050405020304" pitchFamily="18" charset="0"/>
                        </a:rPr>
                        <m:t>=</m:t>
                      </m:r>
                      <m:nary>
                        <m:naryPr>
                          <m:limLoc m:val="subSup"/>
                          <m:grow m:val="on"/>
                          <m:supHide m:val="on"/>
                          <m:ctrlPr>
                            <a:rPr lang="zh-CN" altLang="zh-CN" sz="1050" i="1">
                              <a:solidFill>
                                <a:srgbClr val="000000"/>
                              </a:solidFill>
                              <a:effectLst/>
                              <a:latin typeface="Cambria Math" panose="02040503050406030204" pitchFamily="18" charset="0"/>
                              <a:cs typeface="Times New Roman" panose="02020603050405020304" pitchFamily="18" charset="0"/>
                            </a:rPr>
                          </m:ctrlPr>
                        </m:naryPr>
                        <m:sub>
                          <m:r>
                            <a:rPr lang="en-US" altLang="zh-CN" sz="1050" i="1">
                              <a:solidFill>
                                <a:srgbClr val="000000"/>
                              </a:solidFill>
                              <a:effectLst/>
                              <a:latin typeface="Cambria Math" panose="02040503050406030204" pitchFamily="18" charset="0"/>
                              <a:cs typeface="Times New Roman" panose="02020603050405020304" pitchFamily="18" charset="0"/>
                            </a:rPr>
                            <m:t>𝐴</m:t>
                          </m:r>
                        </m:sub>
                        <m:sup/>
                        <m:e>
                          <m:r>
                            <a:rPr lang="en-US" altLang="zh-CN" sz="1050" i="1">
                              <a:solidFill>
                                <a:srgbClr val="000000"/>
                              </a:solidFill>
                              <a:effectLst/>
                              <a:latin typeface="Cambria Math" panose="02040503050406030204" pitchFamily="18" charset="0"/>
                              <a:cs typeface="Times New Roman" panose="02020603050405020304" pitchFamily="18" charset="0"/>
                            </a:rPr>
                            <m:t>𝑢</m:t>
                          </m:r>
                        </m:e>
                      </m:nary>
                      <m:r>
                        <m:rPr>
                          <m:sty m:val="p"/>
                        </m:rPr>
                        <a:rPr lang="en-US" altLang="zh-CN" sz="1050">
                          <a:solidFill>
                            <a:srgbClr val="000000"/>
                          </a:solidFill>
                          <a:effectLst/>
                          <a:latin typeface="Cambria Math" panose="02040503050406030204" pitchFamily="18" charset="0"/>
                          <a:cs typeface="Times New Roman" panose="02020603050405020304" pitchFamily="18" charset="0"/>
                        </a:rPr>
                        <m:t>d</m:t>
                      </m:r>
                      <m:r>
                        <a:rPr lang="en-US" altLang="zh-CN" sz="1050" i="1">
                          <a:solidFill>
                            <a:srgbClr val="000000"/>
                          </a:solidFill>
                          <a:effectLst/>
                          <a:latin typeface="Cambria Math" panose="02040503050406030204" pitchFamily="18" charset="0"/>
                          <a:cs typeface="Times New Roman" panose="02020603050405020304" pitchFamily="18" charset="0"/>
                        </a:rPr>
                        <m:t>𝐴</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cs typeface="Times New Roman" panose="02020603050405020304" pitchFamily="18" charset="0"/>
                        </a:rPr>
                        <m:t>3</m:t>
                      </m:r>
                      <m:r>
                        <m:rPr>
                          <m:nor/>
                        </m:rPr>
                        <a:rPr lang="en-US" altLang="zh-CN" sz="10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cs typeface="Times New Roman" panose="02020603050405020304" pitchFamily="18" charset="0"/>
                        </a:rPr>
                        <m:t>10</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5C42378-EE02-4E23-84EA-23E3D26ACE92}"/>
                  </a:ext>
                </a:extLst>
              </p:cNvPr>
              <p:cNvSpPr>
                <a:spLocks noRot="1" noChangeAspect="1" noMove="1" noResize="1" noEditPoints="1" noAdjustHandles="1" noChangeArrowheads="1" noChangeShapeType="1" noTextEdit="1"/>
              </p:cNvSpPr>
              <p:nvPr/>
            </p:nvSpPr>
            <p:spPr>
              <a:xfrm>
                <a:off x="4730789" y="1025724"/>
                <a:ext cx="3981364" cy="155747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D77C083-722D-4003-8F4D-8050F40A1246}"/>
                  </a:ext>
                </a:extLst>
              </p:cNvPr>
              <p:cNvSpPr/>
              <p:nvPr/>
            </p:nvSpPr>
            <p:spPr>
              <a:xfrm>
                <a:off x="4859399" y="2905661"/>
                <a:ext cx="3963673" cy="1841466"/>
              </a:xfrm>
              <a:prstGeom prst="rect">
                <a:avLst/>
              </a:prstGeom>
            </p:spPr>
            <p:txBody>
              <a:bodyPr wrap="square">
                <a:spAutoFit/>
              </a:bodyPr>
              <a:lstStyle/>
              <a:p>
                <a:pPr indent="266700" algn="just">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可见</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要求得</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的值</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必须先知道流速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在整个通流截面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上的分布规律。实际上这是比较困难的</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因为粘性液体流速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在管道中的分布规律是很复杂的。所以</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为方便起见</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在液压传动中常采用一个假想的平均流速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9b)</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来求流量</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并认为液体以平均流速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流经通流截面的流量等于以实际流速流过的流量</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p>
              <a:p>
                <a:pPr algn="just"/>
                <a14:m>
                  <m:oMathPara xmlns:m="http://schemas.openxmlformats.org/officeDocument/2006/math">
                    <m:oMathParaPr>
                      <m:jc m:val="centerGroup"/>
                    </m:oMathParaPr>
                    <m:oMath xmlns:m="http://schemas.openxmlformats.org/officeDocument/2006/math">
                      <m:r>
                        <a:rPr lang="en-US" altLang="zh-CN" sz="1050" i="1">
                          <a:solidFill>
                            <a:srgbClr val="000000"/>
                          </a:solidFill>
                          <a:effectLst/>
                          <a:latin typeface="Cambria Math" panose="02040503050406030204" pitchFamily="18" charset="0"/>
                          <a:cs typeface="Times New Roman" panose="02020603050405020304" pitchFamily="18" charset="0"/>
                        </a:rPr>
                        <m:t>𝑞</m:t>
                      </m:r>
                      <m:r>
                        <a:rPr lang="en-US" altLang="zh-CN" sz="1050">
                          <a:solidFill>
                            <a:srgbClr val="000000"/>
                          </a:solidFill>
                          <a:effectLst/>
                          <a:latin typeface="Cambria Math" panose="02040503050406030204" pitchFamily="18" charset="0"/>
                          <a:cs typeface="Times New Roman" panose="02020603050405020304" pitchFamily="18" charset="0"/>
                        </a:rPr>
                        <m:t>=</m:t>
                      </m:r>
                      <m:nary>
                        <m:naryPr>
                          <m:limLoc m:val="subSup"/>
                          <m:grow m:val="on"/>
                          <m:supHide m:val="on"/>
                          <m:ctrlPr>
                            <a:rPr lang="zh-CN" altLang="zh-CN" i="1">
                              <a:effectLst/>
                              <a:latin typeface="Cambria Math" panose="02040503050406030204" pitchFamily="18" charset="0"/>
                            </a:rPr>
                          </m:ctrlPr>
                        </m:naryPr>
                        <m:sub>
                          <m:r>
                            <a:rPr lang="en-US" altLang="zh-CN" sz="1050" i="1">
                              <a:solidFill>
                                <a:srgbClr val="000000"/>
                              </a:solidFill>
                              <a:effectLst/>
                              <a:latin typeface="Cambria Math" panose="02040503050406030204" pitchFamily="18" charset="0"/>
                              <a:cs typeface="Times New Roman" panose="02020603050405020304" pitchFamily="18" charset="0"/>
                            </a:rPr>
                            <m:t>𝐴</m:t>
                          </m:r>
                        </m:sub>
                        <m:sup/>
                        <m:e>
                          <m:r>
                            <a:rPr lang="en-US" altLang="zh-CN" sz="1050" i="1">
                              <a:solidFill>
                                <a:srgbClr val="000000"/>
                              </a:solidFill>
                              <a:effectLst/>
                              <a:latin typeface="Cambria Math" panose="02040503050406030204" pitchFamily="18" charset="0"/>
                              <a:cs typeface="Times New Roman" panose="02020603050405020304" pitchFamily="18" charset="0"/>
                            </a:rPr>
                            <m:t>𝑢</m:t>
                          </m:r>
                        </m:e>
                      </m:nary>
                      <m:r>
                        <m:rPr>
                          <m:sty m:val="p"/>
                        </m:rPr>
                        <a:rPr lang="en-US" altLang="zh-CN" sz="1050">
                          <a:solidFill>
                            <a:srgbClr val="000000"/>
                          </a:solidFill>
                          <a:effectLst/>
                          <a:latin typeface="Cambria Math" panose="02040503050406030204" pitchFamily="18" charset="0"/>
                          <a:cs typeface="Times New Roman" panose="02020603050405020304" pitchFamily="18" charset="0"/>
                        </a:rPr>
                        <m:t>d</m:t>
                      </m:r>
                      <m:r>
                        <a:rPr lang="en-US" altLang="zh-CN" sz="1050" i="1">
                          <a:solidFill>
                            <a:srgbClr val="000000"/>
                          </a:solidFill>
                          <a:effectLst/>
                          <a:latin typeface="Cambria Math" panose="02040503050406030204" pitchFamily="18" charset="0"/>
                          <a:cs typeface="Times New Roman" panose="02020603050405020304" pitchFamily="18" charset="0"/>
                        </a:rPr>
                        <m:t>𝐴</m:t>
                      </m:r>
                      <m:r>
                        <a:rPr lang="en-US" altLang="zh-CN" sz="1050">
                          <a:solidFill>
                            <a:srgbClr val="000000"/>
                          </a:solidFill>
                          <a:effectLst/>
                          <a:latin typeface="Cambria Math" panose="02040503050406030204" pitchFamily="18" charset="0"/>
                          <a:cs typeface="Times New Roman" panose="02020603050405020304" pitchFamily="18" charset="0"/>
                        </a:rPr>
                        <m:t>=</m:t>
                      </m:r>
                      <m:r>
                        <a:rPr lang="en-US" altLang="zh-CN" sz="1050" i="1">
                          <a:solidFill>
                            <a:srgbClr val="000000"/>
                          </a:solidFill>
                          <a:effectLst/>
                          <a:latin typeface="Cambria Math" panose="02040503050406030204" pitchFamily="18" charset="0"/>
                          <a:cs typeface="Times New Roman" panose="02020603050405020304" pitchFamily="18" charset="0"/>
                        </a:rPr>
                        <m:t>𝑣𝐴</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22" name="矩形 21">
                <a:extLst>
                  <a:ext uri="{FF2B5EF4-FFF2-40B4-BE49-F238E27FC236}">
                    <a16:creationId xmlns:a16="http://schemas.microsoft.com/office/drawing/2014/main" id="{6D77C083-722D-4003-8F4D-8050F40A1246}"/>
                  </a:ext>
                </a:extLst>
              </p:cNvPr>
              <p:cNvSpPr>
                <a:spLocks noRot="1" noChangeAspect="1" noMove="1" noResize="1" noEditPoints="1" noAdjustHandles="1" noChangeArrowheads="1" noChangeShapeType="1" noTextEdit="1"/>
              </p:cNvSpPr>
              <p:nvPr/>
            </p:nvSpPr>
            <p:spPr>
              <a:xfrm>
                <a:off x="4859399" y="2905661"/>
                <a:ext cx="3963673" cy="1841466"/>
              </a:xfrm>
              <a:prstGeom prst="rect">
                <a:avLst/>
              </a:prstGeom>
              <a:blipFill>
                <a:blip r:embed="rId4"/>
                <a:stretch>
                  <a:fillRect b="-90728"/>
                </a:stretch>
              </a:blipFill>
            </p:spPr>
            <p:txBody>
              <a:bodyPr/>
              <a:lstStyle/>
              <a:p>
                <a:r>
                  <a:rPr lang="zh-CN" altLang="en-US">
                    <a:noFill/>
                  </a:rPr>
                  <a:t> </a:t>
                </a:r>
              </a:p>
            </p:txBody>
          </p:sp>
        </mc:Fallback>
      </mc:AlternateContent>
      <p:sp>
        <p:nvSpPr>
          <p:cNvPr id="23" name="圆角矩形 6">
            <a:extLst>
              <a:ext uri="{FF2B5EF4-FFF2-40B4-BE49-F238E27FC236}">
                <a16:creationId xmlns:a16="http://schemas.microsoft.com/office/drawing/2014/main" id="{7C9EA8CA-A55A-468B-A5E2-475222F73A81}"/>
              </a:ext>
            </a:extLst>
          </p:cNvPr>
          <p:cNvSpPr/>
          <p:nvPr/>
        </p:nvSpPr>
        <p:spPr>
          <a:xfrm>
            <a:off x="4859399" y="2860964"/>
            <a:ext cx="3932326" cy="197855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7642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anim calcmode="lin" valueType="num">
                                      <p:cBhvr>
                                        <p:cTn id="8" dur="1000" fill="hold"/>
                                        <p:tgtEl>
                                          <p:spTgt spid="21"/>
                                        </p:tgtEl>
                                        <p:attrNameLst>
                                          <p:attrName>ppt_x</p:attrName>
                                        </p:attrNameLst>
                                      </p:cBhvr>
                                      <p:tavLst>
                                        <p:tav tm="0">
                                          <p:val>
                                            <p:strVal val="#ppt_x"/>
                                          </p:val>
                                        </p:tav>
                                        <p:tav tm="100000">
                                          <p:val>
                                            <p:strVal val="#ppt_x"/>
                                          </p:val>
                                        </p:tav>
                                      </p:tavLst>
                                    </p:anim>
                                    <p:anim calcmode="lin" valueType="num">
                                      <p:cBhvr>
                                        <p:cTn id="9"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1+#ppt_w/2"/>
                                          </p:val>
                                        </p:tav>
                                        <p:tav tm="100000">
                                          <p:val>
                                            <p:strVal val="#ppt_x"/>
                                          </p:val>
                                        </p:tav>
                                      </p:tavLst>
                                    </p:anim>
                                    <p:anim calcmode="lin" valueType="num">
                                      <p:cBhvr additive="base">
                                        <p:cTn id="15" dur="1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Horizontal)">
                                      <p:cBhvr>
                                        <p:cTn id="2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1" grpId="0"/>
      <p:bldP spid="22" grpId="0"/>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3700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（三）通流截面、流量和平均流速</a:t>
            </a:r>
          </a:p>
        </p:txBody>
      </p:sp>
      <p:pic>
        <p:nvPicPr>
          <p:cNvPr id="20" name="3T9.EPS" descr="id:2147503137;FounderCES">
            <a:extLst>
              <a:ext uri="{FF2B5EF4-FFF2-40B4-BE49-F238E27FC236}">
                <a16:creationId xmlns:a16="http://schemas.microsoft.com/office/drawing/2014/main" id="{417B2AC5-3B76-49C7-A0A2-014CB7C77F6A}"/>
              </a:ext>
            </a:extLst>
          </p:cNvPr>
          <p:cNvPicPr/>
          <p:nvPr/>
        </p:nvPicPr>
        <p:blipFill>
          <a:blip r:embed="rId2"/>
          <a:stretch>
            <a:fillRect/>
          </a:stretch>
        </p:blipFill>
        <p:spPr>
          <a:xfrm>
            <a:off x="321340" y="1651707"/>
            <a:ext cx="4230667" cy="1683531"/>
          </a:xfrm>
          <a:prstGeom prst="rect">
            <a:avLst/>
          </a:prstGeom>
        </p:spPr>
      </p:pic>
      <p:sp>
        <p:nvSpPr>
          <p:cNvPr id="2" name="矩形 1">
            <a:extLst>
              <a:ext uri="{FF2B5EF4-FFF2-40B4-BE49-F238E27FC236}">
                <a16:creationId xmlns:a16="http://schemas.microsoft.com/office/drawing/2014/main" id="{ED335CFD-012A-4C34-B489-4199A4F3AA9A}"/>
              </a:ext>
            </a:extLst>
          </p:cNvPr>
          <p:cNvSpPr/>
          <p:nvPr/>
        </p:nvSpPr>
        <p:spPr>
          <a:xfrm>
            <a:off x="2299855" y="3227516"/>
            <a:ext cx="1274708"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流量和平均流速</a:t>
            </a:r>
            <a:endParaRPr lang="zh-CN" altLang="en-US" sz="800" dirty="0">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9633CFD4-393F-43F6-97C3-1D0BBBB6642F}"/>
              </a:ext>
            </a:extLst>
          </p:cNvPr>
          <p:cNvSpPr/>
          <p:nvPr/>
        </p:nvSpPr>
        <p:spPr>
          <a:xfrm>
            <a:off x="158789" y="3791758"/>
            <a:ext cx="4572000" cy="819455"/>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由于实际液体具有粘性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因此液体在管道内流动时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通流截面上各点的流速是不相等的。</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管壁处的流速为零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管道中心处流速最大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流速分布如图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9b</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dirty="0">
              <a:latin typeface="Times New Roman" panose="02020603050405020304" pitchFamily="18" charset="0"/>
              <a:ea typeface="黑体" panose="02010609060101010101" pitchFamily="49" charset="-122"/>
            </a:endParaRPr>
          </a:p>
        </p:txBody>
      </p:sp>
      <p:sp>
        <p:nvSpPr>
          <p:cNvPr id="21" name="圆角矩形 6">
            <a:extLst>
              <a:ext uri="{FF2B5EF4-FFF2-40B4-BE49-F238E27FC236}">
                <a16:creationId xmlns:a16="http://schemas.microsoft.com/office/drawing/2014/main" id="{97CE5C4A-487D-4165-B9A8-4C1264E77F05}"/>
              </a:ext>
            </a:extLst>
          </p:cNvPr>
          <p:cNvSpPr/>
          <p:nvPr/>
        </p:nvSpPr>
        <p:spPr>
          <a:xfrm>
            <a:off x="4942526" y="1579736"/>
            <a:ext cx="3932326" cy="70943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55C42378-EE02-4E23-84EA-23E3D26ACE92}"/>
                  </a:ext>
                </a:extLst>
              </p:cNvPr>
              <p:cNvSpPr/>
              <p:nvPr/>
            </p:nvSpPr>
            <p:spPr>
              <a:xfrm>
                <a:off x="4813916" y="1579736"/>
                <a:ext cx="3981364" cy="637226"/>
              </a:xfrm>
              <a:prstGeom prst="rect">
                <a:avLst/>
              </a:prstGeom>
            </p:spPr>
            <p:txBody>
              <a:bodyPr wrap="square">
                <a:spAutoFit/>
              </a:bodyPr>
              <a:lstStyle/>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由此得出通流截面上的平均流速为</a:t>
                </a:r>
              </a:p>
              <a:p>
                <a:pPr indent="266700" algn="ctr">
                  <a:lnSpc>
                    <a:spcPct val="150000"/>
                  </a:lnSpc>
                  <a:spcAft>
                    <a:spcPts val="0"/>
                  </a:spcAft>
                </a:pP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𝑣</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𝑞</m:t>
                        </m:r>
                      </m:num>
                      <m:den>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𝐴</m:t>
                        </m:r>
                      </m:den>
                    </m:f>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0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11</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a14:m>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1" name="矩形 10">
                <a:extLst>
                  <a:ext uri="{FF2B5EF4-FFF2-40B4-BE49-F238E27FC236}">
                    <a16:creationId xmlns:a16="http://schemas.microsoft.com/office/drawing/2014/main" id="{55C42378-EE02-4E23-84EA-23E3D26ACE92}"/>
                  </a:ext>
                </a:extLst>
              </p:cNvPr>
              <p:cNvSpPr>
                <a:spLocks noRot="1" noChangeAspect="1" noMove="1" noResize="1" noEditPoints="1" noAdjustHandles="1" noChangeArrowheads="1" noChangeShapeType="1" noTextEdit="1"/>
              </p:cNvSpPr>
              <p:nvPr/>
            </p:nvSpPr>
            <p:spPr>
              <a:xfrm>
                <a:off x="4813916" y="1579736"/>
                <a:ext cx="3981364" cy="6372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D77C083-722D-4003-8F4D-8050F40A1246}"/>
                  </a:ext>
                </a:extLst>
              </p:cNvPr>
              <p:cNvSpPr/>
              <p:nvPr/>
            </p:nvSpPr>
            <p:spPr>
              <a:xfrm>
                <a:off x="4859399" y="2683892"/>
                <a:ext cx="3963673" cy="1818511"/>
              </a:xfrm>
              <a:prstGeom prst="rect">
                <a:avLst/>
              </a:prstGeom>
            </p:spPr>
            <p:txBody>
              <a:bodyPr wrap="square">
                <a:spAutoFit/>
              </a:bodyPr>
              <a:lstStyle/>
              <a:p>
                <a:pPr indent="2667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流量也可以用单位时间内流过</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某通流截面的液体质量来表示</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i="1" baseline="-25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ρu</a:t>
                </a:r>
                <a:r>
                  <a:rPr lang="en-US" altLang="zh-CN"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及</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i="1" baseline="-25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nary>
                      <m:naryPr>
                        <m:limLoc m:val="subSup"/>
                        <m:grow m:val="on"/>
                        <m:supHide m:val="on"/>
                        <m:ctrlPr>
                          <a:rPr lang="zh-CN" altLang="zh-CN" i="1">
                            <a:effectLst/>
                            <a:latin typeface="Cambria Math" panose="02040503050406030204" pitchFamily="18" charset="0"/>
                            <a:ea typeface="Cambria Math" panose="02040503050406030204" pitchFamily="18" charset="0"/>
                          </a:rPr>
                        </m:ctrlPr>
                      </m:naryPr>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sub>
                      <m:sup/>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e>
                    </m:nary>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oMath>
                </a14:m>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称为质量流量。</a:t>
                </a:r>
                <a:endParaRPr lang="zh-CN" altLang="en-US" sz="3600" dirty="0">
                  <a:latin typeface="Times New Roman" panose="02020603050405020304" pitchFamily="18" charset="0"/>
                  <a:ea typeface="黑体" panose="02010609060101010101" pitchFamily="49" charset="-122"/>
                </a:endParaRPr>
              </a:p>
            </p:txBody>
          </p:sp>
        </mc:Choice>
        <mc:Fallback xmlns="">
          <p:sp>
            <p:nvSpPr>
              <p:cNvPr id="22" name="矩形 21">
                <a:extLst>
                  <a:ext uri="{FF2B5EF4-FFF2-40B4-BE49-F238E27FC236}">
                    <a16:creationId xmlns:a16="http://schemas.microsoft.com/office/drawing/2014/main" id="{6D77C083-722D-4003-8F4D-8050F40A1246}"/>
                  </a:ext>
                </a:extLst>
              </p:cNvPr>
              <p:cNvSpPr>
                <a:spLocks noRot="1" noChangeAspect="1" noMove="1" noResize="1" noEditPoints="1" noAdjustHandles="1" noChangeArrowheads="1" noChangeShapeType="1" noTextEdit="1"/>
              </p:cNvSpPr>
              <p:nvPr/>
            </p:nvSpPr>
            <p:spPr>
              <a:xfrm>
                <a:off x="4859399" y="2683892"/>
                <a:ext cx="3963673" cy="1818511"/>
              </a:xfrm>
              <a:prstGeom prst="rect">
                <a:avLst/>
              </a:prstGeom>
              <a:blipFill>
                <a:blip r:embed="rId4"/>
                <a:stretch>
                  <a:fillRect b="-18395"/>
                </a:stretch>
              </a:blipFill>
            </p:spPr>
            <p:txBody>
              <a:bodyPr/>
              <a:lstStyle/>
              <a:p>
                <a:r>
                  <a:rPr lang="zh-CN" altLang="en-US">
                    <a:noFill/>
                  </a:rPr>
                  <a:t> </a:t>
                </a:r>
              </a:p>
            </p:txBody>
          </p:sp>
        </mc:Fallback>
      </mc:AlternateContent>
      <p:sp>
        <p:nvSpPr>
          <p:cNvPr id="23" name="圆角矩形 6">
            <a:extLst>
              <a:ext uri="{FF2B5EF4-FFF2-40B4-BE49-F238E27FC236}">
                <a16:creationId xmlns:a16="http://schemas.microsoft.com/office/drawing/2014/main" id="{7C9EA8CA-A55A-468B-A5E2-475222F73A81}"/>
              </a:ext>
            </a:extLst>
          </p:cNvPr>
          <p:cNvSpPr/>
          <p:nvPr/>
        </p:nvSpPr>
        <p:spPr>
          <a:xfrm>
            <a:off x="4942526" y="2603873"/>
            <a:ext cx="3932326" cy="197855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229076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1000"/>
                                        <p:tgtEl>
                                          <p:spTgt spid="23"/>
                                        </p:tgtEl>
                                      </p:cBhvr>
                                    </p:animEffect>
                                    <p:anim calcmode="lin" valueType="num">
                                      <p:cBhvr>
                                        <p:cTn id="12" dur="1000" fill="hold"/>
                                        <p:tgtEl>
                                          <p:spTgt spid="23"/>
                                        </p:tgtEl>
                                        <p:attrNameLst>
                                          <p:attrName>ppt_x</p:attrName>
                                        </p:attrNameLst>
                                      </p:cBhvr>
                                      <p:tavLst>
                                        <p:tav tm="0">
                                          <p:val>
                                            <p:strVal val="#ppt_x"/>
                                          </p:val>
                                        </p:tav>
                                        <p:tav tm="100000">
                                          <p:val>
                                            <p:strVal val="#ppt_x"/>
                                          </p:val>
                                        </p:tav>
                                      </p:tavLst>
                                    </p:anim>
                                    <p:anim calcmode="lin" valueType="num">
                                      <p:cBhvr>
                                        <p:cTn id="1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 calcmode="lin" valueType="num">
                                      <p:cBhvr>
                                        <p:cTn id="18" dur="1000" fill="hold"/>
                                        <p:tgtEl>
                                          <p:spTgt spid="22"/>
                                        </p:tgtEl>
                                        <p:attrNameLst>
                                          <p:attrName>ppt_w</p:attrName>
                                        </p:attrNameLst>
                                      </p:cBhvr>
                                      <p:tavLst>
                                        <p:tav tm="0">
                                          <p:val>
                                            <p:fltVal val="0"/>
                                          </p:val>
                                        </p:tav>
                                        <p:tav tm="100000">
                                          <p:val>
                                            <p:strVal val="#ppt_w"/>
                                          </p:val>
                                        </p:tav>
                                      </p:tavLst>
                                    </p:anim>
                                    <p:anim calcmode="lin" valueType="num">
                                      <p:cBhvr>
                                        <p:cTn id="19" dur="1000" fill="hold"/>
                                        <p:tgtEl>
                                          <p:spTgt spid="22"/>
                                        </p:tgtEl>
                                        <p:attrNameLst>
                                          <p:attrName>ppt_h</p:attrName>
                                        </p:attrNameLst>
                                      </p:cBhvr>
                                      <p:tavLst>
                                        <p:tav tm="0">
                                          <p:val>
                                            <p:fltVal val="0"/>
                                          </p:val>
                                        </p:tav>
                                        <p:tav tm="100000">
                                          <p:val>
                                            <p:strVal val="#ppt_h"/>
                                          </p:val>
                                        </p:tav>
                                      </p:tavLst>
                                    </p:anim>
                                    <p:animEffect transition="in" filter="fade">
                                      <p:cBhvr>
                                        <p:cTn id="20"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6" name="直角三角形 15">
            <a:extLst>
              <a:ext uri="{FF2B5EF4-FFF2-40B4-BE49-F238E27FC236}">
                <a16:creationId xmlns:a16="http://schemas.microsoft.com/office/drawing/2014/main" id="{9E79C906-727A-4286-936B-A1D09C270058}"/>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0249312D-18F1-4145-98CE-5D77E3792DB8}"/>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文本框 17">
            <a:extLst>
              <a:ext uri="{FF2B5EF4-FFF2-40B4-BE49-F238E27FC236}">
                <a16:creationId xmlns:a16="http://schemas.microsoft.com/office/drawing/2014/main" id="{B03B7037-2704-441B-8A5D-11ED7CE10393}"/>
              </a:ext>
            </a:extLst>
          </p:cNvPr>
          <p:cNvSpPr txBox="1">
            <a:spLocks noChangeArrowheads="1"/>
          </p:cNvSpPr>
          <p:nvPr/>
        </p:nvSpPr>
        <p:spPr bwMode="auto">
          <a:xfrm>
            <a:off x="594670" y="899937"/>
            <a:ext cx="25433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（四）流动液体的压力</a:t>
            </a:r>
          </a:p>
        </p:txBody>
      </p:sp>
      <p:sp>
        <p:nvSpPr>
          <p:cNvPr id="8" name="矩形 7">
            <a:extLst>
              <a:ext uri="{FF2B5EF4-FFF2-40B4-BE49-F238E27FC236}">
                <a16:creationId xmlns:a16="http://schemas.microsoft.com/office/drawing/2014/main" id="{F86CDA43-6884-47FA-B9C0-F94B9C96548B}"/>
              </a:ext>
            </a:extLst>
          </p:cNvPr>
          <p:cNvSpPr/>
          <p:nvPr/>
        </p:nvSpPr>
        <p:spPr>
          <a:xfrm>
            <a:off x="1139697" y="1540156"/>
            <a:ext cx="6737690" cy="2862322"/>
          </a:xfrm>
          <a:prstGeom prst="rect">
            <a:avLst/>
          </a:prstGeom>
        </p:spPr>
        <p:txBody>
          <a:bodyPr wrap="square">
            <a:spAutoFit/>
          </a:bodyPr>
          <a:lstStyle/>
          <a:p>
            <a:pPr indent="457200" algn="just">
              <a:lnSpc>
                <a:spcPct val="20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静止液体内任意点处的压力在各个方向上都是相等的</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可是在流动液体内</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由于惯性力和粘性力的影响</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任意点处在各个方向上的压力并不相等</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但在数值上相差甚微。当惯性力很小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且把液体当作理想液体时</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流动液体内任意点处的压力在各个方向上的数值仍可以看作是相等的。</a:t>
            </a:r>
            <a:endParaRPr lang="zh-CN" altLang="en-US" sz="3600" dirty="0">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5C89B01C-7BDC-46CB-B8D0-234D44FA14D2}"/>
              </a:ext>
            </a:extLst>
          </p:cNvPr>
          <p:cNvSpPr/>
          <p:nvPr/>
        </p:nvSpPr>
        <p:spPr>
          <a:xfrm>
            <a:off x="879764" y="1484740"/>
            <a:ext cx="7204363" cy="306147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58018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9CB01-CF4C-4D52-A669-0AE1C341200D}"/>
              </a:ext>
            </a:extLst>
          </p:cNvPr>
          <p:cNvSpPr/>
          <p:nvPr/>
        </p:nvSpPr>
        <p:spPr>
          <a:xfrm>
            <a:off x="663547" y="1370731"/>
            <a:ext cx="7816906" cy="2334550"/>
          </a:xfrm>
          <a:prstGeom prst="rect">
            <a:avLst/>
          </a:prstGeom>
        </p:spPr>
        <p:txBody>
          <a:bodyPr wrap="square">
            <a:spAutoFit/>
          </a:bodyPr>
          <a:lstStyle/>
          <a:p>
            <a:pPr algn="ctr">
              <a:lnSpc>
                <a:spcPct val="200000"/>
              </a:lnSpc>
            </a:pPr>
            <a:r>
              <a:rPr lang="zh-CN" altLang="zh-CN" sz="2800" b="1" dirty="0">
                <a:latin typeface="Times New Roman" panose="02020603050405020304" pitchFamily="18" charset="0"/>
                <a:ea typeface="黑体" panose="02010609060101010101" pitchFamily="49" charset="-122"/>
              </a:rPr>
              <a:t>流体力学</a:t>
            </a:r>
            <a:r>
              <a:rPr lang="zh-CN" altLang="zh-CN" sz="2000" dirty="0">
                <a:latin typeface="Times New Roman" panose="02020603050405020304" pitchFamily="18" charset="0"/>
                <a:ea typeface="黑体" panose="02010609060101010101" pitchFamily="49" charset="-122"/>
              </a:rPr>
              <a:t>是研究液体平衡和运动规律的一门学科。</a:t>
            </a:r>
            <a:endParaRPr lang="en-US" altLang="zh-CN" sz="2000" dirty="0">
              <a:latin typeface="Times New Roman" panose="02020603050405020304" pitchFamily="18" charset="0"/>
              <a:ea typeface="黑体" panose="02010609060101010101" pitchFamily="49" charset="-122"/>
            </a:endParaRPr>
          </a:p>
          <a:p>
            <a:pPr algn="ctr">
              <a:lnSpc>
                <a:spcPct val="200000"/>
              </a:lnSpc>
            </a:pPr>
            <a:r>
              <a:rPr lang="zh-CN" altLang="zh-CN" sz="2000" dirty="0">
                <a:latin typeface="Times New Roman" panose="02020603050405020304" pitchFamily="18" charset="0"/>
                <a:ea typeface="黑体" panose="02010609060101010101" pitchFamily="49" charset="-122"/>
              </a:rPr>
              <a:t>本章主要叙述</a:t>
            </a:r>
            <a:r>
              <a:rPr lang="zh-CN" altLang="zh-CN" sz="2800" b="1" dirty="0">
                <a:solidFill>
                  <a:srgbClr val="FF0000"/>
                </a:solidFill>
                <a:latin typeface="Times New Roman" panose="02020603050405020304" pitchFamily="18" charset="0"/>
                <a:ea typeface="黑体" panose="02010609060101010101" pitchFamily="49" charset="-122"/>
              </a:rPr>
              <a:t>与液压传动有关的流体力学</a:t>
            </a:r>
            <a:r>
              <a:rPr lang="zh-CN" altLang="zh-CN" sz="2000" dirty="0">
                <a:latin typeface="Times New Roman" panose="02020603050405020304" pitchFamily="18" charset="0"/>
                <a:ea typeface="黑体" panose="02010609060101010101" pitchFamily="49" charset="-122"/>
              </a:rPr>
              <a:t>的基本内容</a:t>
            </a:r>
            <a:r>
              <a:rPr lang="en-US" altLang="zh-CN" sz="2000" dirty="0">
                <a:latin typeface="Times New Roman" panose="02020603050405020304" pitchFamily="18" charset="0"/>
                <a:ea typeface="黑体" panose="02010609060101010101" pitchFamily="49" charset="-122"/>
              </a:rPr>
              <a:t>,</a:t>
            </a:r>
          </a:p>
          <a:p>
            <a:pPr algn="ctr">
              <a:lnSpc>
                <a:spcPct val="200000"/>
              </a:lnSpc>
            </a:pPr>
            <a:r>
              <a:rPr lang="zh-CN" altLang="zh-CN" sz="2000" dirty="0">
                <a:latin typeface="Times New Roman" panose="02020603050405020304" pitchFamily="18" charset="0"/>
                <a:ea typeface="黑体" panose="02010609060101010101" pitchFamily="49" charset="-122"/>
              </a:rPr>
              <a:t>为以后分析、设计以至使用液压传动系统打下必要的理论基础。</a:t>
            </a:r>
            <a:endParaRPr lang="zh-CN" altLang="en-US" sz="2000" dirty="0">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80571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二、连续方程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3" name="矩形 2">
            <a:extLst>
              <a:ext uri="{FF2B5EF4-FFF2-40B4-BE49-F238E27FC236}">
                <a16:creationId xmlns:a16="http://schemas.microsoft.com/office/drawing/2014/main" id="{1BEB7EDA-03B8-424B-9B77-D7F8A7BE1421}"/>
              </a:ext>
            </a:extLst>
          </p:cNvPr>
          <p:cNvSpPr/>
          <p:nvPr/>
        </p:nvSpPr>
        <p:spPr>
          <a:xfrm>
            <a:off x="1461640" y="1340817"/>
            <a:ext cx="6353477" cy="697820"/>
          </a:xfrm>
          <a:prstGeom prst="rect">
            <a:avLst/>
          </a:prstGeom>
        </p:spPr>
        <p:txBody>
          <a:bodyPr wrap="square">
            <a:spAutoFit/>
          </a:bodyPr>
          <a:lstStyle/>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连续方程是流量连续性方程的简称</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它是流体运动学方程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其实质是质量守恒定律的另一种表示形式。</a:t>
            </a:r>
            <a:endParaRPr lang="zh-CN" altLang="en-US" sz="2800" dirty="0">
              <a:latin typeface="Times New Roman" panose="02020603050405020304" pitchFamily="18" charset="0"/>
              <a:ea typeface="黑体" panose="02010609060101010101" pitchFamily="49" charset="-122"/>
            </a:endParaRPr>
          </a:p>
        </p:txBody>
      </p:sp>
      <p:sp>
        <p:nvSpPr>
          <p:cNvPr id="12" name="圆角矩形 6">
            <a:extLst>
              <a:ext uri="{FF2B5EF4-FFF2-40B4-BE49-F238E27FC236}">
                <a16:creationId xmlns:a16="http://schemas.microsoft.com/office/drawing/2014/main" id="{A24AEDB6-502B-4E26-9FED-0A883C4FACE3}"/>
              </a:ext>
            </a:extLst>
          </p:cNvPr>
          <p:cNvSpPr/>
          <p:nvPr/>
        </p:nvSpPr>
        <p:spPr>
          <a:xfrm>
            <a:off x="226691" y="1361324"/>
            <a:ext cx="8695635" cy="349301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pic>
        <p:nvPicPr>
          <p:cNvPr id="14" name="3T10.EPS" descr="id:2147503157;FounderCES">
            <a:extLst>
              <a:ext uri="{FF2B5EF4-FFF2-40B4-BE49-F238E27FC236}">
                <a16:creationId xmlns:a16="http://schemas.microsoft.com/office/drawing/2014/main" id="{749F3A3F-4B8A-4CD9-87E4-5A591B023F6C}"/>
              </a:ext>
            </a:extLst>
          </p:cNvPr>
          <p:cNvPicPr/>
          <p:nvPr/>
        </p:nvPicPr>
        <p:blipFill>
          <a:blip r:embed="rId2"/>
          <a:stretch>
            <a:fillRect/>
          </a:stretch>
        </p:blipFill>
        <p:spPr>
          <a:xfrm>
            <a:off x="6407737" y="2335968"/>
            <a:ext cx="2341048" cy="1335487"/>
          </a:xfrm>
          <a:prstGeom prst="rect">
            <a:avLst/>
          </a:prstGeom>
        </p:spPr>
      </p:pic>
      <p:sp>
        <p:nvSpPr>
          <p:cNvPr id="5" name="矩形 4">
            <a:extLst>
              <a:ext uri="{FF2B5EF4-FFF2-40B4-BE49-F238E27FC236}">
                <a16:creationId xmlns:a16="http://schemas.microsoft.com/office/drawing/2014/main" id="{FC4C4C13-12BB-4CC6-BEFD-5392EF51B34B}"/>
              </a:ext>
            </a:extLst>
          </p:cNvPr>
          <p:cNvSpPr/>
          <p:nvPr/>
        </p:nvSpPr>
        <p:spPr>
          <a:xfrm>
            <a:off x="6938502" y="3827914"/>
            <a:ext cx="1279517"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通过控制体的液流</a:t>
            </a:r>
            <a:endParaRPr lang="zh-CN" altLang="en-US" sz="1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033B263D-2901-41F9-BE31-6CA326B21006}"/>
                  </a:ext>
                </a:extLst>
              </p:cNvPr>
              <p:cNvSpPr/>
              <p:nvPr/>
            </p:nvSpPr>
            <p:spPr>
              <a:xfrm>
                <a:off x="282732" y="2025881"/>
                <a:ext cx="8711292" cy="1279325"/>
              </a:xfrm>
              <a:prstGeom prst="rect">
                <a:avLst/>
              </a:prstGeom>
            </p:spPr>
            <p:txBody>
              <a:bodyPr wrap="square">
                <a:spAutoFit/>
              </a:bodyPr>
              <a:lstStyle/>
              <a:p>
                <a:pPr indent="266700">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设在流动的液体中取一控制体</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它内部液体的质量为</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单位时间内流入、流出的质量流量为</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根据质量守恒定律</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应等于该时间内控制体</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中液体质量的变化率</a:t>
                </a:r>
                <a:r>
                  <a:rPr lang="en-US" altLang="zh-CN" sz="105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。由于</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105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ρV</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因此</a:t>
                </a:r>
              </a:p>
              <a:p>
                <a:pPr algn="just">
                  <a:lnSpc>
                    <a:spcPct val="150000"/>
                  </a:lnSpc>
                </a:pPr>
                <a14:m>
                  <m:oMathPara xmlns:m="http://schemas.openxmlformats.org/officeDocument/2006/math">
                    <m:oMathParaPr>
                      <m:jc m:val="center"/>
                    </m:oMathParaPr>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𝜌</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m:t>
                          </m:r>
                        </m:sub>
                      </m:sSub>
                      <m:r>
                        <m:rPr>
                          <m:nor/>
                        </m:rPr>
                        <a:rPr lang="en-US" altLang="zh-CN" sz="10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𝜌</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b>
                      </m:sSub>
                      <m:sSub>
                        <m:sSubPr>
                          <m:ctrlPr>
                            <a:rPr lang="zh-CN" altLang="zh-CN" i="1">
                              <a:effectLst/>
                              <a:latin typeface="Cambria Math" panose="02040503050406030204" pitchFamily="18" charset="0"/>
                              <a:ea typeface="Cambria Math" panose="020405030504060302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b>
                      </m:s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m:rPr>
                              <m:nor/>
                            </m:rPr>
                            <a:rPr lang="en-US" altLang="zh-CN" sz="11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𝑉</m:t>
                          </m:r>
                          <m:r>
                            <m:rPr>
                              <m:nor/>
                            </m:rPr>
                            <a:rPr lang="en-US" altLang="zh-CN" sz="11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num>
                        <m:den>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𝑡</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𝑉</m:t>
                      </m:r>
                      <m:f>
                        <m:fPr>
                          <m:ctrlPr>
                            <a:rPr lang="zh-CN" altLang="zh-CN" i="1">
                              <a:effectLst/>
                              <a:latin typeface="Cambria Math" panose="02040503050406030204" pitchFamily="18" charset="0"/>
                              <a:ea typeface="Cambria Math" panose="02040503050406030204" pitchFamily="18" charset="0"/>
                            </a:rPr>
                          </m:ctrlPr>
                        </m:fPr>
                        <m:num>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𝜌</m:t>
                          </m:r>
                        </m:num>
                        <m:den>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𝑡</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𝜌</m:t>
                      </m:r>
                      <m:f>
                        <m:fPr>
                          <m:ctrlPr>
                            <a:rPr lang="zh-CN" altLang="zh-CN" i="1">
                              <a:effectLst/>
                              <a:latin typeface="Cambria Math" panose="02040503050406030204" pitchFamily="18" charset="0"/>
                              <a:ea typeface="Cambria Math" panose="02040503050406030204" pitchFamily="18" charset="0"/>
                            </a:rPr>
                          </m:ctrlPr>
                        </m:fPr>
                        <m:num>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𝑉</m:t>
                          </m:r>
                        </m:num>
                        <m:den>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𝑡</m:t>
                          </m:r>
                        </m:den>
                      </m:f>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0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12</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6" name="矩形 15">
                <a:extLst>
                  <a:ext uri="{FF2B5EF4-FFF2-40B4-BE49-F238E27FC236}">
                    <a16:creationId xmlns:a16="http://schemas.microsoft.com/office/drawing/2014/main" id="{033B263D-2901-41F9-BE31-6CA326B21006}"/>
                  </a:ext>
                </a:extLst>
              </p:cNvPr>
              <p:cNvSpPr>
                <a:spLocks noRot="1" noChangeAspect="1" noMove="1" noResize="1" noEditPoints="1" noAdjustHandles="1" noChangeArrowheads="1" noChangeShapeType="1" noTextEdit="1"/>
              </p:cNvSpPr>
              <p:nvPr/>
            </p:nvSpPr>
            <p:spPr>
              <a:xfrm>
                <a:off x="282732" y="2025881"/>
                <a:ext cx="8711292" cy="1279325"/>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07131F02-F2D8-4D00-9084-D5A66430BDA9}"/>
              </a:ext>
            </a:extLst>
          </p:cNvPr>
          <p:cNvSpPr/>
          <p:nvPr/>
        </p:nvSpPr>
        <p:spPr>
          <a:xfrm>
            <a:off x="258776" y="3617271"/>
            <a:ext cx="8679080" cy="1169551"/>
          </a:xfrm>
          <a:prstGeom prst="rect">
            <a:avLst/>
          </a:prstGeom>
        </p:spPr>
        <p:txBody>
          <a:bodyPr wrap="square">
            <a:spAutoFit/>
          </a:bodyPr>
          <a:lstStyle/>
          <a:p>
            <a:pP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就是流体流过具有固定边界控制体时通用的连续方程。</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这个方程说明</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流进控制体的净质量流量等于控制体内质量的增加率</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式中右端第一项是控制体中液体因压力</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变化引起密度</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变化</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使液体受压缩而增补的液体质量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第二项则是因控制体体积</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的变化而增补的液体质量。</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1239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二、连续方程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圆角矩形 6">
            <a:extLst>
              <a:ext uri="{FF2B5EF4-FFF2-40B4-BE49-F238E27FC236}">
                <a16:creationId xmlns:a16="http://schemas.microsoft.com/office/drawing/2014/main" id="{A24AEDB6-502B-4E26-9FED-0A883C4FACE3}"/>
              </a:ext>
            </a:extLst>
          </p:cNvPr>
          <p:cNvSpPr/>
          <p:nvPr/>
        </p:nvSpPr>
        <p:spPr>
          <a:xfrm>
            <a:off x="226691" y="1389032"/>
            <a:ext cx="8695635" cy="349301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pic>
        <p:nvPicPr>
          <p:cNvPr id="17" name="3T11.EPS" descr="id:2147503169;FounderCES">
            <a:extLst>
              <a:ext uri="{FF2B5EF4-FFF2-40B4-BE49-F238E27FC236}">
                <a16:creationId xmlns:a16="http://schemas.microsoft.com/office/drawing/2014/main" id="{69A00D8E-F584-419F-85D3-7E342C2B5F26}"/>
              </a:ext>
            </a:extLst>
          </p:cNvPr>
          <p:cNvPicPr/>
          <p:nvPr/>
        </p:nvPicPr>
        <p:blipFill>
          <a:blip r:embed="rId2"/>
          <a:stretch>
            <a:fillRect/>
          </a:stretch>
        </p:blipFill>
        <p:spPr>
          <a:xfrm>
            <a:off x="393858" y="1535373"/>
            <a:ext cx="2494813" cy="1090203"/>
          </a:xfrm>
          <a:prstGeom prst="rect">
            <a:avLst/>
          </a:prstGeom>
        </p:spPr>
      </p:pic>
      <p:sp>
        <p:nvSpPr>
          <p:cNvPr id="2" name="矩形 1">
            <a:extLst>
              <a:ext uri="{FF2B5EF4-FFF2-40B4-BE49-F238E27FC236}">
                <a16:creationId xmlns:a16="http://schemas.microsoft.com/office/drawing/2014/main" id="{22343ABE-1A50-4364-B9BD-BD61E128D02B}"/>
              </a:ext>
            </a:extLst>
          </p:cNvPr>
          <p:cNvSpPr/>
          <p:nvPr/>
        </p:nvSpPr>
        <p:spPr>
          <a:xfrm>
            <a:off x="1518160" y="2410132"/>
            <a:ext cx="1233030"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流管中的液流</a:t>
            </a:r>
            <a:endParaRPr lang="zh-CN" altLang="en-US" sz="800" dirty="0">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FD01AE-EC5A-49FC-8402-F6CF71FC17D9}"/>
              </a:ext>
            </a:extLst>
          </p:cNvPr>
          <p:cNvSpPr/>
          <p:nvPr/>
        </p:nvSpPr>
        <p:spPr>
          <a:xfrm>
            <a:off x="2968335" y="1534796"/>
            <a:ext cx="5874327" cy="276999"/>
          </a:xfrm>
          <a:prstGeom prst="rect">
            <a:avLst/>
          </a:prstGeom>
        </p:spPr>
        <p:txBody>
          <a:bodyPr wrap="squar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在流体作恒定流动的流场中任取一流管</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其两端通流截面面积为</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2400" dirty="0">
              <a:latin typeface="Times New Roman" panose="02020603050405020304" pitchFamily="18" charset="0"/>
              <a:ea typeface="黑体" panose="02010609060101010101" pitchFamily="49" charset="-122"/>
            </a:endParaRPr>
          </a:p>
        </p:txBody>
      </p:sp>
      <p:sp>
        <p:nvSpPr>
          <p:cNvPr id="20" name="矩形 19">
            <a:extLst>
              <a:ext uri="{FF2B5EF4-FFF2-40B4-BE49-F238E27FC236}">
                <a16:creationId xmlns:a16="http://schemas.microsoft.com/office/drawing/2014/main" id="{B65E1FD1-F2C0-4644-991C-17B330A5A821}"/>
              </a:ext>
            </a:extLst>
          </p:cNvPr>
          <p:cNvSpPr/>
          <p:nvPr/>
        </p:nvSpPr>
        <p:spPr>
          <a:xfrm>
            <a:off x="2976176" y="1873441"/>
            <a:ext cx="5866486" cy="819455"/>
          </a:xfrm>
          <a:prstGeom prst="rect">
            <a:avLst/>
          </a:prstGeom>
        </p:spPr>
        <p:txBody>
          <a:bodyPr wrap="square">
            <a:spAutoFit/>
          </a:bodyPr>
          <a:lstStyle/>
          <a:p>
            <a:pPr indent="252000" algn="just">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在流管中取一微小流束</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并设微小流束两端的截面积为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液体流经这两个微小截面的流速和密度分别为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根据质量守恒定律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单位时间内经截面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流入微小流束的液体质量应与从截面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流出微小流束的液体质量相等</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DF564EB-E763-4DE9-B4EC-447123B62EC8}"/>
                  </a:ext>
                </a:extLst>
              </p:cNvPr>
              <p:cNvSpPr/>
              <p:nvPr/>
            </p:nvSpPr>
            <p:spPr>
              <a:xfrm>
                <a:off x="393858" y="2737222"/>
                <a:ext cx="4572000" cy="2144177"/>
              </a:xfrm>
              <a:prstGeom prst="rect">
                <a:avLst/>
              </a:prstGeom>
            </p:spPr>
            <p:txBody>
              <a:bodyPr wrap="square">
                <a:spAutoFit/>
              </a:bodyPr>
              <a:lstStyle/>
              <a:p>
                <a:pPr indent="266700">
                  <a:lnSpc>
                    <a:spcPts val="1575"/>
                  </a:lnSpc>
                  <a:spcAft>
                    <a:spcPts val="0"/>
                  </a:spcAft>
                </a:pP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如忽略液体的可压缩性</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1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1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则有</a:t>
                </a: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m:rPr>
                          <m:sty m:val="p"/>
                        </m:rPr>
                        <a:rPr lang="en-US" altLang="zh-CN" sz="1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r>
                        <m:rPr>
                          <m:sty m:val="p"/>
                        </m:rPr>
                        <a:rPr lang="en-US" altLang="zh-CN" sz="1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对上式进行积分</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便得经过截面</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流入、流出整个流管的流量</a:t>
                </a:r>
                <a:endPar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14:m>
                  <m:oMathPara xmlns:m="http://schemas.openxmlformats.org/officeDocument/2006/math">
                    <m:oMathParaPr>
                      <m:jc m:val="centerGroup"/>
                    </m:oMathParaPr>
                    <m:oMath xmlns:m="http://schemas.openxmlformats.org/officeDocument/2006/math">
                      <m:nary>
                        <m:naryPr>
                          <m:limLoc m:val="subSup"/>
                          <m:grow m:val="on"/>
                          <m:supHide m:val="on"/>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sub>
                        <m:sup/>
                        <m:e/>
                      </m:nary>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m:rPr>
                          <m:sty m:val="p"/>
                        </m:rPr>
                        <a:rPr lang="en-US" altLang="zh-CN" sz="1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m:t>
                      </m:r>
                      <m:nary>
                        <m:naryPr>
                          <m:limLoc m:val="subSup"/>
                          <m:grow m:val="on"/>
                          <m:supHide m:val="on"/>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sub>
                        <m:sup/>
                        <m:e/>
                      </m:nary>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r>
                        <m:rPr>
                          <m:sty m:val="p"/>
                        </m:rPr>
                        <a:rPr lang="en-US" altLang="zh-CN" sz="1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endPar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根据式</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和式</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11),</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上式可写成</a:t>
                </a: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或</a:t>
                </a: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sSub>
                        <m:sSubPr>
                          <m:ctrlPr>
                            <a:rPr lang="zh-CN" altLang="zh-CN" sz="10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2</m:t>
                          </m:r>
                        </m:sub>
                      </m:sSub>
                      <m:r>
                        <m:rPr>
                          <m:nor/>
                        </m:rPr>
                        <a:rPr lang="en-US" alt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0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00">
                          <a:solidFill>
                            <a:srgbClr val="000000"/>
                          </a:solidFill>
                          <a:effectLst/>
                          <a:latin typeface="Cambria Math" panose="02040503050406030204" pitchFamily="18" charset="0"/>
                          <a:ea typeface="方正书宋_GBK"/>
                          <a:cs typeface="Times New Roman" panose="02020603050405020304" pitchFamily="18" charset="0"/>
                        </a:rPr>
                        <m:t>13</m:t>
                      </m:r>
                      <m:r>
                        <m:rPr>
                          <m:nor/>
                        </m:rPr>
                        <a:rPr lang="en-US" alt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6DF564EB-E763-4DE9-B4EC-447123B62EC8}"/>
                  </a:ext>
                </a:extLst>
              </p:cNvPr>
              <p:cNvSpPr>
                <a:spLocks noRot="1" noChangeAspect="1" noMove="1" noResize="1" noEditPoints="1" noAdjustHandles="1" noChangeArrowheads="1" noChangeShapeType="1" noTextEdit="1"/>
              </p:cNvSpPr>
              <p:nvPr/>
            </p:nvSpPr>
            <p:spPr>
              <a:xfrm>
                <a:off x="393858" y="2737222"/>
                <a:ext cx="4572000" cy="214417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60AD87A8-CE32-4C66-9930-4BA45CB7676D}"/>
                  </a:ext>
                </a:extLst>
              </p:cNvPr>
              <p:cNvSpPr/>
              <p:nvPr/>
            </p:nvSpPr>
            <p:spPr>
              <a:xfrm>
                <a:off x="4270662" y="3135539"/>
                <a:ext cx="4572000" cy="1708160"/>
              </a:xfrm>
              <a:prstGeom prst="rect">
                <a:avLst/>
              </a:prstGeom>
            </p:spPr>
            <p:txBody>
              <a:bodyPr>
                <a:spAutoFit/>
              </a:bodyPr>
              <a:lstStyle/>
              <a:p>
                <a:pPr indent="266700" algn="ctr">
                  <a:lnSpc>
                    <a:spcPct val="150000"/>
                  </a:lnSpc>
                  <a:spcAft>
                    <a:spcPts val="0"/>
                  </a:spcAft>
                </a:pP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流经通流截面</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的流量</a:t>
                </a:r>
                <a:r>
                  <a:rPr lang="en-US"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en-US"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流体在通流截面</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上的平均流速。</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由于两通流截面是任意取的</a:t>
                </a:r>
                <a:r>
                  <a:rPr lang="en-US"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故有</a:t>
                </a:r>
              </a:p>
              <a:p>
                <a:pPr algn="ctr">
                  <a:lnSpc>
                    <a:spcPct val="150000"/>
                  </a:lnSpc>
                </a:pPr>
                <a14:m>
                  <m:oMathPara xmlns:m="http://schemas.openxmlformats.org/officeDocument/2006/math">
                    <m:oMathParaPr>
                      <m:jc m:val="centerGroup"/>
                    </m:oMathParaPr>
                    <m:oMath xmlns:m="http://schemas.openxmlformats.org/officeDocument/2006/math">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𝑞</m:t>
                      </m:r>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𝑣𝐴</m:t>
                      </m:r>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zh-CN"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常数</m:t>
                      </m:r>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4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14</m:t>
                      </m:r>
                      <m:r>
                        <m:rPr>
                          <m:nor/>
                        </m:rPr>
                        <a:rPr lang="en-US" alt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en-US" sz="2800" dirty="0">
                  <a:latin typeface="Times New Roman" panose="02020603050405020304" pitchFamily="18" charset="0"/>
                  <a:ea typeface="黑体" panose="02010609060101010101" pitchFamily="49" charset="-122"/>
                </a:endParaRPr>
              </a:p>
            </p:txBody>
          </p:sp>
        </mc:Choice>
        <mc:Fallback xmlns="">
          <p:sp>
            <p:nvSpPr>
              <p:cNvPr id="25" name="矩形 24">
                <a:extLst>
                  <a:ext uri="{FF2B5EF4-FFF2-40B4-BE49-F238E27FC236}">
                    <a16:creationId xmlns:a16="http://schemas.microsoft.com/office/drawing/2014/main" id="{60AD87A8-CE32-4C66-9930-4BA45CB7676D}"/>
                  </a:ext>
                </a:extLst>
              </p:cNvPr>
              <p:cNvSpPr>
                <a:spLocks noRot="1" noChangeAspect="1" noMove="1" noResize="1" noEditPoints="1" noAdjustHandles="1" noChangeArrowheads="1" noChangeShapeType="1" noTextEdit="1"/>
              </p:cNvSpPr>
              <p:nvPr/>
            </p:nvSpPr>
            <p:spPr>
              <a:xfrm>
                <a:off x="4270662" y="3135539"/>
                <a:ext cx="4572000" cy="170816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A0BE6D0A-D101-4F88-92B7-82D3AA27060F}"/>
                  </a:ext>
                </a:extLst>
              </p:cNvPr>
              <p:cNvSpPr/>
              <p:nvPr/>
            </p:nvSpPr>
            <p:spPr>
              <a:xfrm>
                <a:off x="6062157" y="2360219"/>
                <a:ext cx="22311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d</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𝜌</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𝑢</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d</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0">
                              <a:latin typeface="Cambria Math" panose="02040503050406030204" pitchFamily="18" charset="0"/>
                            </a:rPr>
                            <m:t>2</m:t>
                          </m:r>
                        </m:sub>
                      </m:sSub>
                    </m:oMath>
                  </m:oMathPara>
                </a14:m>
                <a:endParaRPr lang="zh-CN" altLang="en-US" dirty="0"/>
              </a:p>
            </p:txBody>
          </p:sp>
        </mc:Choice>
        <mc:Fallback xmlns="">
          <p:sp>
            <p:nvSpPr>
              <p:cNvPr id="3" name="矩形 2">
                <a:extLst>
                  <a:ext uri="{FF2B5EF4-FFF2-40B4-BE49-F238E27FC236}">
                    <a16:creationId xmlns:a16="http://schemas.microsoft.com/office/drawing/2014/main" id="{A0BE6D0A-D101-4F88-92B7-82D3AA27060F}"/>
                  </a:ext>
                </a:extLst>
              </p:cNvPr>
              <p:cNvSpPr>
                <a:spLocks noRot="1" noChangeAspect="1" noMove="1" noResize="1" noEditPoints="1" noAdjustHandles="1" noChangeArrowheads="1" noChangeShapeType="1" noTextEdit="1"/>
              </p:cNvSpPr>
              <p:nvPr/>
            </p:nvSpPr>
            <p:spPr>
              <a:xfrm>
                <a:off x="6062157" y="2360219"/>
                <a:ext cx="2231187" cy="369332"/>
              </a:xfrm>
              <a:prstGeom prst="rect">
                <a:avLst/>
              </a:prstGeom>
              <a:blipFill>
                <a:blip r:embed="rId5"/>
                <a:stretch>
                  <a:fillRect b="-8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5905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1000"/>
                                        <p:tgtEl>
                                          <p:spTgt spid="23"/>
                                        </p:tgtEl>
                                      </p:cBhvr>
                                    </p:animEffect>
                                    <p:anim calcmode="lin" valueType="num">
                                      <p:cBhvr>
                                        <p:cTn id="32" dur="1000" fill="hold"/>
                                        <p:tgtEl>
                                          <p:spTgt spid="23"/>
                                        </p:tgtEl>
                                        <p:attrNameLst>
                                          <p:attrName>ppt_x</p:attrName>
                                        </p:attrNameLst>
                                      </p:cBhvr>
                                      <p:tavLst>
                                        <p:tav tm="0">
                                          <p:val>
                                            <p:strVal val="#ppt_x"/>
                                          </p:val>
                                        </p:tav>
                                        <p:tav tm="100000">
                                          <p:val>
                                            <p:strVal val="#ppt_x"/>
                                          </p:val>
                                        </p:tav>
                                      </p:tavLst>
                                    </p:anim>
                                    <p:anim calcmode="lin" valueType="num">
                                      <p:cBhvr>
                                        <p:cTn id="33"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wipe(up)">
                                      <p:cBhvr>
                                        <p:cTn id="38"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p:bldP spid="20" grpId="0"/>
      <p:bldP spid="23" grpId="0"/>
      <p:bldP spid="25" grpId="0"/>
      <p:bldP spid="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二、连续方程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pic>
        <p:nvPicPr>
          <p:cNvPr id="3" name="图片 2">
            <a:extLst>
              <a:ext uri="{FF2B5EF4-FFF2-40B4-BE49-F238E27FC236}">
                <a16:creationId xmlns:a16="http://schemas.microsoft.com/office/drawing/2014/main" id="{563D9DC5-687E-4AF0-92E9-8C75BD7621FE}"/>
              </a:ext>
            </a:extLst>
          </p:cNvPr>
          <p:cNvPicPr>
            <a:picLocks noChangeAspect="1"/>
          </p:cNvPicPr>
          <p:nvPr/>
        </p:nvPicPr>
        <p:blipFill>
          <a:blip r:embed="rId2"/>
          <a:stretch>
            <a:fillRect/>
          </a:stretch>
        </p:blipFill>
        <p:spPr>
          <a:xfrm>
            <a:off x="1619944" y="1479082"/>
            <a:ext cx="5700077" cy="2301440"/>
          </a:xfrm>
          <a:prstGeom prst="rect">
            <a:avLst/>
          </a:prstGeom>
        </p:spPr>
      </p:pic>
      <p:sp>
        <p:nvSpPr>
          <p:cNvPr id="5" name="矩形 4">
            <a:extLst>
              <a:ext uri="{FF2B5EF4-FFF2-40B4-BE49-F238E27FC236}">
                <a16:creationId xmlns:a16="http://schemas.microsoft.com/office/drawing/2014/main" id="{F1B1EC4C-79B7-4C64-9751-7C769F4704F9}"/>
              </a:ext>
            </a:extLst>
          </p:cNvPr>
          <p:cNvSpPr/>
          <p:nvPr/>
        </p:nvSpPr>
        <p:spPr>
          <a:xfrm>
            <a:off x="482015" y="3932218"/>
            <a:ext cx="8312727" cy="876587"/>
          </a:xfrm>
          <a:prstGeom prst="rect">
            <a:avLst/>
          </a:prstGeom>
        </p:spPr>
        <p:txBody>
          <a:bodyPr wrap="square">
            <a:spAutoFit/>
          </a:bodyPr>
          <a:lstStyle/>
          <a:p>
            <a:pPr algn="ctr">
              <a:lnSpc>
                <a:spcPct val="200000"/>
              </a:lnSpc>
            </a:pPr>
            <a:r>
              <a:rPr lang="zh-CN" altLang="zh-CN" sz="1200" b="1" dirty="0">
                <a:latin typeface="Times New Roman" panose="02020603050405020304" pitchFamily="18" charset="0"/>
                <a:ea typeface="黑体" panose="02010609060101010101" pitchFamily="49" charset="-122"/>
                <a:cs typeface="Times New Roman" panose="02020603050405020304" pitchFamily="18" charset="0"/>
              </a:rPr>
              <a:t>式</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1"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latin typeface="Times New Roman" panose="02020603050405020304" pitchFamily="18" charset="0"/>
                <a:ea typeface="黑体" panose="02010609060101010101" pitchFamily="49" charset="-122"/>
                <a:cs typeface="Times New Roman" panose="02020603050405020304" pitchFamily="18" charset="0"/>
              </a:rPr>
              <a:t>14)</a:t>
            </a:r>
            <a:r>
              <a:rPr lang="zh-CN" altLang="zh-CN" sz="1200" dirty="0">
                <a:latin typeface="Times New Roman" panose="02020603050405020304" pitchFamily="18" charset="0"/>
                <a:ea typeface="黑体" panose="02010609060101010101" pitchFamily="49" charset="-122"/>
                <a:cs typeface="Times New Roman" panose="02020603050405020304" pitchFamily="18" charset="0"/>
              </a:rPr>
              <a:t>就是液流的流量连续性方程</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它说明在恒定流动中</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通过流管各截面的不可压缩液体的流量是相等的。</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换句话说</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液体是以同一个流量在流管中连续地流动着</a:t>
            </a:r>
            <a:r>
              <a:rPr lang="en-US"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而液体的流速则与流通截面面积成反比。</a:t>
            </a:r>
            <a:endParaRPr lang="zh-CN" altLang="en-US" sz="2400" b="1"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8243172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3" name="矩形 2">
            <a:extLst>
              <a:ext uri="{FF2B5EF4-FFF2-40B4-BE49-F238E27FC236}">
                <a16:creationId xmlns:a16="http://schemas.microsoft.com/office/drawing/2014/main" id="{37F19587-9403-426A-BFC7-9C708056A101}"/>
              </a:ext>
            </a:extLst>
          </p:cNvPr>
          <p:cNvSpPr/>
          <p:nvPr/>
        </p:nvSpPr>
        <p:spPr>
          <a:xfrm>
            <a:off x="504240" y="1635915"/>
            <a:ext cx="7941877" cy="2677656"/>
          </a:xfrm>
          <a:prstGeom prst="rect">
            <a:avLst/>
          </a:prstGeom>
        </p:spPr>
        <p:txBody>
          <a:bodyPr wrap="square">
            <a:spAutoFit/>
          </a:bodyPr>
          <a:lstStyle/>
          <a:p>
            <a:pPr indent="266700" algn="ctr">
              <a:lnSpc>
                <a:spcPct val="200000"/>
              </a:lnSpc>
              <a:spcAft>
                <a:spcPts val="0"/>
              </a:spcAft>
            </a:pPr>
            <a:r>
              <a:rPr lang="zh-CN" altLang="zh-CN" sz="2400" b="1" dirty="0">
                <a:latin typeface="Times New Roman" panose="02020603050405020304" pitchFamily="18" charset="0"/>
                <a:ea typeface="黑体" panose="02010609060101010101" pitchFamily="49" charset="-122"/>
                <a:cs typeface="Times New Roman" panose="02020603050405020304" pitchFamily="18" charset="0"/>
              </a:rPr>
              <a:t>能量方程</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又常称</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伯努利方程</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它实际上是</a:t>
            </a:r>
            <a:r>
              <a:rPr lang="zh-CN" altLang="zh-CN"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流动液体的能量守恒定律</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由于流动液体的能量问题比较复杂</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所以在讨论时</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先从理想液体的流动情况着手</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然后再展开到实际液体的流动上去。</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02916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6">
            <a:extLst>
              <a:ext uri="{FF2B5EF4-FFF2-40B4-BE49-F238E27FC236}">
                <a16:creationId xmlns:a16="http://schemas.microsoft.com/office/drawing/2014/main" id="{5D7660CA-1D73-4A68-A70E-F68FCE565343}"/>
              </a:ext>
            </a:extLst>
          </p:cNvPr>
          <p:cNvSpPr/>
          <p:nvPr/>
        </p:nvSpPr>
        <p:spPr>
          <a:xfrm>
            <a:off x="259061" y="2518176"/>
            <a:ext cx="4229812" cy="238889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0" y="899937"/>
            <a:ext cx="3492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（一）理想液体的运动微分方程</a:t>
            </a:r>
          </a:p>
        </p:txBody>
      </p:sp>
      <p:sp>
        <p:nvSpPr>
          <p:cNvPr id="3" name="矩形 2">
            <a:extLst>
              <a:ext uri="{FF2B5EF4-FFF2-40B4-BE49-F238E27FC236}">
                <a16:creationId xmlns:a16="http://schemas.microsoft.com/office/drawing/2014/main" id="{F3CFF342-9E1A-4DC5-B87C-18E1B3668624}"/>
              </a:ext>
            </a:extLst>
          </p:cNvPr>
          <p:cNvSpPr/>
          <p:nvPr/>
        </p:nvSpPr>
        <p:spPr>
          <a:xfrm>
            <a:off x="259061" y="1430097"/>
            <a:ext cx="6007345" cy="403508"/>
          </a:xfrm>
          <a:prstGeom prst="rect">
            <a:avLst/>
          </a:prstGeom>
        </p:spPr>
        <p:txBody>
          <a:bodyPr wrap="square">
            <a:spAutoFit/>
          </a:bodyPr>
          <a:lstStyle/>
          <a:p>
            <a:pPr algn="ctr">
              <a:lnSpc>
                <a:spcPct val="20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在液流的微小流束上取出一段通流截面积为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的微元体</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3T12.EPS" descr="id:2147503214;FounderCES">
            <a:extLst>
              <a:ext uri="{FF2B5EF4-FFF2-40B4-BE49-F238E27FC236}">
                <a16:creationId xmlns:a16="http://schemas.microsoft.com/office/drawing/2014/main" id="{AAA8B3FF-9A8C-4E21-AC71-FD7810BC64F9}"/>
              </a:ext>
            </a:extLst>
          </p:cNvPr>
          <p:cNvPicPr/>
          <p:nvPr/>
        </p:nvPicPr>
        <p:blipFill>
          <a:blip r:embed="rId2"/>
          <a:stretch>
            <a:fillRect/>
          </a:stretch>
        </p:blipFill>
        <p:spPr>
          <a:xfrm>
            <a:off x="6549700" y="818485"/>
            <a:ext cx="2301875" cy="1701165"/>
          </a:xfrm>
          <a:prstGeom prst="rect">
            <a:avLst/>
          </a:prstGeom>
        </p:spPr>
      </p:pic>
      <p:sp>
        <p:nvSpPr>
          <p:cNvPr id="5" name="矩形 4">
            <a:extLst>
              <a:ext uri="{FF2B5EF4-FFF2-40B4-BE49-F238E27FC236}">
                <a16:creationId xmlns:a16="http://schemas.microsoft.com/office/drawing/2014/main" id="{A6F0DD80-2115-4AB1-970F-26874C19A79B}"/>
              </a:ext>
            </a:extLst>
          </p:cNvPr>
          <p:cNvSpPr/>
          <p:nvPr/>
        </p:nvSpPr>
        <p:spPr>
          <a:xfrm>
            <a:off x="6619202" y="817283"/>
            <a:ext cx="1568057"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理想液体的一维流动</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E2B9957B-B526-437A-975D-F82FD909E856}"/>
              </a:ext>
            </a:extLst>
          </p:cNvPr>
          <p:cNvSpPr/>
          <p:nvPr/>
        </p:nvSpPr>
        <p:spPr>
          <a:xfrm>
            <a:off x="259061" y="1780856"/>
            <a:ext cx="6194057" cy="549446"/>
          </a:xfrm>
          <a:prstGeom prst="rect">
            <a:avLst/>
          </a:prstGeom>
        </p:spPr>
        <p:txBody>
          <a:bodyPr wrap="square">
            <a:spAutoFit/>
          </a:bodyPr>
          <a:lstStyle/>
          <a:p>
            <a:pPr lvl="0" algn="ctr">
              <a:lnSpc>
                <a:spcPct val="200000"/>
              </a:lnSpc>
            </a:pPr>
            <a:r>
              <a:rPr lang="zh-CN"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在一维流动情况下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对理想液体来说</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作用在微元体上的外力有以下两种</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solidFill>
                <a:prstClr val="black"/>
              </a:solidFill>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235AEDB7-4D35-437B-823E-A5F6592C1232}"/>
              </a:ext>
            </a:extLst>
          </p:cNvPr>
          <p:cNvSpPr/>
          <p:nvPr/>
        </p:nvSpPr>
        <p:spPr>
          <a:xfrm>
            <a:off x="321340" y="2650988"/>
            <a:ext cx="2327881" cy="253916"/>
          </a:xfrm>
          <a:prstGeom prst="rect">
            <a:avLst/>
          </a:prstGeom>
        </p:spPr>
        <p:txBody>
          <a:bodyPr wrap="none">
            <a:spAutoFit/>
          </a:bodyPr>
          <a:lstStyle/>
          <a:p>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压力在两端截面上所产生的作用力</a:t>
            </a:r>
            <a:endParaRPr lang="zh-CN" altLang="en-US" dirty="0">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0ACDA5C1-F916-4476-B533-11FA1CA8EC40}"/>
              </a:ext>
            </a:extLst>
          </p:cNvPr>
          <p:cNvSpPr/>
          <p:nvPr/>
        </p:nvSpPr>
        <p:spPr>
          <a:xfrm>
            <a:off x="321340" y="3742236"/>
            <a:ext cx="1654620" cy="253916"/>
          </a:xfrm>
          <a:prstGeom prst="rect">
            <a:avLst/>
          </a:prstGeom>
        </p:spPr>
        <p:txBody>
          <a:bodyPr wrap="none">
            <a:spAutoFit/>
          </a:bodyPr>
          <a:lstStyle/>
          <a:p>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作用在微元体上的重力</a:t>
            </a:r>
            <a:endParaRPr lang="zh-CN" altLang="en-US" dirty="0">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C301E51F-0C74-4C53-BD2D-B06AAA720921}"/>
              </a:ext>
            </a:extLst>
          </p:cNvPr>
          <p:cNvSpPr/>
          <p:nvPr/>
        </p:nvSpPr>
        <p:spPr>
          <a:xfrm>
            <a:off x="4689764" y="2518176"/>
            <a:ext cx="4161811" cy="238889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4CB98C00-2C9B-47EC-99B3-4C9A9EA27B90}"/>
              </a:ext>
            </a:extLst>
          </p:cNvPr>
          <p:cNvSpPr/>
          <p:nvPr/>
        </p:nvSpPr>
        <p:spPr>
          <a:xfrm>
            <a:off x="4777757" y="2615019"/>
            <a:ext cx="1975221" cy="307777"/>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根据牛顿第二定律</a:t>
            </a:r>
            <a:r>
              <a:rPr lang="en-US" altLang="zh-CN" sz="1400" dirty="0">
                <a:solidFill>
                  <a:srgbClr val="000000"/>
                </a:solidFill>
                <a:latin typeface="Times New Roman" panose="02020603050405020304" pitchFamily="18" charset="0"/>
                <a:ea typeface="NEU-BZ-S92"/>
              </a:rPr>
              <a:t>∑</a:t>
            </a:r>
            <a:r>
              <a:rPr lang="en-US" altLang="zh-CN" sz="1400" i="1" dirty="0">
                <a:solidFill>
                  <a:srgbClr val="000000"/>
                </a:solidFill>
                <a:latin typeface="Times New Roman" panose="02020603050405020304" pitchFamily="18" charset="0"/>
                <a:ea typeface="方正书宋_GBK"/>
              </a:rPr>
              <a:t>F=ma</a:t>
            </a:r>
            <a:r>
              <a:rPr lang="zh-CN" altLang="en-US"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a:t>
            </a:r>
            <a:endParaRPr lang="zh-CN" altLang="en-US" dirty="0">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1389265A-6320-4AA9-B23B-1277F2F8A9D6}"/>
              </a:ext>
            </a:extLst>
          </p:cNvPr>
          <p:cNvSpPr/>
          <p:nvPr/>
        </p:nvSpPr>
        <p:spPr>
          <a:xfrm>
            <a:off x="4638379" y="4318449"/>
            <a:ext cx="4572000" cy="556499"/>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就是</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理想液体的运动微分方程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亦称液流的欧拉方程。</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它表示了单位质量液体的力平衡方程。</a:t>
            </a:r>
            <a:endParaRPr lang="zh-CN" altLang="en-US" sz="2000" b="1"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88845A6-9D79-43B8-9DFB-2E38F677DFB0}"/>
                  </a:ext>
                </a:extLst>
              </p:cNvPr>
              <p:cNvSpPr/>
              <p:nvPr/>
            </p:nvSpPr>
            <p:spPr>
              <a:xfrm>
                <a:off x="321340" y="3037716"/>
                <a:ext cx="2527359" cy="5073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𝑝</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𝐴</m:t>
                      </m:r>
                      <m:r>
                        <m:rPr>
                          <m:nor/>
                        </m:rPr>
                        <a:rPr lang="zh-CN" altLang="en-US" sz="1200" i="1"/>
                        <m:t>−</m:t>
                      </m:r>
                      <m:d>
                        <m:dPr>
                          <m:ctrlPr>
                            <a:rPr lang="zh-CN" altLang="en-US" sz="1200" i="1">
                              <a:latin typeface="Cambria Math" panose="02040503050406030204" pitchFamily="18" charset="0"/>
                            </a:rPr>
                          </m:ctrlPr>
                        </m:dPr>
                        <m:e>
                          <m:r>
                            <a:rPr lang="zh-CN" altLang="en-US" sz="1200" i="1">
                              <a:latin typeface="Cambria Math" panose="02040503050406030204" pitchFamily="18" charset="0"/>
                            </a:rPr>
                            <m:t>𝑝</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𝑝</m:t>
                              </m:r>
                            </m:num>
                            <m:den>
                              <m:r>
                                <m:rPr>
                                  <m:nor/>
                                </m:rPr>
                                <a:rPr lang="zh-CN" altLang="en-US" sz="1200" i="1"/>
                                <m:t>∂</m:t>
                              </m:r>
                              <m:r>
                                <a:rPr lang="zh-CN" altLang="en-US" sz="1200" i="1">
                                  <a:latin typeface="Cambria Math" panose="02040503050406030204" pitchFamily="18" charset="0"/>
                                </a:rPr>
                                <m:t>𝑠</m:t>
                              </m:r>
                            </m:den>
                          </m:f>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e>
                      </m:d>
                      <m:r>
                        <m:rPr>
                          <m:sty m:val="p"/>
                        </m:rPr>
                        <a:rPr lang="zh-CN" altLang="en-US" sz="1200" i="0">
                          <a:latin typeface="Cambria Math" panose="02040503050406030204" pitchFamily="18" charset="0"/>
                        </a:rPr>
                        <m:t>d</m:t>
                      </m:r>
                      <m:r>
                        <a:rPr lang="zh-CN" altLang="en-US" sz="1200" i="1">
                          <a:latin typeface="Cambria Math" panose="02040503050406030204" pitchFamily="18" charset="0"/>
                        </a:rPr>
                        <m:t>𝐴</m:t>
                      </m:r>
                      <m:r>
                        <a:rPr lang="zh-CN" altLang="en-US" sz="1200" i="0">
                          <a:latin typeface="Cambria Math" panose="02040503050406030204" pitchFamily="18" charset="0"/>
                        </a:rPr>
                        <m:t>=</m:t>
                      </m:r>
                      <m:r>
                        <m:rPr>
                          <m:nor/>
                        </m:rPr>
                        <a:rPr lang="zh-CN" altLang="en-US" sz="1200" i="1"/>
                        <m:t>−</m:t>
                      </m:r>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𝑝</m:t>
                          </m:r>
                        </m:num>
                        <m:den>
                          <m:r>
                            <m:rPr>
                              <m:nor/>
                            </m:rPr>
                            <a:rPr lang="zh-CN" altLang="en-US" sz="1200" i="1"/>
                            <m:t>∂</m:t>
                          </m:r>
                          <m:r>
                            <a:rPr lang="zh-CN" altLang="en-US" sz="1200" i="1">
                              <a:latin typeface="Cambria Math" panose="02040503050406030204" pitchFamily="18" charset="0"/>
                            </a:rPr>
                            <m:t>𝑠</m:t>
                          </m:r>
                        </m:den>
                      </m:f>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𝐴</m:t>
                      </m:r>
                    </m:oMath>
                  </m:oMathPara>
                </a14:m>
                <a:endParaRPr lang="zh-CN" altLang="en-US" sz="1200" dirty="0"/>
              </a:p>
            </p:txBody>
          </p:sp>
        </mc:Choice>
        <mc:Fallback xmlns="">
          <p:sp>
            <p:nvSpPr>
              <p:cNvPr id="6" name="矩形 5">
                <a:extLst>
                  <a:ext uri="{FF2B5EF4-FFF2-40B4-BE49-F238E27FC236}">
                    <a16:creationId xmlns:a16="http://schemas.microsoft.com/office/drawing/2014/main" id="{488845A6-9D79-43B8-9DFB-2E38F677DFB0}"/>
                  </a:ext>
                </a:extLst>
              </p:cNvPr>
              <p:cNvSpPr>
                <a:spLocks noRot="1" noChangeAspect="1" noMove="1" noResize="1" noEditPoints="1" noAdjustHandles="1" noChangeArrowheads="1" noChangeShapeType="1" noTextEdit="1"/>
              </p:cNvSpPr>
              <p:nvPr/>
            </p:nvSpPr>
            <p:spPr>
              <a:xfrm>
                <a:off x="321340" y="3037716"/>
                <a:ext cx="2527359" cy="50731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1AC12F3F-95C5-4EAE-A156-9AE17D529EB5}"/>
                  </a:ext>
                </a:extLst>
              </p:cNvPr>
              <p:cNvSpPr/>
              <p:nvPr/>
            </p:nvSpPr>
            <p:spPr>
              <a:xfrm>
                <a:off x="2755156" y="3107164"/>
                <a:ext cx="1720023" cy="346120"/>
              </a:xfrm>
              <a:prstGeom prst="rect">
                <a:avLst/>
              </a:prstGeom>
            </p:spPr>
            <p:txBody>
              <a:bodyPr wrap="none">
                <a:spAutoFit/>
              </a:bodyPr>
              <a:lstStyle/>
              <a:p>
                <a:r>
                  <a:rPr lang="zh-CN" altLang="zh-CN" sz="700" dirty="0">
                    <a:solidFill>
                      <a:srgbClr val="FF0000"/>
                    </a:solidFill>
                    <a:latin typeface="NEU-BZ-S92"/>
                    <a:ea typeface="方正书宋_GBK"/>
                    <a:cs typeface="Times New Roman" panose="02020603050405020304" pitchFamily="18" charset="0"/>
                  </a:rPr>
                  <a:t>式中</a:t>
                </a:r>
                <a:r>
                  <a:rPr lang="zh-CN" altLang="zh-CN" sz="700" i="1" dirty="0">
                    <a:solidFill>
                      <a:srgbClr val="FF0000"/>
                    </a:solidFill>
                    <a:effectLst/>
                    <a:latin typeface="NEU-BZ-S92"/>
                    <a:ea typeface="方正书宋_GBK"/>
                    <a:cs typeface="Times New Roman" panose="02020603050405020304" pitchFamily="18" charset="0"/>
                  </a:rPr>
                  <a:t>　</a:t>
                </a:r>
                <a14:m>
                  <m:oMath xmlns:m="http://schemas.openxmlformats.org/officeDocument/2006/math">
                    <m:f>
                      <m:fPr>
                        <m:ctrlPr>
                          <a:rPr lang="zh-CN" altLang="zh-CN" sz="1100" i="1">
                            <a:solidFill>
                              <a:srgbClr val="FF0000"/>
                            </a:solidFill>
                            <a:effectLst/>
                            <a:latin typeface="Cambria Math" panose="02040503050406030204" pitchFamily="18" charset="0"/>
                            <a:ea typeface="Cambria Math" panose="02040503050406030204" pitchFamily="18" charset="0"/>
                          </a:rPr>
                        </m:ctrlPr>
                      </m:fPr>
                      <m:num>
                        <m:r>
                          <m:rPr>
                            <m:nor/>
                          </m:rPr>
                          <a:rPr lang="en-US" altLang="zh-CN" sz="900">
                            <a:solidFill>
                              <a:srgbClr val="FF0000"/>
                            </a:solidFill>
                            <a:effectLst/>
                            <a:latin typeface="NEU-BZ"/>
                            <a:ea typeface="方正书宋_GBK"/>
                            <a:cs typeface="Times New Roman" panose="02020603050405020304" pitchFamily="18" charset="0"/>
                          </a:rPr>
                          <m:t>∂</m:t>
                        </m:r>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𝑝</m:t>
                        </m:r>
                      </m:num>
                      <m:den>
                        <m:r>
                          <m:rPr>
                            <m:nor/>
                          </m:rPr>
                          <a:rPr lang="en-US" altLang="zh-CN" sz="900">
                            <a:solidFill>
                              <a:srgbClr val="FF0000"/>
                            </a:solidFill>
                            <a:effectLst/>
                            <a:latin typeface="NEU-BZ"/>
                            <a:ea typeface="方正书宋_GBK"/>
                            <a:cs typeface="Times New Roman" panose="02020603050405020304" pitchFamily="18" charset="0"/>
                          </a:rPr>
                          <m:t>∂</m:t>
                        </m:r>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𝑠</m:t>
                        </m:r>
                      </m:den>
                    </m:f>
                  </m:oMath>
                </a14:m>
                <a:r>
                  <a:rPr lang="en-US" altLang="zh-CN" sz="700" dirty="0">
                    <a:solidFill>
                      <a:srgbClr val="FF0000"/>
                    </a:solidFill>
                    <a:effectLst/>
                    <a:latin typeface="NEU-BZ-S92"/>
                    <a:ea typeface="方正书宋_GBK"/>
                    <a:cs typeface="Times New Roman" panose="02020603050405020304" pitchFamily="18" charset="0"/>
                  </a:rPr>
                  <a:t>——</a:t>
                </a:r>
                <a:r>
                  <a:rPr lang="zh-CN" altLang="zh-CN" sz="700" dirty="0">
                    <a:solidFill>
                      <a:srgbClr val="FF0000"/>
                    </a:solidFill>
                    <a:effectLst/>
                    <a:latin typeface="NEU-BZ-S92"/>
                    <a:ea typeface="方正书宋_GBK"/>
                    <a:cs typeface="Times New Roman" panose="02020603050405020304" pitchFamily="18" charset="0"/>
                  </a:rPr>
                  <a:t>沿流线方向的压力梯度。</a:t>
                </a:r>
                <a:endParaRPr lang="zh-CN" altLang="en-US" sz="1100" dirty="0">
                  <a:solidFill>
                    <a:srgbClr val="FF0000"/>
                  </a:solidFill>
                </a:endParaRPr>
              </a:p>
            </p:txBody>
          </p:sp>
        </mc:Choice>
        <mc:Fallback xmlns="">
          <p:sp>
            <p:nvSpPr>
              <p:cNvPr id="10" name="矩形 9">
                <a:extLst>
                  <a:ext uri="{FF2B5EF4-FFF2-40B4-BE49-F238E27FC236}">
                    <a16:creationId xmlns:a16="http://schemas.microsoft.com/office/drawing/2014/main" id="{1AC12F3F-95C5-4EAE-A156-9AE17D529EB5}"/>
                  </a:ext>
                </a:extLst>
              </p:cNvPr>
              <p:cNvSpPr>
                <a:spLocks noRot="1" noChangeAspect="1" noMove="1" noResize="1" noEditPoints="1" noAdjustHandles="1" noChangeArrowheads="1" noChangeShapeType="1" noTextEdit="1"/>
              </p:cNvSpPr>
              <p:nvPr/>
            </p:nvSpPr>
            <p:spPr>
              <a:xfrm>
                <a:off x="2755156" y="3107164"/>
                <a:ext cx="1720023" cy="3461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89260E6C-57EF-4B21-8DD8-09ECD2FBDF14}"/>
                  </a:ext>
                </a:extLst>
              </p:cNvPr>
              <p:cNvSpPr/>
              <p:nvPr/>
            </p:nvSpPr>
            <p:spPr>
              <a:xfrm>
                <a:off x="1908891" y="3712624"/>
                <a:ext cx="939808"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400"/>
                        <m:t>−</m:t>
                      </m:r>
                      <m:r>
                        <a:rPr lang="zh-CN" altLang="en-US" sz="1400" i="1">
                          <a:latin typeface="Cambria Math" panose="02040503050406030204" pitchFamily="18" charset="0"/>
                        </a:rPr>
                        <m:t>𝜌</m:t>
                      </m:r>
                      <m:r>
                        <a:rPr lang="zh-CN" altLang="en-US" sz="1400" i="1">
                          <a:latin typeface="Cambria Math" panose="02040503050406030204" pitchFamily="18" charset="0"/>
                        </a:rPr>
                        <m:t>𝑔</m:t>
                      </m:r>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𝑠</m:t>
                      </m:r>
                      <m:r>
                        <m:rPr>
                          <m:sty m:val="p"/>
                        </m:rPr>
                        <a:rPr lang="zh-CN" altLang="en-US" sz="1400" i="0">
                          <a:latin typeface="Cambria Math" panose="02040503050406030204" pitchFamily="18" charset="0"/>
                        </a:rPr>
                        <m:t>d</m:t>
                      </m:r>
                      <m:r>
                        <a:rPr lang="zh-CN" altLang="en-US" sz="1400" i="1">
                          <a:latin typeface="Cambria Math" panose="02040503050406030204" pitchFamily="18" charset="0"/>
                        </a:rPr>
                        <m:t>𝐴</m:t>
                      </m:r>
                    </m:oMath>
                  </m:oMathPara>
                </a14:m>
                <a:endParaRPr lang="zh-CN" altLang="en-US" sz="1400" dirty="0"/>
              </a:p>
            </p:txBody>
          </p:sp>
        </mc:Choice>
        <mc:Fallback xmlns="">
          <p:sp>
            <p:nvSpPr>
              <p:cNvPr id="22" name="矩形 21">
                <a:extLst>
                  <a:ext uri="{FF2B5EF4-FFF2-40B4-BE49-F238E27FC236}">
                    <a16:creationId xmlns:a16="http://schemas.microsoft.com/office/drawing/2014/main" id="{89260E6C-57EF-4B21-8DD8-09ECD2FBDF14}"/>
                  </a:ext>
                </a:extLst>
              </p:cNvPr>
              <p:cNvSpPr>
                <a:spLocks noRot="1" noChangeAspect="1" noMove="1" noResize="1" noEditPoints="1" noAdjustHandles="1" noChangeArrowheads="1" noChangeShapeType="1" noTextEdit="1"/>
              </p:cNvSpPr>
              <p:nvPr/>
            </p:nvSpPr>
            <p:spPr>
              <a:xfrm>
                <a:off x="1908891" y="3712624"/>
                <a:ext cx="939808" cy="307777"/>
              </a:xfrm>
              <a:prstGeom prst="rect">
                <a:avLst/>
              </a:prstGeom>
              <a:blipFill>
                <a:blip r:embed="rId5"/>
                <a:stretch>
                  <a:fillRect b="-1961"/>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07839DA1-1223-43E7-A4AF-8E56FE3FA6A2}"/>
              </a:ext>
            </a:extLst>
          </p:cNvPr>
          <p:cNvSpPr/>
          <p:nvPr/>
        </p:nvSpPr>
        <p:spPr>
          <a:xfrm>
            <a:off x="444772" y="4050397"/>
            <a:ext cx="1531188" cy="253916"/>
          </a:xfrm>
          <a:prstGeom prst="rect">
            <a:avLst/>
          </a:prstGeom>
        </p:spPr>
        <p:txBody>
          <a:bodyPr wrap="none">
            <a:spAutoFit/>
          </a:bodyPr>
          <a:lstStyle/>
          <a:p>
            <a:r>
              <a:rPr lang="zh-CN"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这一微元体的惯性力为</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2CC6C86A-3430-42AB-B86B-01D1139C5853}"/>
                  </a:ext>
                </a:extLst>
              </p:cNvPr>
              <p:cNvSpPr/>
              <p:nvPr/>
            </p:nvSpPr>
            <p:spPr>
              <a:xfrm>
                <a:off x="-993294" y="4264437"/>
                <a:ext cx="6668347" cy="4726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50" i="1">
                          <a:latin typeface="Cambria Math" panose="02040503050406030204" pitchFamily="18" charset="0"/>
                        </a:rPr>
                        <m:t>𝑚𝑎</m:t>
                      </m:r>
                      <m:r>
                        <a:rPr lang="zh-CN" altLang="en-US" sz="1050" i="0">
                          <a:latin typeface="Cambria Math" panose="02040503050406030204" pitchFamily="18" charset="0"/>
                        </a:rPr>
                        <m:t>=</m:t>
                      </m:r>
                      <m:r>
                        <a:rPr lang="zh-CN" altLang="en-US" sz="1050" i="1">
                          <a:latin typeface="Cambria Math" panose="02040503050406030204" pitchFamily="18" charset="0"/>
                        </a:rPr>
                        <m:t>𝜌</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𝐴</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𝑠</m:t>
                      </m:r>
                      <m:f>
                        <m:fPr>
                          <m:ctrlPr>
                            <a:rPr lang="zh-CN" altLang="en-US" sz="1050" i="1">
                              <a:latin typeface="Cambria Math" panose="02040503050406030204" pitchFamily="18" charset="0"/>
                            </a:rPr>
                          </m:ctrlPr>
                        </m:fPr>
                        <m:num>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𝑢</m:t>
                          </m:r>
                        </m:num>
                        <m:den>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𝑡</m:t>
                          </m:r>
                        </m:den>
                      </m:f>
                      <m:r>
                        <a:rPr lang="zh-CN" altLang="en-US" sz="1050" i="0">
                          <a:latin typeface="Cambria Math" panose="02040503050406030204" pitchFamily="18" charset="0"/>
                        </a:rPr>
                        <m:t>=</m:t>
                      </m:r>
                      <m:r>
                        <a:rPr lang="zh-CN" altLang="en-US" sz="1050" i="1">
                          <a:latin typeface="Cambria Math" panose="02040503050406030204" pitchFamily="18" charset="0"/>
                        </a:rPr>
                        <m:t>𝜌</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𝐴</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𝑠</m:t>
                      </m:r>
                      <m:d>
                        <m:dPr>
                          <m:ctrlPr>
                            <a:rPr lang="zh-CN" altLang="en-US" sz="1050" i="1">
                              <a:latin typeface="Cambria Math" panose="02040503050406030204" pitchFamily="18" charset="0"/>
                            </a:rPr>
                          </m:ctrlPr>
                        </m:dPr>
                        <m:e>
                          <m:f>
                            <m:fPr>
                              <m:ctrlPr>
                                <a:rPr lang="zh-CN" altLang="en-US" sz="1050" i="1">
                                  <a:latin typeface="Cambria Math" panose="02040503050406030204" pitchFamily="18" charset="0"/>
                                </a:rPr>
                              </m:ctrlPr>
                            </m:fPr>
                            <m:num>
                              <m:r>
                                <m:rPr>
                                  <m:nor/>
                                </m:rPr>
                                <a:rPr lang="zh-CN" altLang="en-US" sz="1050" i="1"/>
                                <m:t>∂</m:t>
                              </m:r>
                              <m:r>
                                <a:rPr lang="zh-CN" altLang="en-US" sz="1050" i="1">
                                  <a:latin typeface="Cambria Math" panose="02040503050406030204" pitchFamily="18" charset="0"/>
                                </a:rPr>
                                <m:t>𝑢</m:t>
                              </m:r>
                            </m:num>
                            <m:den>
                              <m:r>
                                <m:rPr>
                                  <m:nor/>
                                </m:rPr>
                                <a:rPr lang="zh-CN" altLang="en-US" sz="1050" i="1"/>
                                <m:t>∂</m:t>
                              </m:r>
                              <m:r>
                                <a:rPr lang="zh-CN" altLang="en-US" sz="1050" i="1">
                                  <a:latin typeface="Cambria Math" panose="02040503050406030204" pitchFamily="18" charset="0"/>
                                </a:rPr>
                                <m:t>𝑠</m:t>
                              </m:r>
                            </m:den>
                          </m:f>
                          <m:f>
                            <m:fPr>
                              <m:ctrlPr>
                                <a:rPr lang="zh-CN" altLang="en-US" sz="1050" i="1">
                                  <a:latin typeface="Cambria Math" panose="02040503050406030204" pitchFamily="18" charset="0"/>
                                </a:rPr>
                              </m:ctrlPr>
                            </m:fPr>
                            <m:num>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𝑠</m:t>
                              </m:r>
                            </m:num>
                            <m:den>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𝑡</m:t>
                              </m:r>
                            </m:den>
                          </m:f>
                          <m:r>
                            <a:rPr lang="zh-CN" altLang="en-US" sz="1050" i="0">
                              <a:latin typeface="Cambria Math" panose="02040503050406030204" pitchFamily="18" charset="0"/>
                            </a:rPr>
                            <m:t>+</m:t>
                          </m:r>
                          <m:f>
                            <m:fPr>
                              <m:ctrlPr>
                                <a:rPr lang="zh-CN" altLang="en-US" sz="1050" i="1">
                                  <a:latin typeface="Cambria Math" panose="02040503050406030204" pitchFamily="18" charset="0"/>
                                </a:rPr>
                              </m:ctrlPr>
                            </m:fPr>
                            <m:num>
                              <m:r>
                                <m:rPr>
                                  <m:nor/>
                                </m:rPr>
                                <a:rPr lang="zh-CN" altLang="en-US" sz="1050" i="1"/>
                                <m:t>∂</m:t>
                              </m:r>
                              <m:r>
                                <a:rPr lang="zh-CN" altLang="en-US" sz="1050" i="1">
                                  <a:latin typeface="Cambria Math" panose="02040503050406030204" pitchFamily="18" charset="0"/>
                                </a:rPr>
                                <m:t>𝑢</m:t>
                              </m:r>
                            </m:num>
                            <m:den>
                              <m:r>
                                <m:rPr>
                                  <m:nor/>
                                </m:rPr>
                                <a:rPr lang="zh-CN" altLang="en-US" sz="1050" i="1"/>
                                <m:t>∂</m:t>
                              </m:r>
                              <m:r>
                                <a:rPr lang="zh-CN" altLang="en-US" sz="1050" i="1">
                                  <a:latin typeface="Cambria Math" panose="02040503050406030204" pitchFamily="18" charset="0"/>
                                </a:rPr>
                                <m:t>𝑡</m:t>
                              </m:r>
                            </m:den>
                          </m:f>
                        </m:e>
                      </m:d>
                      <m:r>
                        <a:rPr lang="zh-CN" altLang="en-US" sz="1050" i="0">
                          <a:latin typeface="Cambria Math" panose="02040503050406030204" pitchFamily="18" charset="0"/>
                        </a:rPr>
                        <m:t>=</m:t>
                      </m:r>
                      <m:r>
                        <a:rPr lang="zh-CN" altLang="en-US" sz="1050" i="1">
                          <a:latin typeface="Cambria Math" panose="02040503050406030204" pitchFamily="18" charset="0"/>
                        </a:rPr>
                        <m:t>𝜌</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𝐴</m:t>
                      </m:r>
                      <m:r>
                        <m:rPr>
                          <m:sty m:val="p"/>
                        </m:rPr>
                        <a:rPr lang="zh-CN" altLang="en-US" sz="1050" i="0">
                          <a:latin typeface="Cambria Math" panose="02040503050406030204" pitchFamily="18" charset="0"/>
                        </a:rPr>
                        <m:t>d</m:t>
                      </m:r>
                      <m:r>
                        <a:rPr lang="zh-CN" altLang="en-US" sz="1050" i="1">
                          <a:latin typeface="Cambria Math" panose="02040503050406030204" pitchFamily="18" charset="0"/>
                        </a:rPr>
                        <m:t>𝑠</m:t>
                      </m:r>
                      <m:d>
                        <m:dPr>
                          <m:ctrlPr>
                            <a:rPr lang="zh-CN" altLang="en-US" sz="1050" i="1">
                              <a:latin typeface="Cambria Math" panose="02040503050406030204" pitchFamily="18" charset="0"/>
                            </a:rPr>
                          </m:ctrlPr>
                        </m:dPr>
                        <m:e>
                          <m:r>
                            <a:rPr lang="zh-CN" altLang="en-US" sz="1050" i="1">
                              <a:latin typeface="Cambria Math" panose="02040503050406030204" pitchFamily="18" charset="0"/>
                            </a:rPr>
                            <m:t>𝑢</m:t>
                          </m:r>
                          <m:f>
                            <m:fPr>
                              <m:ctrlPr>
                                <a:rPr lang="zh-CN" altLang="en-US" sz="1050" i="1">
                                  <a:latin typeface="Cambria Math" panose="02040503050406030204" pitchFamily="18" charset="0"/>
                                </a:rPr>
                              </m:ctrlPr>
                            </m:fPr>
                            <m:num>
                              <m:r>
                                <m:rPr>
                                  <m:nor/>
                                </m:rPr>
                                <a:rPr lang="zh-CN" altLang="en-US" sz="1050" i="1"/>
                                <m:t>∂</m:t>
                              </m:r>
                              <m:r>
                                <a:rPr lang="zh-CN" altLang="en-US" sz="1050" i="1">
                                  <a:latin typeface="Cambria Math" panose="02040503050406030204" pitchFamily="18" charset="0"/>
                                </a:rPr>
                                <m:t>𝑢</m:t>
                              </m:r>
                            </m:num>
                            <m:den>
                              <m:r>
                                <m:rPr>
                                  <m:nor/>
                                </m:rPr>
                                <a:rPr lang="zh-CN" altLang="en-US" sz="1050" i="1"/>
                                <m:t>∂</m:t>
                              </m:r>
                              <m:r>
                                <a:rPr lang="zh-CN" altLang="en-US" sz="1050" i="1">
                                  <a:latin typeface="Cambria Math" panose="02040503050406030204" pitchFamily="18" charset="0"/>
                                </a:rPr>
                                <m:t>𝑠</m:t>
                              </m:r>
                            </m:den>
                          </m:f>
                          <m:r>
                            <a:rPr lang="zh-CN" altLang="en-US" sz="1050" i="0">
                              <a:latin typeface="Cambria Math" panose="02040503050406030204" pitchFamily="18" charset="0"/>
                            </a:rPr>
                            <m:t>+</m:t>
                          </m:r>
                          <m:f>
                            <m:fPr>
                              <m:ctrlPr>
                                <a:rPr lang="zh-CN" altLang="en-US" sz="1050" i="1">
                                  <a:latin typeface="Cambria Math" panose="02040503050406030204" pitchFamily="18" charset="0"/>
                                </a:rPr>
                              </m:ctrlPr>
                            </m:fPr>
                            <m:num>
                              <m:r>
                                <m:rPr>
                                  <m:nor/>
                                </m:rPr>
                                <a:rPr lang="zh-CN" altLang="en-US" sz="1050" i="1"/>
                                <m:t>∂</m:t>
                              </m:r>
                              <m:r>
                                <a:rPr lang="zh-CN" altLang="en-US" sz="1050" i="1">
                                  <a:latin typeface="Cambria Math" panose="02040503050406030204" pitchFamily="18" charset="0"/>
                                </a:rPr>
                                <m:t>𝑢</m:t>
                              </m:r>
                            </m:num>
                            <m:den>
                              <m:r>
                                <m:rPr>
                                  <m:nor/>
                                </m:rPr>
                                <a:rPr lang="zh-CN" altLang="en-US" sz="1050" i="1"/>
                                <m:t>∂</m:t>
                              </m:r>
                              <m:r>
                                <a:rPr lang="zh-CN" altLang="en-US" sz="1050" i="1">
                                  <a:latin typeface="Cambria Math" panose="02040503050406030204" pitchFamily="18" charset="0"/>
                                </a:rPr>
                                <m:t>𝑡</m:t>
                              </m:r>
                            </m:den>
                          </m:f>
                        </m:e>
                      </m:d>
                    </m:oMath>
                  </m:oMathPara>
                </a14:m>
                <a:endParaRPr lang="zh-CN" altLang="en-US" sz="1050" dirty="0"/>
              </a:p>
            </p:txBody>
          </p:sp>
        </mc:Choice>
        <mc:Fallback xmlns="">
          <p:sp>
            <p:nvSpPr>
              <p:cNvPr id="25" name="矩形 24">
                <a:extLst>
                  <a:ext uri="{FF2B5EF4-FFF2-40B4-BE49-F238E27FC236}">
                    <a16:creationId xmlns:a16="http://schemas.microsoft.com/office/drawing/2014/main" id="{2CC6C86A-3430-42AB-B86B-01D1139C5853}"/>
                  </a:ext>
                </a:extLst>
              </p:cNvPr>
              <p:cNvSpPr>
                <a:spLocks noRot="1" noChangeAspect="1" noMove="1" noResize="1" noEditPoints="1" noAdjustHandles="1" noChangeArrowheads="1" noChangeShapeType="1" noTextEdit="1"/>
              </p:cNvSpPr>
              <p:nvPr/>
            </p:nvSpPr>
            <p:spPr>
              <a:xfrm>
                <a:off x="-993294" y="4264437"/>
                <a:ext cx="6668347" cy="47269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0C2D1BDE-FDD2-4D90-97D4-0E111D175CFA}"/>
                  </a:ext>
                </a:extLst>
              </p:cNvPr>
              <p:cNvSpPr/>
              <p:nvPr/>
            </p:nvSpPr>
            <p:spPr>
              <a:xfrm>
                <a:off x="1485280" y="4590523"/>
                <a:ext cx="1935658" cy="327141"/>
              </a:xfrm>
              <a:prstGeom prst="rect">
                <a:avLst/>
              </a:prstGeom>
            </p:spPr>
            <p:txBody>
              <a:bodyPr wrap="none">
                <a:spAutoFit/>
              </a:bodyPr>
              <a:lstStyle/>
              <a:p>
                <a:r>
                  <a:rPr lang="zh-CN" altLang="zh-CN" sz="700" dirty="0">
                    <a:solidFill>
                      <a:srgbClr val="FF0000"/>
                    </a:solidFill>
                    <a:latin typeface="NEU-BZ-S92"/>
                    <a:ea typeface="方正书宋_GBK"/>
                    <a:cs typeface="Times New Roman" panose="02020603050405020304" pitchFamily="18" charset="0"/>
                  </a:rPr>
                  <a:t>式中</a:t>
                </a:r>
                <a:r>
                  <a:rPr lang="zh-CN" altLang="zh-CN" sz="700" i="1" dirty="0">
                    <a:solidFill>
                      <a:srgbClr val="FF0000"/>
                    </a:solidFill>
                    <a:effectLst/>
                    <a:latin typeface="NEU-BZ-S92"/>
                    <a:ea typeface="方正书宋_GBK"/>
                    <a:cs typeface="Times New Roman" panose="02020603050405020304" pitchFamily="18" charset="0"/>
                  </a:rPr>
                  <a:t>　</a:t>
                </a:r>
                <a:r>
                  <a:rPr lang="en-US" altLang="zh-CN" sz="700" i="1" dirty="0">
                    <a:solidFill>
                      <a:srgbClr val="FF0000"/>
                    </a:solidFill>
                    <a:effectLst/>
                    <a:latin typeface="NEU-BZ-S92"/>
                    <a:ea typeface="方正书宋_GBK"/>
                    <a:cs typeface="Times New Roman" panose="02020603050405020304" pitchFamily="18" charset="0"/>
                  </a:rPr>
                  <a:t>u</a:t>
                </a:r>
                <a:r>
                  <a:rPr lang="en-US" altLang="zh-CN" sz="700" dirty="0">
                    <a:solidFill>
                      <a:srgbClr val="FF0000"/>
                    </a:solidFill>
                    <a:effectLst/>
                    <a:latin typeface="NEU-BZ-S92"/>
                    <a:ea typeface="方正书宋_GBK"/>
                    <a:cs typeface="Times New Roman" panose="02020603050405020304" pitchFamily="18" charset="0"/>
                  </a:rPr>
                  <a:t>——</a:t>
                </a:r>
                <a:r>
                  <a:rPr lang="zh-CN" altLang="zh-CN" sz="700" dirty="0">
                    <a:solidFill>
                      <a:srgbClr val="FF0000"/>
                    </a:solidFill>
                    <a:effectLst/>
                    <a:latin typeface="NEU-BZ-S92"/>
                    <a:ea typeface="方正书宋_GBK"/>
                    <a:cs typeface="Times New Roman" panose="02020603050405020304" pitchFamily="18" charset="0"/>
                  </a:rPr>
                  <a:t>微元体沿流线的运动速度</a:t>
                </a:r>
                <a:r>
                  <a:rPr lang="en-US" altLang="zh-CN" sz="700" dirty="0">
                    <a:solidFill>
                      <a:srgbClr val="FF0000"/>
                    </a:solidFill>
                    <a:effectLst/>
                    <a:latin typeface="方正书宋_GBK"/>
                    <a:cs typeface="Times New Roman" panose="02020603050405020304" pitchFamily="18" charset="0"/>
                  </a:rPr>
                  <a:t>,</a:t>
                </a:r>
                <a:r>
                  <a:rPr lang="en-US" altLang="zh-CN" sz="700" i="1" dirty="0">
                    <a:solidFill>
                      <a:srgbClr val="FF0000"/>
                    </a:solidFill>
                    <a:effectLst/>
                    <a:latin typeface="NEU-BZ-S92"/>
                    <a:ea typeface="方正书宋_GBK"/>
                    <a:cs typeface="Times New Roman" panose="02020603050405020304" pitchFamily="18" charset="0"/>
                  </a:rPr>
                  <a:t>u=</a:t>
                </a:r>
                <a14:m>
                  <m:oMath xmlns:m="http://schemas.openxmlformats.org/officeDocument/2006/math">
                    <m:f>
                      <m:fPr>
                        <m:ctrlPr>
                          <a:rPr lang="zh-CN" altLang="zh-CN" sz="1100" i="1">
                            <a:solidFill>
                              <a:srgbClr val="FF0000"/>
                            </a:solidFill>
                            <a:effectLst/>
                            <a:latin typeface="Cambria Math" panose="02040503050406030204" pitchFamily="18" charset="0"/>
                            <a:ea typeface="Cambria Math" panose="02040503050406030204" pitchFamily="18" charset="0"/>
                          </a:rPr>
                        </m:ctrlPr>
                      </m:fPr>
                      <m:num>
                        <m:r>
                          <m:rPr>
                            <m:sty m:val="p"/>
                          </m:rPr>
                          <a:rPr lang="en-US" altLang="zh-CN" sz="900">
                            <a:solidFill>
                              <a:srgbClr val="FF0000"/>
                            </a:solidFill>
                            <a:effectLst/>
                            <a:latin typeface="Cambria Math" panose="02040503050406030204" pitchFamily="18" charset="0"/>
                            <a:ea typeface="方正书宋_GBK"/>
                            <a:cs typeface="Times New Roman" panose="02020603050405020304" pitchFamily="18" charset="0"/>
                          </a:rPr>
                          <m:t>d</m:t>
                        </m:r>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𝑠</m:t>
                        </m:r>
                      </m:num>
                      <m:den>
                        <m:r>
                          <m:rPr>
                            <m:sty m:val="p"/>
                          </m:rPr>
                          <a:rPr lang="en-US" altLang="zh-CN" sz="900">
                            <a:solidFill>
                              <a:srgbClr val="FF0000"/>
                            </a:solidFill>
                            <a:effectLst/>
                            <a:latin typeface="Cambria Math" panose="02040503050406030204" pitchFamily="18" charset="0"/>
                            <a:ea typeface="方正书宋_GBK"/>
                            <a:cs typeface="Times New Roman" panose="02020603050405020304" pitchFamily="18" charset="0"/>
                          </a:rPr>
                          <m:t>d</m:t>
                        </m:r>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𝑡</m:t>
                        </m:r>
                      </m:den>
                    </m:f>
                  </m:oMath>
                </a14:m>
                <a:r>
                  <a:rPr lang="zh-CN" altLang="zh-CN" sz="700" dirty="0">
                    <a:solidFill>
                      <a:srgbClr val="FF0000"/>
                    </a:solidFill>
                    <a:effectLst/>
                    <a:latin typeface="NEU-BZ-S92"/>
                    <a:ea typeface="方正书宋_GBK"/>
                    <a:cs typeface="Times New Roman" panose="02020603050405020304" pitchFamily="18" charset="0"/>
                  </a:rPr>
                  <a:t>。</a:t>
                </a:r>
                <a:endParaRPr lang="zh-CN" altLang="en-US" sz="1100" dirty="0">
                  <a:solidFill>
                    <a:srgbClr val="FF0000"/>
                  </a:solidFill>
                </a:endParaRPr>
              </a:p>
            </p:txBody>
          </p:sp>
        </mc:Choice>
        <mc:Fallback xmlns="">
          <p:sp>
            <p:nvSpPr>
              <p:cNvPr id="27" name="矩形 26">
                <a:extLst>
                  <a:ext uri="{FF2B5EF4-FFF2-40B4-BE49-F238E27FC236}">
                    <a16:creationId xmlns:a16="http://schemas.microsoft.com/office/drawing/2014/main" id="{0C2D1BDE-FDD2-4D90-97D4-0E111D175CFA}"/>
                  </a:ext>
                </a:extLst>
              </p:cNvPr>
              <p:cNvSpPr>
                <a:spLocks noRot="1" noChangeAspect="1" noMove="1" noResize="1" noEditPoints="1" noAdjustHandles="1" noChangeArrowheads="1" noChangeShapeType="1" noTextEdit="1"/>
              </p:cNvSpPr>
              <p:nvPr/>
            </p:nvSpPr>
            <p:spPr>
              <a:xfrm>
                <a:off x="1485280" y="4590523"/>
                <a:ext cx="1935658" cy="327141"/>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960D02A9-6783-4795-A0D4-4749B8A42510}"/>
                  </a:ext>
                </a:extLst>
              </p:cNvPr>
              <p:cNvSpPr/>
              <p:nvPr/>
            </p:nvSpPr>
            <p:spPr>
              <a:xfrm>
                <a:off x="4743511" y="2904904"/>
                <a:ext cx="3876232" cy="47269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sz="1100"/>
                        <m:t>−</m:t>
                      </m:r>
                      <m:f>
                        <m:fPr>
                          <m:ctrlPr>
                            <a:rPr lang="zh-CN" altLang="en-US" sz="1100" i="1">
                              <a:latin typeface="Cambria Math" panose="02040503050406030204" pitchFamily="18" charset="0"/>
                            </a:rPr>
                          </m:ctrlPr>
                        </m:fPr>
                        <m:num>
                          <m:r>
                            <m:rPr>
                              <m:nor/>
                            </m:rPr>
                            <a:rPr lang="zh-CN" altLang="en-US" sz="1100" i="1"/>
                            <m:t>∂</m:t>
                          </m:r>
                          <m:r>
                            <a:rPr lang="zh-CN" altLang="en-US" sz="1100" i="1">
                              <a:latin typeface="Cambria Math" panose="02040503050406030204" pitchFamily="18" charset="0"/>
                            </a:rPr>
                            <m:t>𝑝</m:t>
                          </m:r>
                        </m:num>
                        <m:den>
                          <m:r>
                            <m:rPr>
                              <m:nor/>
                            </m:rPr>
                            <a:rPr lang="zh-CN" altLang="en-US" sz="1100" i="1">
                              <a:latin typeface="Cambria Math" panose="02040503050406030204" pitchFamily="18" charset="0"/>
                            </a:rPr>
                            <m:t>∂</m:t>
                          </m:r>
                          <m:r>
                            <a:rPr lang="zh-CN" altLang="en-US" sz="1100" i="1">
                              <a:latin typeface="Cambria Math" panose="02040503050406030204" pitchFamily="18" charset="0"/>
                            </a:rPr>
                            <m:t>𝑠</m:t>
                          </m:r>
                        </m:den>
                      </m:f>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𝑠</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𝐴</m:t>
                      </m:r>
                      <m:r>
                        <m:rPr>
                          <m:nor/>
                        </m:rPr>
                        <a:rPr lang="zh-CN" altLang="en-US" sz="1100" i="1">
                          <a:latin typeface="Cambria Math" panose="02040503050406030204" pitchFamily="18" charset="0"/>
                        </a:rPr>
                        <m:t>−</m:t>
                      </m:r>
                      <m:r>
                        <a:rPr lang="zh-CN" altLang="en-US" sz="1100" i="1">
                          <a:latin typeface="Cambria Math" panose="02040503050406030204" pitchFamily="18" charset="0"/>
                        </a:rPr>
                        <m:t>𝜌</m:t>
                      </m:r>
                      <m:r>
                        <a:rPr lang="zh-CN" altLang="en-US" sz="1100" i="1">
                          <a:latin typeface="Cambria Math" panose="02040503050406030204" pitchFamily="18" charset="0"/>
                        </a:rPr>
                        <m:t>𝑔</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𝑠</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𝐴</m:t>
                      </m:r>
                      <m:r>
                        <m:rPr>
                          <m:sty m:val="p"/>
                        </m:rPr>
                        <a:rPr lang="zh-CN" altLang="en-US" sz="1100" i="0">
                          <a:latin typeface="Cambria Math" panose="02040503050406030204" pitchFamily="18" charset="0"/>
                        </a:rPr>
                        <m:t>cos</m:t>
                      </m:r>
                      <m:r>
                        <a:rPr lang="zh-CN" altLang="en-US" sz="1100" i="1">
                          <a:latin typeface="Cambria Math" panose="02040503050406030204" pitchFamily="18" charset="0"/>
                        </a:rPr>
                        <m:t>𝜃</m:t>
                      </m:r>
                      <m:r>
                        <a:rPr lang="zh-CN" altLang="en-US" sz="1100" i="0">
                          <a:latin typeface="Cambria Math" panose="02040503050406030204" pitchFamily="18" charset="0"/>
                        </a:rPr>
                        <m:t>=</m:t>
                      </m:r>
                      <m:r>
                        <a:rPr lang="zh-CN" altLang="en-US" sz="1100" i="1">
                          <a:latin typeface="Cambria Math" panose="02040503050406030204" pitchFamily="18" charset="0"/>
                        </a:rPr>
                        <m:t>𝜌</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𝑠</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𝐴</m:t>
                      </m:r>
                      <m:d>
                        <m:dPr>
                          <m:ctrlPr>
                            <a:rPr lang="zh-CN" altLang="en-US" sz="1100" i="1">
                              <a:latin typeface="Cambria Math" panose="02040503050406030204" pitchFamily="18" charset="0"/>
                            </a:rPr>
                          </m:ctrlPr>
                        </m:dPr>
                        <m:e>
                          <m:r>
                            <a:rPr lang="zh-CN" altLang="en-US" sz="1100" i="1">
                              <a:latin typeface="Cambria Math" panose="02040503050406030204" pitchFamily="18" charset="0"/>
                            </a:rPr>
                            <m:t>𝑢</m:t>
                          </m:r>
                          <m:f>
                            <m:fPr>
                              <m:ctrlPr>
                                <a:rPr lang="zh-CN" altLang="en-US" sz="1100" i="1">
                                  <a:latin typeface="Cambria Math" panose="02040503050406030204" pitchFamily="18" charset="0"/>
                                </a:rPr>
                              </m:ctrlPr>
                            </m:fPr>
                            <m:num>
                              <m:r>
                                <m:rPr>
                                  <m:nor/>
                                </m:rPr>
                                <a:rPr lang="zh-CN" altLang="en-US" sz="1100" i="1">
                                  <a:latin typeface="Cambria Math" panose="02040503050406030204" pitchFamily="18" charset="0"/>
                                </a:rPr>
                                <m:t>∂</m:t>
                              </m:r>
                              <m:r>
                                <a:rPr lang="zh-CN" altLang="en-US" sz="1100" i="1">
                                  <a:latin typeface="Cambria Math" panose="02040503050406030204" pitchFamily="18" charset="0"/>
                                </a:rPr>
                                <m:t>𝑢</m:t>
                              </m:r>
                            </m:num>
                            <m:den>
                              <m:r>
                                <m:rPr>
                                  <m:nor/>
                                </m:rPr>
                                <a:rPr lang="zh-CN" altLang="en-US" sz="1100" i="1">
                                  <a:latin typeface="Cambria Math" panose="02040503050406030204" pitchFamily="18" charset="0"/>
                                </a:rPr>
                                <m:t>∂</m:t>
                              </m:r>
                              <m:r>
                                <a:rPr lang="zh-CN" altLang="en-US" sz="1100" i="1">
                                  <a:latin typeface="Cambria Math" panose="02040503050406030204" pitchFamily="18" charset="0"/>
                                </a:rPr>
                                <m:t>𝑠</m:t>
                              </m:r>
                            </m:den>
                          </m:f>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nor/>
                                </m:rPr>
                                <a:rPr lang="zh-CN" altLang="en-US" sz="1100" i="1">
                                  <a:latin typeface="Cambria Math" panose="02040503050406030204" pitchFamily="18" charset="0"/>
                                </a:rPr>
                                <m:t>∂</m:t>
                              </m:r>
                              <m:r>
                                <a:rPr lang="zh-CN" altLang="en-US" sz="1100" i="1">
                                  <a:latin typeface="Cambria Math" panose="02040503050406030204" pitchFamily="18" charset="0"/>
                                </a:rPr>
                                <m:t>𝑢</m:t>
                              </m:r>
                            </m:num>
                            <m:den>
                              <m:r>
                                <m:rPr>
                                  <m:nor/>
                                </m:rPr>
                                <a:rPr lang="zh-CN" altLang="en-US" sz="1100" i="1">
                                  <a:latin typeface="Cambria Math" panose="02040503050406030204" pitchFamily="18" charset="0"/>
                                </a:rPr>
                                <m:t>∂</m:t>
                              </m:r>
                              <m:r>
                                <a:rPr lang="zh-CN" altLang="en-US" sz="1100" i="1">
                                  <a:latin typeface="Cambria Math" panose="02040503050406030204" pitchFamily="18" charset="0"/>
                                </a:rPr>
                                <m:t>𝑡</m:t>
                              </m:r>
                            </m:den>
                          </m:f>
                        </m:e>
                      </m:d>
                    </m:oMath>
                  </m:oMathPara>
                </a14:m>
                <a:endParaRPr lang="zh-CN" altLang="en-US" sz="1100" dirty="0"/>
              </a:p>
            </p:txBody>
          </p:sp>
        </mc:Choice>
        <mc:Fallback xmlns="">
          <p:sp>
            <p:nvSpPr>
              <p:cNvPr id="28" name="矩形 27">
                <a:extLst>
                  <a:ext uri="{FF2B5EF4-FFF2-40B4-BE49-F238E27FC236}">
                    <a16:creationId xmlns:a16="http://schemas.microsoft.com/office/drawing/2014/main" id="{960D02A9-6783-4795-A0D4-4749B8A42510}"/>
                  </a:ext>
                </a:extLst>
              </p:cNvPr>
              <p:cNvSpPr>
                <a:spLocks noRot="1" noChangeAspect="1" noMove="1" noResize="1" noEditPoints="1" noAdjustHandles="1" noChangeArrowheads="1" noChangeShapeType="1" noTextEdit="1"/>
              </p:cNvSpPr>
              <p:nvPr/>
            </p:nvSpPr>
            <p:spPr>
              <a:xfrm>
                <a:off x="4743511" y="2904904"/>
                <a:ext cx="3876232" cy="47269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5081DA03-2F59-4947-8A7C-40AE6057F12F}"/>
                  </a:ext>
                </a:extLst>
              </p:cNvPr>
              <p:cNvSpPr/>
              <p:nvPr/>
            </p:nvSpPr>
            <p:spPr>
              <a:xfrm>
                <a:off x="4777757" y="3327515"/>
                <a:ext cx="2237023" cy="482120"/>
              </a:xfrm>
              <a:prstGeom prst="rect">
                <a:avLst/>
              </a:prstGeom>
            </p:spPr>
            <p:txBody>
              <a:bodyPr wrap="none">
                <a:spAutoFit/>
              </a:bodyPr>
              <a:lstStyle/>
              <a:p>
                <a:r>
                  <a:rPr lang="zh-CN" altLang="zh-CN" sz="1050" dirty="0">
                    <a:solidFill>
                      <a:srgbClr val="000000"/>
                    </a:solidFill>
                    <a:ea typeface="黑体" panose="02010609060101010101" pitchFamily="49" charset="-122"/>
                    <a:cs typeface="Times New Roman" panose="02020603050405020304" pitchFamily="18" charset="0"/>
                  </a:rPr>
                  <a:t>由于</a:t>
                </a:r>
                <a:r>
                  <a:rPr lang="en-US" altLang="zh-CN" sz="1050" dirty="0" err="1">
                    <a:solidFill>
                      <a:srgbClr val="000000"/>
                    </a:solidFill>
                    <a:effectLst/>
                    <a:ea typeface="黑体" panose="02010609060101010101" pitchFamily="49" charset="-122"/>
                    <a:cs typeface="Times New Roman" panose="02020603050405020304" pitchFamily="18" charset="0"/>
                  </a:rPr>
                  <a:t>cos</a:t>
                </a:r>
                <a:r>
                  <a:rPr lang="en-US" altLang="zh-CN" sz="1050" i="1" dirty="0" err="1">
                    <a:solidFill>
                      <a:srgbClr val="000000"/>
                    </a:solidFill>
                    <a:effectLst/>
                    <a:ea typeface="黑体" panose="02010609060101010101" pitchFamily="49" charset="-122"/>
                    <a:cs typeface="Times New Roman" panose="02020603050405020304" pitchFamily="18" charset="0"/>
                  </a:rPr>
                  <a:t>θ</a:t>
                </a:r>
                <a:r>
                  <a:rPr lang="en-US" altLang="zh-CN" sz="1050" i="1" dirty="0">
                    <a:solidFill>
                      <a:srgbClr val="000000"/>
                    </a:solidFill>
                    <a:effectLst/>
                    <a:ea typeface="黑体" panose="02010609060101010101" pitchFamily="49" charset="-122"/>
                    <a:cs typeface="Times New Roman" panose="02020603050405020304" pitchFamily="18" charset="0"/>
                  </a:rPr>
                  <a:t>=</a:t>
                </a:r>
                <a14:m>
                  <m:oMath xmlns:m="http://schemas.openxmlformats.org/officeDocument/2006/math">
                    <m:f>
                      <m:fPr>
                        <m:ctrlPr>
                          <a:rPr lang="zh-CN" altLang="zh-CN" i="1">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zh-CN" altLang="zh-CN" sz="1150">
                            <a:solidFill>
                              <a:srgbClr val="000000"/>
                            </a:solidFill>
                            <a:effectLst/>
                            <a:ea typeface="微软雅黑" panose="020B0503020204020204" pitchFamily="34" charset="-122"/>
                            <a:cs typeface="微软雅黑" panose="020B0503020204020204" pitchFamily="34" charset="-122"/>
                          </a:rPr>
                          <m:t>∂</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𝑧</m:t>
                        </m:r>
                      </m:num>
                      <m:den>
                        <m:r>
                          <m:rPr>
                            <m:nor/>
                          </m:rPr>
                          <a:rPr lang="zh-CN" altLang="zh-CN" sz="1150">
                            <a:solidFill>
                              <a:srgbClr val="000000"/>
                            </a:solidFill>
                            <a:effectLst/>
                            <a:ea typeface="微软雅黑" panose="020B0503020204020204" pitchFamily="34" charset="-122"/>
                            <a:cs typeface="微软雅黑" panose="020B0503020204020204" pitchFamily="34" charset="-122"/>
                          </a:rPr>
                          <m:t>∂</m:t>
                        </m:r>
                        <m:r>
                          <a:rPr lang="en-US" altLang="zh-CN" sz="11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𝑠</m:t>
                        </m:r>
                      </m:den>
                    </m:f>
                  </m:oMath>
                </a14:m>
                <a:r>
                  <a:rPr lang="en-US" altLang="zh-CN" sz="1050" dirty="0">
                    <a:solidFill>
                      <a:srgbClr val="000000"/>
                    </a:solidFill>
                    <a:effectLst/>
                    <a:latin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代入上式</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整理后可得</a:t>
                </a:r>
                <a:endParaRPr lang="zh-CN" altLang="en-US" dirty="0"/>
              </a:p>
            </p:txBody>
          </p:sp>
        </mc:Choice>
        <mc:Fallback xmlns="">
          <p:sp>
            <p:nvSpPr>
              <p:cNvPr id="30" name="矩形 29">
                <a:extLst>
                  <a:ext uri="{FF2B5EF4-FFF2-40B4-BE49-F238E27FC236}">
                    <a16:creationId xmlns:a16="http://schemas.microsoft.com/office/drawing/2014/main" id="{5081DA03-2F59-4947-8A7C-40AE6057F12F}"/>
                  </a:ext>
                </a:extLst>
              </p:cNvPr>
              <p:cNvSpPr>
                <a:spLocks noRot="1" noChangeAspect="1" noMove="1" noResize="1" noEditPoints="1" noAdjustHandles="1" noChangeArrowheads="1" noChangeShapeType="1" noTextEdit="1"/>
              </p:cNvSpPr>
              <p:nvPr/>
            </p:nvSpPr>
            <p:spPr>
              <a:xfrm>
                <a:off x="4777757" y="3327515"/>
                <a:ext cx="2237023" cy="4821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DE1CB18-15C8-4B4D-8351-5316310BD3F8}"/>
                  </a:ext>
                </a:extLst>
              </p:cNvPr>
              <p:cNvSpPr/>
              <p:nvPr/>
            </p:nvSpPr>
            <p:spPr>
              <a:xfrm>
                <a:off x="5517707" y="3827278"/>
                <a:ext cx="2342180" cy="47352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200"/>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1">
                              <a:latin typeface="Cambria Math" panose="02040503050406030204" pitchFamily="18" charset="0"/>
                            </a:rPr>
                            <m:t>𝜌</m:t>
                          </m:r>
                        </m:den>
                      </m:f>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𝑝</m:t>
                          </m:r>
                        </m:num>
                        <m:den>
                          <m:r>
                            <m:rPr>
                              <m:nor/>
                            </m:rPr>
                            <a:rPr lang="zh-CN" altLang="en-US" sz="1200" i="1"/>
                            <m:t>∂</m:t>
                          </m:r>
                          <m:r>
                            <a:rPr lang="zh-CN" altLang="en-US" sz="1200" i="1">
                              <a:latin typeface="Cambria Math" panose="02040503050406030204" pitchFamily="18" charset="0"/>
                            </a:rPr>
                            <m:t>𝑠</m:t>
                          </m:r>
                        </m:den>
                      </m:f>
                      <m:r>
                        <m:rPr>
                          <m:nor/>
                        </m:rPr>
                        <a:rPr lang="zh-CN" altLang="en-US" sz="1200" i="1"/>
                        <m:t>−</m:t>
                      </m:r>
                      <m:r>
                        <a:rPr lang="zh-CN" altLang="en-US" sz="1200" i="1">
                          <a:latin typeface="Cambria Math" panose="02040503050406030204" pitchFamily="18" charset="0"/>
                        </a:rPr>
                        <m:t>𝑔</m:t>
                      </m:r>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𝑧</m:t>
                          </m:r>
                        </m:num>
                        <m:den>
                          <m:r>
                            <m:rPr>
                              <m:nor/>
                            </m:rPr>
                            <a:rPr lang="zh-CN" altLang="en-US" sz="1200" i="1"/>
                            <m:t>∂</m:t>
                          </m:r>
                          <m:r>
                            <a:rPr lang="zh-CN" altLang="en-US" sz="1200" i="1">
                              <a:latin typeface="Cambria Math" panose="02040503050406030204" pitchFamily="18" charset="0"/>
                            </a:rPr>
                            <m:t>𝑠</m:t>
                          </m:r>
                        </m:den>
                      </m:f>
                      <m:r>
                        <a:rPr lang="zh-CN" altLang="en-US" sz="1200" i="0">
                          <a:latin typeface="Cambria Math" panose="02040503050406030204" pitchFamily="18" charset="0"/>
                        </a:rPr>
                        <m:t>=</m:t>
                      </m:r>
                      <m:r>
                        <a:rPr lang="zh-CN" altLang="en-US" sz="1200" i="1">
                          <a:latin typeface="Cambria Math" panose="02040503050406030204" pitchFamily="18" charset="0"/>
                        </a:rPr>
                        <m:t>𝑢</m:t>
                      </m:r>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𝑢</m:t>
                          </m:r>
                        </m:num>
                        <m:den>
                          <m:r>
                            <m:rPr>
                              <m:nor/>
                            </m:rPr>
                            <a:rPr lang="zh-CN" altLang="en-US" sz="1200" i="1"/>
                            <m:t>∂</m:t>
                          </m:r>
                          <m:r>
                            <a:rPr lang="zh-CN" altLang="en-US" sz="1200" i="1">
                              <a:latin typeface="Cambria Math" panose="02040503050406030204" pitchFamily="18" charset="0"/>
                            </a:rPr>
                            <m:t>𝑠</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m:rPr>
                              <m:nor/>
                            </m:rPr>
                            <a:rPr lang="zh-CN" altLang="en-US" sz="1200" i="1"/>
                            <m:t>∂</m:t>
                          </m:r>
                          <m:r>
                            <a:rPr lang="zh-CN" altLang="en-US" sz="1200" i="1">
                              <a:latin typeface="Cambria Math" panose="02040503050406030204" pitchFamily="18" charset="0"/>
                            </a:rPr>
                            <m:t>𝑢</m:t>
                          </m:r>
                        </m:num>
                        <m:den>
                          <m:r>
                            <m:rPr>
                              <m:nor/>
                            </m:rPr>
                            <a:rPr lang="zh-CN" altLang="en-US" sz="1200" i="1"/>
                            <m:t>∂</m:t>
                          </m:r>
                          <m:r>
                            <a:rPr lang="zh-CN" altLang="en-US" sz="1200" i="1">
                              <a:latin typeface="Cambria Math" panose="02040503050406030204" pitchFamily="18" charset="0"/>
                            </a:rPr>
                            <m:t>𝑡</m:t>
                          </m:r>
                        </m:den>
                      </m:f>
                      <m:r>
                        <m:rPr>
                          <m:nor/>
                        </m:rPr>
                        <a:rPr lang="zh-CN" altLang="en-US" sz="1200" i="1"/>
                        <m:t>(</m:t>
                      </m:r>
                      <m:r>
                        <a:rPr lang="zh-CN" altLang="en-US" sz="1200" i="0">
                          <a:latin typeface="Cambria Math" panose="02040503050406030204" pitchFamily="18" charset="0"/>
                        </a:rPr>
                        <m:t>3</m:t>
                      </m:r>
                      <m:r>
                        <m:rPr>
                          <m:nor/>
                        </m:rPr>
                        <a:rPr lang="zh-CN" altLang="en-US" sz="1200" i="1"/>
                        <m:t>−</m:t>
                      </m:r>
                      <m:r>
                        <a:rPr lang="zh-CN" altLang="en-US" sz="1200" i="0">
                          <a:latin typeface="Cambria Math" panose="02040503050406030204" pitchFamily="18" charset="0"/>
                        </a:rPr>
                        <m:t>15</m:t>
                      </m:r>
                      <m:r>
                        <m:rPr>
                          <m:nor/>
                        </m:rPr>
                        <a:rPr lang="zh-CN" altLang="en-US" sz="1200" i="1"/>
                        <m:t>)</m:t>
                      </m:r>
                    </m:oMath>
                  </m:oMathPara>
                </a14:m>
                <a:endParaRPr lang="zh-CN" altLang="en-US" sz="1200" dirty="0"/>
              </a:p>
            </p:txBody>
          </p:sp>
        </mc:Choice>
        <mc:Fallback xmlns="">
          <p:sp>
            <p:nvSpPr>
              <p:cNvPr id="32" name="矩形 31">
                <a:extLst>
                  <a:ext uri="{FF2B5EF4-FFF2-40B4-BE49-F238E27FC236}">
                    <a16:creationId xmlns:a16="http://schemas.microsoft.com/office/drawing/2014/main" id="{5DE1CB18-15C8-4B4D-8351-5316310BD3F8}"/>
                  </a:ext>
                </a:extLst>
              </p:cNvPr>
              <p:cNvSpPr>
                <a:spLocks noRot="1" noChangeAspect="1" noMove="1" noResize="1" noEditPoints="1" noAdjustHandles="1" noChangeArrowheads="1" noChangeShapeType="1" noTextEdit="1"/>
              </p:cNvSpPr>
              <p:nvPr/>
            </p:nvSpPr>
            <p:spPr>
              <a:xfrm>
                <a:off x="5517707" y="3827278"/>
                <a:ext cx="2342180" cy="473528"/>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20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fade">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1000"/>
                                        <p:tgtEl>
                                          <p:spTgt spid="20"/>
                                        </p:tgtEl>
                                      </p:cBhvr>
                                    </p:animEffect>
                                    <p:anim calcmode="lin" valueType="num">
                                      <p:cBhvr>
                                        <p:cTn id="50" dur="1000" fill="hold"/>
                                        <p:tgtEl>
                                          <p:spTgt spid="20"/>
                                        </p:tgtEl>
                                        <p:attrNameLst>
                                          <p:attrName>ppt_x</p:attrName>
                                        </p:attrNameLst>
                                      </p:cBhvr>
                                      <p:tavLst>
                                        <p:tav tm="0">
                                          <p:val>
                                            <p:strVal val="#ppt_x"/>
                                          </p:val>
                                        </p:tav>
                                        <p:tav tm="100000">
                                          <p:val>
                                            <p:strVal val="#ppt_x"/>
                                          </p:val>
                                        </p:tav>
                                      </p:tavLst>
                                    </p:anim>
                                    <p:anim calcmode="lin" valueType="num">
                                      <p:cBhvr>
                                        <p:cTn id="5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500"/>
                                        <p:tgtEl>
                                          <p:spTgt spid="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wipe(left)">
                                      <p:cBhvr>
                                        <p:cTn id="61" dur="20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Effect transition="in" filter="fade">
                                      <p:cBhvr>
                                        <p:cTn id="66" dur="500"/>
                                        <p:tgtEl>
                                          <p:spTgt spid="30"/>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wipe(left)">
                                      <p:cBhvr>
                                        <p:cTn id="71" dur="20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9"/>
                                        </p:tgtEl>
                                        <p:attrNameLst>
                                          <p:attrName>style.visibility</p:attrName>
                                        </p:attrNameLst>
                                      </p:cBhvr>
                                      <p:to>
                                        <p:strVal val="visible"/>
                                      </p:to>
                                    </p:set>
                                    <p:animEffect transition="in" filter="fade">
                                      <p:cBhvr>
                                        <p:cTn id="7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4" grpId="0"/>
      <p:bldP spid="20" grpId="0" animBg="1"/>
      <p:bldP spid="7" grpId="0"/>
      <p:bldP spid="9" grpId="0"/>
      <p:bldP spid="6" grpId="0"/>
      <p:bldP spid="10" grpId="0"/>
      <p:bldP spid="22" grpId="0"/>
      <p:bldP spid="24" grpId="0"/>
      <p:bldP spid="25" grpId="0"/>
      <p:bldP spid="27" grpId="0"/>
      <p:bldP spid="28" grpId="0"/>
      <p:bldP spid="30" grpId="0"/>
      <p:bldP spid="3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（二）理想液体的能量方程</a:t>
            </a:r>
          </a:p>
        </p:txBody>
      </p:sp>
      <p:sp>
        <p:nvSpPr>
          <p:cNvPr id="2" name="矩形 1">
            <a:extLst>
              <a:ext uri="{FF2B5EF4-FFF2-40B4-BE49-F238E27FC236}">
                <a16:creationId xmlns:a16="http://schemas.microsoft.com/office/drawing/2014/main" id="{1D424169-304A-4829-8324-27D52168B01B}"/>
              </a:ext>
            </a:extLst>
          </p:cNvPr>
          <p:cNvSpPr/>
          <p:nvPr/>
        </p:nvSpPr>
        <p:spPr>
          <a:xfrm>
            <a:off x="598050" y="1438176"/>
            <a:ext cx="9495892" cy="276999"/>
          </a:xfrm>
          <a:prstGeom prst="rect">
            <a:avLst/>
          </a:prstGeom>
        </p:spPr>
        <p:txBody>
          <a:bodyPr wrap="squar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将式</a:t>
            </a:r>
            <a:r>
              <a:rPr lang="en-US" altLang="zh-CN" sz="1200" dirty="0">
                <a:solidFill>
                  <a:srgbClr val="000000"/>
                </a:solidFill>
                <a:latin typeface="Times New Roman" panose="02020603050405020304" pitchFamily="18" charset="0"/>
                <a:ea typeface="黑体" panose="02010609060101010101" pitchFamily="49" charset="-122"/>
              </a:rPr>
              <a:t>(3</a:t>
            </a:r>
            <a:r>
              <a:rPr lang="en-US" altLang="zh-CN" sz="1200" i="1" dirty="0">
                <a:solidFill>
                  <a:srgbClr val="000000"/>
                </a:solidFill>
                <a:latin typeface="Times New Roman" panose="02020603050405020304" pitchFamily="18" charset="0"/>
                <a:ea typeface="黑体" panose="02010609060101010101" pitchFamily="49" charset="-122"/>
              </a:rPr>
              <a:t>-</a:t>
            </a:r>
            <a:r>
              <a:rPr lang="en-US" altLang="zh-CN" sz="1200" dirty="0">
                <a:solidFill>
                  <a:srgbClr val="000000"/>
                </a:solidFill>
                <a:latin typeface="Times New Roman" panose="02020603050405020304" pitchFamily="18" charset="0"/>
                <a:ea typeface="黑体" panose="02010609060101010101" pitchFamily="49" charset="-122"/>
              </a:rPr>
              <a:t>15)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沿流线</a:t>
            </a:r>
            <a:r>
              <a:rPr lang="en-US" altLang="zh-CN" sz="1200" i="1" dirty="0">
                <a:solidFill>
                  <a:srgbClr val="000000"/>
                </a:solidFill>
                <a:latin typeface="Times New Roman" panose="02020603050405020304" pitchFamily="18" charset="0"/>
                <a:ea typeface="黑体" panose="02010609060101010101" pitchFamily="49" charset="-122"/>
              </a:rPr>
              <a:t>s</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从截面</a:t>
            </a:r>
            <a:r>
              <a:rPr lang="en-US" altLang="zh-CN" sz="1200" dirty="0">
                <a:solidFill>
                  <a:srgbClr val="000000"/>
                </a:solidFill>
                <a:latin typeface="Times New Roman" panose="02020603050405020304" pitchFamily="18" charset="0"/>
                <a:ea typeface="黑体" panose="02010609060101010101" pitchFamily="49" charset="-122"/>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积分到截面</a:t>
            </a:r>
            <a:r>
              <a:rPr lang="en-US" altLang="zh-CN" sz="1200" dirty="0">
                <a:solidFill>
                  <a:srgbClr val="000000"/>
                </a:solidFill>
                <a:latin typeface="Times New Roman" panose="02020603050405020304" pitchFamily="18" charset="0"/>
                <a:ea typeface="黑体" panose="02010609060101010101" pitchFamily="49" charset="-122"/>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200" dirty="0">
                <a:solidFill>
                  <a:srgbClr val="000000"/>
                </a:solidFill>
                <a:latin typeface="Times New Roman" panose="02020603050405020304" pitchFamily="18" charset="0"/>
                <a:ea typeface="黑体" panose="02010609060101010101" pitchFamily="49" charset="-122"/>
              </a:rPr>
              <a:t>3</a:t>
            </a:r>
            <a:r>
              <a:rPr lang="en-US" altLang="zh-CN" sz="1200" i="1" dirty="0">
                <a:solidFill>
                  <a:srgbClr val="000000"/>
                </a:solidFill>
                <a:latin typeface="Times New Roman" panose="02020603050405020304" pitchFamily="18" charset="0"/>
                <a:ea typeface="黑体" panose="02010609060101010101" pitchFamily="49" charset="-122"/>
              </a:rPr>
              <a:t>-</a:t>
            </a:r>
            <a:r>
              <a:rPr lang="en-US" altLang="zh-CN" sz="1200" dirty="0">
                <a:solidFill>
                  <a:srgbClr val="000000"/>
                </a:solidFill>
                <a:latin typeface="Times New Roman" panose="02020603050405020304" pitchFamily="18" charset="0"/>
                <a:ea typeface="黑体" panose="02010609060101010101" pitchFamily="49" charset="-122"/>
              </a:rPr>
              <a:t>12),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便可得到微元体流动时的能量关系式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12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30A78837-D5F8-4CAC-A539-9A85C767C180}"/>
                  </a:ext>
                </a:extLst>
              </p:cNvPr>
              <p:cNvSpPr/>
              <p:nvPr/>
            </p:nvSpPr>
            <p:spPr>
              <a:xfrm>
                <a:off x="752675" y="1712305"/>
                <a:ext cx="6767945" cy="5130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nary>
                        <m:naryPr>
                          <m:limLoc m:val="subSup"/>
                          <m:grow m:val="on"/>
                          <m:ctrlPr>
                            <a:rPr lang="zh-CN" altLang="en-US" sz="1200" i="1">
                              <a:latin typeface="Cambria Math" panose="02040503050406030204" pitchFamily="18" charset="0"/>
                            </a:rPr>
                          </m:ctrlPr>
                        </m:naryPr>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e/>
                      </m:nary>
                      <m:d>
                        <m:dPr>
                          <m:ctrlPr>
                            <a:rPr lang="zh-CN" altLang="en-US" sz="1200" i="1">
                              <a:latin typeface="Cambria Math" panose="02040503050406030204" pitchFamily="18" charset="0"/>
                            </a:rPr>
                          </m:ctrlPr>
                        </m:dPr>
                        <m:e>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1">
                                  <a:latin typeface="Cambria Math" panose="02040503050406030204" pitchFamily="18" charset="0"/>
                                </a:rPr>
                                <m:t>𝜌</m:t>
                              </m:r>
                            </m:den>
                          </m:f>
                          <m:f>
                            <m:fPr>
                              <m:ctrlPr>
                                <a:rPr lang="zh-CN" altLang="en-US" sz="1200" i="1">
                                  <a:latin typeface="Cambria Math" panose="02040503050406030204" pitchFamily="18" charset="0"/>
                                </a:rPr>
                              </m:ctrlPr>
                            </m:fPr>
                            <m:num>
                              <m:r>
                                <m:rPr>
                                  <m:nor/>
                                </m:rPr>
                                <a:rPr lang="zh-CN" altLang="en-US" sz="1200" i="1">
                                  <a:latin typeface="Cambria Math" panose="02040503050406030204" pitchFamily="18" charset="0"/>
                                </a:rPr>
                                <m:t>∂</m:t>
                              </m:r>
                              <m:r>
                                <a:rPr lang="zh-CN" altLang="en-US" sz="1200" i="1">
                                  <a:latin typeface="Cambria Math" panose="02040503050406030204" pitchFamily="18" charset="0"/>
                                </a:rPr>
                                <m:t>𝑝</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𝑠</m:t>
                              </m:r>
                            </m:den>
                          </m:f>
                          <m:r>
                            <m:rPr>
                              <m:nor/>
                            </m:rPr>
                            <a:rPr lang="zh-CN" altLang="en-US" sz="1200" i="1">
                              <a:latin typeface="Cambria Math" panose="02040503050406030204" pitchFamily="18" charset="0"/>
                            </a:rPr>
                            <m:t>−</m:t>
                          </m:r>
                          <m:r>
                            <a:rPr lang="zh-CN" altLang="en-US" sz="1200" i="1">
                              <a:latin typeface="Cambria Math" panose="02040503050406030204" pitchFamily="18" charset="0"/>
                            </a:rPr>
                            <m:t>𝑔</m:t>
                          </m:r>
                          <m:f>
                            <m:fPr>
                              <m:ctrlPr>
                                <a:rPr lang="zh-CN" altLang="en-US" sz="1200" i="1">
                                  <a:latin typeface="Cambria Math" panose="02040503050406030204" pitchFamily="18" charset="0"/>
                                </a:rPr>
                              </m:ctrlPr>
                            </m:fPr>
                            <m:num>
                              <m:r>
                                <m:rPr>
                                  <m:nor/>
                                </m:rPr>
                                <a:rPr lang="zh-CN" altLang="en-US" sz="1200" i="1">
                                  <a:latin typeface="Cambria Math" panose="02040503050406030204" pitchFamily="18" charset="0"/>
                                </a:rPr>
                                <m:t>∂</m:t>
                              </m:r>
                              <m:r>
                                <a:rPr lang="zh-CN" altLang="en-US" sz="1200" i="1">
                                  <a:latin typeface="Cambria Math" panose="02040503050406030204" pitchFamily="18" charset="0"/>
                                </a:rPr>
                                <m:t>𝑧</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𝑠</m:t>
                              </m:r>
                            </m:den>
                          </m:f>
                        </m:e>
                      </m:d>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r>
                        <a:rPr lang="zh-CN" altLang="en-US" sz="1200" i="0">
                          <a:latin typeface="Cambria Math" panose="02040503050406030204" pitchFamily="18" charset="0"/>
                        </a:rPr>
                        <m:t>=</m:t>
                      </m:r>
                      <m:nary>
                        <m:naryPr>
                          <m:limLoc m:val="subSup"/>
                          <m:grow m:val="on"/>
                          <m:ctrlPr>
                            <a:rPr lang="zh-CN" altLang="en-US" sz="1200" i="1">
                              <a:latin typeface="Cambria Math" panose="02040503050406030204" pitchFamily="18" charset="0"/>
                            </a:rPr>
                          </m:ctrlPr>
                        </m:naryPr>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e/>
                      </m:nary>
                      <m:f>
                        <m:fPr>
                          <m:ctrlPr>
                            <a:rPr lang="zh-CN" altLang="en-US" sz="1200" i="1">
                              <a:latin typeface="Cambria Math" panose="02040503050406030204" pitchFamily="18" charset="0"/>
                            </a:rPr>
                          </m:ctrlPr>
                        </m:fPr>
                        <m:num>
                          <m:r>
                            <m:rPr>
                              <m:nor/>
                            </m:rPr>
                            <a:rPr lang="zh-CN" altLang="en-US" sz="1200" i="1">
                              <a:latin typeface="Cambria Math" panose="02040503050406030204" pitchFamily="18" charset="0"/>
                            </a:rPr>
                            <m:t>∂</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𝑠</m:t>
                          </m:r>
                        </m:den>
                      </m:f>
                      <m:d>
                        <m:dPr>
                          <m:ctrlPr>
                            <a:rPr lang="zh-CN" altLang="en-US" sz="1200" i="1">
                              <a:latin typeface="Cambria Math" panose="02040503050406030204" pitchFamily="18" charset="0"/>
                            </a:rPr>
                          </m:ctrlPr>
                        </m:dPr>
                        <m:e>
                          <m:f>
                            <m:fPr>
                              <m:ctrlPr>
                                <a:rPr lang="zh-CN" altLang="en-US" sz="1200" i="1">
                                  <a:latin typeface="Cambria Math" panose="02040503050406030204" pitchFamily="18" charset="0"/>
                                </a:rPr>
                              </m:ctrlPr>
                            </m:fPr>
                            <m:num>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𝑢</m:t>
                                  </m:r>
                                </m:e>
                                <m:sup>
                                  <m:r>
                                    <a:rPr lang="zh-CN" altLang="en-US" sz="1200" i="0">
                                      <a:latin typeface="Cambria Math" panose="02040503050406030204" pitchFamily="18" charset="0"/>
                                    </a:rPr>
                                    <m:t>2</m:t>
                                  </m:r>
                                </m:sup>
                              </m:sSup>
                            </m:num>
                            <m:den>
                              <m:r>
                                <a:rPr lang="zh-CN" altLang="en-US" sz="1200" i="0">
                                  <a:latin typeface="Cambria Math" panose="02040503050406030204" pitchFamily="18" charset="0"/>
                                </a:rPr>
                                <m:t>2</m:t>
                              </m:r>
                            </m:den>
                          </m:f>
                        </m:e>
                      </m:d>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r>
                        <a:rPr lang="zh-CN" altLang="en-US" sz="1200" i="0">
                          <a:latin typeface="Cambria Math" panose="02040503050406030204" pitchFamily="18" charset="0"/>
                        </a:rPr>
                        <m:t>+</m:t>
                      </m:r>
                      <m:nary>
                        <m:naryPr>
                          <m:limLoc m:val="subSup"/>
                          <m:grow m:val="on"/>
                          <m:ctrlPr>
                            <a:rPr lang="zh-CN" altLang="en-US" sz="1200" i="1">
                              <a:latin typeface="Cambria Math" panose="02040503050406030204" pitchFamily="18" charset="0"/>
                            </a:rPr>
                          </m:ctrlPr>
                        </m:naryPr>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e/>
                      </m:nary>
                      <m:f>
                        <m:fPr>
                          <m:ctrlPr>
                            <a:rPr lang="zh-CN" altLang="en-US" sz="1200" i="1">
                              <a:latin typeface="Cambria Math" panose="02040503050406030204" pitchFamily="18" charset="0"/>
                            </a:rPr>
                          </m:ctrlPr>
                        </m:fPr>
                        <m:num>
                          <m:r>
                            <m:rPr>
                              <m:nor/>
                            </m:rPr>
                            <a:rPr lang="zh-CN" altLang="en-US" sz="1200" i="1">
                              <a:latin typeface="Cambria Math" panose="02040503050406030204" pitchFamily="18" charset="0"/>
                            </a:rPr>
                            <m:t>∂</m:t>
                          </m:r>
                          <m:r>
                            <a:rPr lang="zh-CN" altLang="en-US" sz="1200" i="1">
                              <a:latin typeface="Cambria Math" panose="02040503050406030204" pitchFamily="18" charset="0"/>
                            </a:rPr>
                            <m:t>𝑢</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𝑡</m:t>
                          </m:r>
                        </m:den>
                      </m:f>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oMath>
                  </m:oMathPara>
                </a14:m>
                <a:endParaRPr lang="zh-CN" altLang="en-US" sz="1200" dirty="0"/>
              </a:p>
            </p:txBody>
          </p:sp>
        </mc:Choice>
        <mc:Fallback xmlns="">
          <p:sp>
            <p:nvSpPr>
              <p:cNvPr id="5" name="矩形 4">
                <a:extLst>
                  <a:ext uri="{FF2B5EF4-FFF2-40B4-BE49-F238E27FC236}">
                    <a16:creationId xmlns:a16="http://schemas.microsoft.com/office/drawing/2014/main" id="{30A78837-D5F8-4CAC-A539-9A85C767C180}"/>
                  </a:ext>
                </a:extLst>
              </p:cNvPr>
              <p:cNvSpPr>
                <a:spLocks noRot="1" noChangeAspect="1" noMove="1" noResize="1" noEditPoints="1" noAdjustHandles="1" noChangeArrowheads="1" noChangeShapeType="1" noTextEdit="1"/>
              </p:cNvSpPr>
              <p:nvPr/>
            </p:nvSpPr>
            <p:spPr>
              <a:xfrm>
                <a:off x="752675" y="1712305"/>
                <a:ext cx="6767945" cy="513089"/>
              </a:xfrm>
              <a:prstGeom prst="rect">
                <a:avLst/>
              </a:prstGeom>
              <a:blipFill>
                <a:blip r:embed="rId2"/>
                <a:stretch>
                  <a:fillRect t="-140476" b="-210714"/>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1BAD210-2BE6-4462-951F-40432333F626}"/>
              </a:ext>
            </a:extLst>
          </p:cNvPr>
          <p:cNvSpPr/>
          <p:nvPr/>
        </p:nvSpPr>
        <p:spPr>
          <a:xfrm>
            <a:off x="321340" y="2457350"/>
            <a:ext cx="2569934" cy="297517"/>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上式两边同除以</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移项后整理得</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4B50AC69-07F6-4F6D-B828-BB74EE912535}"/>
                  </a:ext>
                </a:extLst>
              </p:cNvPr>
              <p:cNvSpPr/>
              <p:nvPr/>
            </p:nvSpPr>
            <p:spPr>
              <a:xfrm>
                <a:off x="1306857" y="2352513"/>
                <a:ext cx="7017327" cy="50719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200" i="1" smtClean="0">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𝑧</m:t>
                          </m:r>
                        </m:e>
                        <m:sub>
                          <m:r>
                            <a:rPr lang="zh-CN" altLang="en-US" sz="1200" i="0">
                              <a:latin typeface="Cambria Math" panose="02040503050406030204" pitchFamily="18" charset="0"/>
                            </a:rPr>
                            <m:t>1</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𝑧</m:t>
                          </m:r>
                        </m:e>
                        <m:sub>
                          <m:r>
                            <a:rPr lang="zh-CN" altLang="en-US" sz="1200" i="0">
                              <a:latin typeface="Cambria Math" panose="02040503050406030204" pitchFamily="18" charset="0"/>
                            </a:rPr>
                            <m:t>2</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𝑢</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1">
                              <a:latin typeface="Cambria Math" panose="02040503050406030204" pitchFamily="18" charset="0"/>
                            </a:rPr>
                            <m:t>𝑔</m:t>
                          </m:r>
                        </m:den>
                      </m:f>
                      <m:nary>
                        <m:naryPr>
                          <m:limLoc m:val="subSup"/>
                          <m:grow m:val="on"/>
                          <m:ctrlPr>
                            <a:rPr lang="zh-CN" altLang="en-US" sz="1200" i="1">
                              <a:latin typeface="Cambria Math" panose="02040503050406030204" pitchFamily="18" charset="0"/>
                            </a:rPr>
                          </m:ctrlPr>
                        </m:naryPr>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e/>
                      </m:nary>
                      <m:f>
                        <m:fPr>
                          <m:ctrlPr>
                            <a:rPr lang="zh-CN" altLang="en-US" sz="1200" i="1">
                              <a:latin typeface="Cambria Math" panose="02040503050406030204" pitchFamily="18" charset="0"/>
                            </a:rPr>
                          </m:ctrlPr>
                        </m:fPr>
                        <m:num>
                          <m:r>
                            <m:rPr>
                              <m:nor/>
                            </m:rPr>
                            <a:rPr lang="zh-CN" altLang="en-US" sz="1200" i="1">
                              <a:latin typeface="Cambria Math" panose="02040503050406030204" pitchFamily="18" charset="0"/>
                            </a:rPr>
                            <m:t>∂</m:t>
                          </m:r>
                          <m:r>
                            <a:rPr lang="zh-CN" altLang="en-US" sz="1200" i="1">
                              <a:latin typeface="Cambria Math" panose="02040503050406030204" pitchFamily="18" charset="0"/>
                            </a:rPr>
                            <m:t>𝑢</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𝑡</m:t>
                          </m:r>
                        </m:den>
                      </m:f>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𝑠</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16</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9" name="矩形 8">
                <a:extLst>
                  <a:ext uri="{FF2B5EF4-FFF2-40B4-BE49-F238E27FC236}">
                    <a16:creationId xmlns:a16="http://schemas.microsoft.com/office/drawing/2014/main" id="{4B50AC69-07F6-4F6D-B828-BB74EE912535}"/>
                  </a:ext>
                </a:extLst>
              </p:cNvPr>
              <p:cNvSpPr>
                <a:spLocks noRot="1" noChangeAspect="1" noMove="1" noResize="1" noEditPoints="1" noAdjustHandles="1" noChangeArrowheads="1" noChangeShapeType="1" noTextEdit="1"/>
              </p:cNvSpPr>
              <p:nvPr/>
            </p:nvSpPr>
            <p:spPr>
              <a:xfrm>
                <a:off x="1306857" y="2352513"/>
                <a:ext cx="7017327" cy="507190"/>
              </a:xfrm>
              <a:prstGeom prst="rect">
                <a:avLst/>
              </a:prstGeom>
              <a:blipFill>
                <a:blip r:embed="rId3"/>
                <a:stretch>
                  <a:fillRect t="-142169" b="-2144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2A4299E-06C8-4744-8CC2-661D6507B2FE}"/>
                  </a:ext>
                </a:extLst>
              </p:cNvPr>
              <p:cNvSpPr/>
              <p:nvPr/>
            </p:nvSpPr>
            <p:spPr>
              <a:xfrm>
                <a:off x="598050" y="3001906"/>
                <a:ext cx="2620269" cy="599972"/>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对于恒定流动来说</a:t>
                </a:r>
                <a:r>
                  <a:rPr lang="en-US" altLang="zh-CN" sz="1200" dirty="0">
                    <a:solidFill>
                      <a:srgbClr val="000000"/>
                    </a:solidFill>
                    <a:effectLst/>
                    <a:latin typeface="Times New Roman" panose="02020603050405020304" pitchFamily="18" charset="0"/>
                    <a:ea typeface="黑体" panose="02010609060101010101" pitchFamily="49" charset="-122"/>
                  </a:rPr>
                  <a:t>,</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1400">
                            <a:solidFill>
                              <a:srgbClr val="000000"/>
                            </a:solidFill>
                            <a:effectLst/>
                            <a:latin typeface="Times New Roman" panose="02020603050405020304" pitchFamily="18" charset="0"/>
                            <a:ea typeface="微软雅黑" panose="020B0503020204020204" pitchFamily="34" charset="-122"/>
                          </a:rPr>
                          <m:t>∂</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𝑢</m:t>
                        </m:r>
                      </m:num>
                      <m:den>
                        <m:r>
                          <m:rPr>
                            <m:nor/>
                          </m:rPr>
                          <a:rPr lang="en-US" altLang="zh-CN" sz="1400">
                            <a:solidFill>
                              <a:srgbClr val="000000"/>
                            </a:solidFill>
                            <a:effectLst/>
                            <a:latin typeface="Times New Roman" panose="02020603050405020304" pitchFamily="18" charset="0"/>
                            <a:ea typeface="微软雅黑" panose="020B0503020204020204" pitchFamily="34" charset="-122"/>
                          </a:rPr>
                          <m:t>∂</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𝑡</m:t>
                        </m:r>
                      </m:den>
                    </m:f>
                  </m:oMath>
                </a14:m>
                <a:r>
                  <a:rPr lang="en-US" altLang="zh-CN" sz="1200" i="1" dirty="0">
                    <a:solidFill>
                      <a:srgbClr val="000000"/>
                    </a:solidFill>
                    <a:effectLst/>
                    <a:latin typeface="Times New Roman" panose="02020603050405020304" pitchFamily="18" charset="0"/>
                    <a:ea typeface="黑体" panose="02010609060101010101" pitchFamily="49" charset="-122"/>
                  </a:rPr>
                  <a:t>=</a:t>
                </a:r>
                <a:r>
                  <a:rPr lang="en-US" altLang="zh-CN" sz="1200" dirty="0">
                    <a:solidFill>
                      <a:srgbClr val="000000"/>
                    </a:solidFill>
                    <a:effectLst/>
                    <a:latin typeface="Times New Roman" panose="02020603050405020304" pitchFamily="18" charset="0"/>
                    <a:ea typeface="黑体" panose="02010609060101010101" pitchFamily="49" charset="-122"/>
                  </a:rPr>
                  <a:t>0,</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故上式变为</a:t>
                </a:r>
                <a:endParaRPr lang="zh-CN" altLang="en-US" sz="2400" dirty="0"/>
              </a:p>
            </p:txBody>
          </p:sp>
        </mc:Choice>
        <mc:Fallback xmlns="">
          <p:sp>
            <p:nvSpPr>
              <p:cNvPr id="11" name="矩形 10">
                <a:extLst>
                  <a:ext uri="{FF2B5EF4-FFF2-40B4-BE49-F238E27FC236}">
                    <a16:creationId xmlns:a16="http://schemas.microsoft.com/office/drawing/2014/main" id="{F2A4299E-06C8-4744-8CC2-661D6507B2FE}"/>
                  </a:ext>
                </a:extLst>
              </p:cNvPr>
              <p:cNvSpPr>
                <a:spLocks noRot="1" noChangeAspect="1" noMove="1" noResize="1" noEditPoints="1" noAdjustHandles="1" noChangeArrowheads="1" noChangeShapeType="1" noTextEdit="1"/>
              </p:cNvSpPr>
              <p:nvPr/>
            </p:nvSpPr>
            <p:spPr>
              <a:xfrm>
                <a:off x="598050" y="3001906"/>
                <a:ext cx="2620269" cy="59997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28C36D49-4298-4001-81D0-88A87CAFAE85}"/>
                  </a:ext>
                </a:extLst>
              </p:cNvPr>
              <p:cNvSpPr/>
              <p:nvPr/>
            </p:nvSpPr>
            <p:spPr>
              <a:xfrm>
                <a:off x="3325996" y="3052817"/>
                <a:ext cx="2729465"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smtClean="0">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𝑧</m:t>
                          </m:r>
                        </m:e>
                        <m:sub>
                          <m:r>
                            <a:rPr lang="zh-CN" altLang="en-US" sz="1200" i="0">
                              <a:latin typeface="Cambria Math" panose="02040503050406030204" pitchFamily="18" charset="0"/>
                            </a:rPr>
                            <m:t>1</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𝑧</m:t>
                          </m:r>
                        </m:e>
                        <m:sub>
                          <m:r>
                            <a:rPr lang="zh-CN" altLang="en-US" sz="1200" i="0">
                              <a:latin typeface="Cambria Math" panose="02040503050406030204" pitchFamily="18" charset="0"/>
                            </a:rPr>
                            <m:t>2</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𝑢</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17</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18" name="矩形 17">
                <a:extLst>
                  <a:ext uri="{FF2B5EF4-FFF2-40B4-BE49-F238E27FC236}">
                    <a16:creationId xmlns:a16="http://schemas.microsoft.com/office/drawing/2014/main" id="{28C36D49-4298-4001-81D0-88A87CAFAE85}"/>
                  </a:ext>
                </a:extLst>
              </p:cNvPr>
              <p:cNvSpPr>
                <a:spLocks noRot="1" noChangeAspect="1" noMove="1" noResize="1" noEditPoints="1" noAdjustHandles="1" noChangeArrowheads="1" noChangeShapeType="1" noTextEdit="1"/>
              </p:cNvSpPr>
              <p:nvPr/>
            </p:nvSpPr>
            <p:spPr>
              <a:xfrm>
                <a:off x="3325996" y="3052817"/>
                <a:ext cx="2729465" cy="498150"/>
              </a:xfrm>
              <a:prstGeom prst="rect">
                <a:avLst/>
              </a:prstGeom>
              <a:blipFill>
                <a:blip r:embed="rId5"/>
                <a:stretch>
                  <a:fillRect/>
                </a:stretch>
              </a:blipFill>
            </p:spPr>
            <p:txBody>
              <a:bodyPr/>
              <a:lstStyle/>
              <a:p>
                <a:r>
                  <a:rPr lang="zh-CN" altLang="en-US">
                    <a:noFill/>
                  </a:rPr>
                  <a:t> </a:t>
                </a:r>
              </a:p>
            </p:txBody>
          </p:sp>
        </mc:Fallback>
      </mc:AlternateContent>
      <p:pic>
        <p:nvPicPr>
          <p:cNvPr id="19" name="3T12.EPS" descr="id:2147503214;FounderCES">
            <a:extLst>
              <a:ext uri="{FF2B5EF4-FFF2-40B4-BE49-F238E27FC236}">
                <a16:creationId xmlns:a16="http://schemas.microsoft.com/office/drawing/2014/main" id="{B7C240DB-3769-4083-9316-D47A09BD6067}"/>
              </a:ext>
            </a:extLst>
          </p:cNvPr>
          <p:cNvPicPr/>
          <p:nvPr/>
        </p:nvPicPr>
        <p:blipFill>
          <a:blip r:embed="rId6"/>
          <a:stretch>
            <a:fillRect/>
          </a:stretch>
        </p:blipFill>
        <p:spPr>
          <a:xfrm>
            <a:off x="6793634" y="1754259"/>
            <a:ext cx="2301875" cy="1701165"/>
          </a:xfrm>
          <a:prstGeom prst="rect">
            <a:avLst/>
          </a:prstGeom>
        </p:spPr>
      </p:pic>
      <p:sp>
        <p:nvSpPr>
          <p:cNvPr id="20" name="矩形 19">
            <a:extLst>
              <a:ext uri="{FF2B5EF4-FFF2-40B4-BE49-F238E27FC236}">
                <a16:creationId xmlns:a16="http://schemas.microsoft.com/office/drawing/2014/main" id="{979B80B3-1CF4-4944-96B1-79DBD3B00C81}"/>
              </a:ext>
            </a:extLst>
          </p:cNvPr>
          <p:cNvSpPr/>
          <p:nvPr/>
        </p:nvSpPr>
        <p:spPr>
          <a:xfrm>
            <a:off x="6947777" y="3395520"/>
            <a:ext cx="1568057"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理想液体的一维流动</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CB395DBA-1D9F-4DB7-98F4-3C9D8CDDBECB}"/>
              </a:ext>
            </a:extLst>
          </p:cNvPr>
          <p:cNvSpPr/>
          <p:nvPr/>
        </p:nvSpPr>
        <p:spPr>
          <a:xfrm>
            <a:off x="1538015" y="3684177"/>
            <a:ext cx="5874327" cy="297517"/>
          </a:xfrm>
          <a:prstGeom prst="rect">
            <a:avLst/>
          </a:prstGeom>
        </p:spPr>
        <p:txBody>
          <a:bodyPr wrap="square">
            <a:spAutoFit/>
          </a:bodyPr>
          <a:lstStyle/>
          <a:p>
            <a:pPr indent="266700">
              <a:lnSpc>
                <a:spcPts val="1575"/>
              </a:lnSpc>
              <a:spcAft>
                <a:spcPts val="0"/>
              </a:spcAft>
            </a:pP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分别为理想液体微小流束作非恒定流动和恒定流动时的能量方程。</a:t>
            </a:r>
            <a:endParaRPr lang="zh-CN" altLang="zh-CN" sz="1100" b="1" dirty="0">
              <a:solidFill>
                <a:srgbClr val="FF0000"/>
              </a:solidFill>
              <a:effectLst/>
              <a:latin typeface="NEU-BZ-S92"/>
              <a:ea typeface="方正书宋_GBK"/>
              <a:cs typeface="Times New Roman" panose="02020603050405020304" pitchFamily="18" charset="0"/>
            </a:endParaRPr>
          </a:p>
        </p:txBody>
      </p:sp>
      <p:sp>
        <p:nvSpPr>
          <p:cNvPr id="24" name="矩形 23">
            <a:extLst>
              <a:ext uri="{FF2B5EF4-FFF2-40B4-BE49-F238E27FC236}">
                <a16:creationId xmlns:a16="http://schemas.microsoft.com/office/drawing/2014/main" id="{3F8EBCC8-114F-4F0B-B655-FC368BB21E49}"/>
              </a:ext>
            </a:extLst>
          </p:cNvPr>
          <p:cNvSpPr/>
          <p:nvPr/>
        </p:nvSpPr>
        <p:spPr>
          <a:xfrm>
            <a:off x="321340" y="4108157"/>
            <a:ext cx="3647152" cy="297517"/>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由于截面</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是任意取的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也可写成</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A83B645-E5FC-4069-B160-193FB5491A86}"/>
                  </a:ext>
                </a:extLst>
              </p:cNvPr>
              <p:cNvSpPr/>
              <p:nvPr/>
            </p:nvSpPr>
            <p:spPr>
              <a:xfrm>
                <a:off x="3968492" y="3995477"/>
                <a:ext cx="2073901" cy="4952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smtClean="0">
                              <a:latin typeface="Cambria Math" panose="02040503050406030204" pitchFamily="18" charset="0"/>
                            </a:rPr>
                          </m:ctrlPr>
                        </m:fPr>
                        <m:num>
                          <m:r>
                            <a:rPr lang="zh-CN" altLang="en-US" sz="1200" i="1">
                              <a:latin typeface="Cambria Math" panose="02040503050406030204" pitchFamily="18" charset="0"/>
                            </a:rPr>
                            <m:t>𝑝</m:t>
                          </m:r>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r>
                        <a:rPr lang="zh-CN" altLang="en-US" sz="1200" i="1">
                          <a:latin typeface="Cambria Math" panose="02040503050406030204" pitchFamily="18" charset="0"/>
                        </a:rPr>
                        <m:t>𝑧</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𝑢</m:t>
                              </m:r>
                            </m:e>
                            <m:sup>
                              <m:r>
                                <a:rPr lang="zh-CN" altLang="en-US" sz="1200" i="0">
                                  <a:latin typeface="Cambria Math" panose="02040503050406030204" pitchFamily="18" charset="0"/>
                                </a:rPr>
                                <m:t>2</m:t>
                              </m:r>
                            </m:sup>
                          </m:s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r>
                        <m:rPr>
                          <m:nor/>
                        </m:rPr>
                        <a:rPr lang="zh-CN" altLang="en-US" sz="1200" i="1">
                          <a:latin typeface="Cambria Math" panose="02040503050406030204" pitchFamily="18" charset="0"/>
                        </a:rPr>
                        <m:t>常数</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18</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6" name="矩形 25">
                <a:extLst>
                  <a:ext uri="{FF2B5EF4-FFF2-40B4-BE49-F238E27FC236}">
                    <a16:creationId xmlns:a16="http://schemas.microsoft.com/office/drawing/2014/main" id="{4A83B645-E5FC-4069-B160-193FB5491A86}"/>
                  </a:ext>
                </a:extLst>
              </p:cNvPr>
              <p:cNvSpPr>
                <a:spLocks noRot="1" noChangeAspect="1" noMove="1" noResize="1" noEditPoints="1" noAdjustHandles="1" noChangeArrowheads="1" noChangeShapeType="1" noTextEdit="1"/>
              </p:cNvSpPr>
              <p:nvPr/>
            </p:nvSpPr>
            <p:spPr>
              <a:xfrm>
                <a:off x="3968492" y="3995477"/>
                <a:ext cx="2073901" cy="495264"/>
              </a:xfrm>
              <a:prstGeom prst="rect">
                <a:avLst/>
              </a:prstGeom>
              <a:blipFill>
                <a:blip r:embed="rId7"/>
                <a:stretch>
                  <a:fillRect/>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4356D5AF-4D22-4633-86C9-652524D486D4}"/>
              </a:ext>
            </a:extLst>
          </p:cNvPr>
          <p:cNvSpPr/>
          <p:nvPr/>
        </p:nvSpPr>
        <p:spPr>
          <a:xfrm>
            <a:off x="1368622" y="4664238"/>
            <a:ext cx="8530449" cy="297517"/>
          </a:xfrm>
          <a:prstGeom prst="rect">
            <a:avLst/>
          </a:prstGeom>
        </p:spPr>
        <p:txBody>
          <a:bodyPr wrap="square">
            <a:spAutoFit/>
          </a:bodyPr>
          <a:lstStyle/>
          <a:p>
            <a:pPr indent="266700">
              <a:lnSpc>
                <a:spcPts val="1575"/>
              </a:lnSpc>
              <a:spcAft>
                <a:spcPts val="0"/>
              </a:spcAft>
            </a:pP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与液体静压力基本方程式</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相比多了一项单位重力液体的动能</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200" b="1" baseline="30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常称速度头</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b="1" dirty="0">
              <a:solidFill>
                <a:srgbClr val="FF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56231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2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20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left)">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p:cTn id="54" dur="1000" fill="hold"/>
                                        <p:tgtEl>
                                          <p:spTgt spid="28"/>
                                        </p:tgtEl>
                                        <p:attrNameLst>
                                          <p:attrName>ppt_w</p:attrName>
                                        </p:attrNameLst>
                                      </p:cBhvr>
                                      <p:tavLst>
                                        <p:tav tm="0">
                                          <p:val>
                                            <p:fltVal val="0"/>
                                          </p:val>
                                        </p:tav>
                                        <p:tav tm="100000">
                                          <p:val>
                                            <p:strVal val="#ppt_w"/>
                                          </p:val>
                                        </p:tav>
                                      </p:tavLst>
                                    </p:anim>
                                    <p:anim calcmode="lin" valueType="num">
                                      <p:cBhvr>
                                        <p:cTn id="55" dur="1000" fill="hold"/>
                                        <p:tgtEl>
                                          <p:spTgt spid="28"/>
                                        </p:tgtEl>
                                        <p:attrNameLst>
                                          <p:attrName>ppt_h</p:attrName>
                                        </p:attrNameLst>
                                      </p:cBhvr>
                                      <p:tavLst>
                                        <p:tav tm="0">
                                          <p:val>
                                            <p:fltVal val="0"/>
                                          </p:val>
                                        </p:tav>
                                        <p:tav tm="100000">
                                          <p:val>
                                            <p:strVal val="#ppt_h"/>
                                          </p:val>
                                        </p:tav>
                                      </p:tavLst>
                                    </p:anim>
                                    <p:animEffect transition="in" filter="fade">
                                      <p:cBhvr>
                                        <p:cTn id="56"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7" grpId="0"/>
      <p:bldP spid="9" grpId="0"/>
      <p:bldP spid="11" grpId="0"/>
      <p:bldP spid="18" grpId="0"/>
      <p:bldP spid="22" grpId="0"/>
      <p:bldP spid="24" grpId="0"/>
      <p:bldP spid="26" grpId="0"/>
      <p:bldP spid="2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（二）理想液体的能量方程</a:t>
            </a:r>
          </a:p>
        </p:txBody>
      </p:sp>
      <p:sp>
        <p:nvSpPr>
          <p:cNvPr id="4" name="矩形 3">
            <a:extLst>
              <a:ext uri="{FF2B5EF4-FFF2-40B4-BE49-F238E27FC236}">
                <a16:creationId xmlns:a16="http://schemas.microsoft.com/office/drawing/2014/main" id="{8D35394F-74CC-4742-B5D3-CC3CCD7CF1FF}"/>
              </a:ext>
            </a:extLst>
          </p:cNvPr>
          <p:cNvSpPr/>
          <p:nvPr/>
        </p:nvSpPr>
        <p:spPr>
          <a:xfrm>
            <a:off x="1209379" y="1749958"/>
            <a:ext cx="6858000" cy="2492990"/>
          </a:xfrm>
          <a:prstGeom prst="rect">
            <a:avLst/>
          </a:prstGeom>
        </p:spPr>
        <p:txBody>
          <a:bodyPr wrap="square">
            <a:spAutoFit/>
          </a:bodyPr>
          <a:lstStyle/>
          <a:p>
            <a:pPr algn="ctr">
              <a:lnSpc>
                <a:spcPct val="200000"/>
              </a:lnSpc>
            </a:pPr>
            <a:r>
              <a:rPr lang="zh-CN" altLang="en-US" dirty="0">
                <a:latin typeface="Times New Roman" panose="02020603050405020304" pitchFamily="18" charset="0"/>
                <a:ea typeface="黑体" panose="02010609060101010101" pitchFamily="49" charset="-122"/>
              </a:rPr>
              <a:t>因此</a:t>
            </a:r>
            <a:r>
              <a:rPr lang="en-US" altLang="zh-CN" dirty="0">
                <a:latin typeface="Times New Roman" panose="02020603050405020304" pitchFamily="18" charset="0"/>
                <a:ea typeface="黑体" panose="02010609060101010101" pitchFamily="49" charset="-122"/>
              </a:rPr>
              <a:t>,</a:t>
            </a:r>
            <a:r>
              <a:rPr lang="zh-CN" altLang="en-US" sz="2400" b="1" dirty="0">
                <a:solidFill>
                  <a:srgbClr val="FF0000"/>
                </a:solidFill>
                <a:latin typeface="Times New Roman" panose="02020603050405020304" pitchFamily="18" charset="0"/>
                <a:ea typeface="黑体" panose="02010609060101010101" pitchFamily="49" charset="-122"/>
              </a:rPr>
              <a:t>理想液体能量方程的物理意义</a:t>
            </a:r>
            <a:r>
              <a:rPr lang="zh-CN" altLang="en-US" dirty="0">
                <a:latin typeface="Times New Roman" panose="02020603050405020304" pitchFamily="18" charset="0"/>
                <a:ea typeface="黑体" panose="02010609060101010101" pitchFamily="49" charset="-122"/>
              </a:rPr>
              <a:t>是</a:t>
            </a:r>
            <a:r>
              <a:rPr lang="en-US" altLang="zh-CN" dirty="0">
                <a:latin typeface="Times New Roman" panose="02020603050405020304" pitchFamily="18" charset="0"/>
                <a:ea typeface="黑体" panose="02010609060101010101" pitchFamily="49" charset="-122"/>
              </a:rPr>
              <a:t>:</a:t>
            </a:r>
          </a:p>
          <a:p>
            <a:pPr algn="ctr">
              <a:lnSpc>
                <a:spcPct val="200000"/>
              </a:lnSpc>
            </a:pPr>
            <a:r>
              <a:rPr lang="zh-CN" altLang="en-US" dirty="0">
                <a:latin typeface="Times New Roman" panose="02020603050405020304" pitchFamily="18" charset="0"/>
                <a:ea typeface="黑体" panose="02010609060101010101" pitchFamily="49" charset="-122"/>
              </a:rPr>
              <a:t>理想液体作恒定流动时具有压力能、位能和动能三种能量形式</a:t>
            </a:r>
            <a:r>
              <a:rPr lang="en-US" altLang="zh-CN" dirty="0">
                <a:latin typeface="Times New Roman" panose="02020603050405020304" pitchFamily="18" charset="0"/>
                <a:ea typeface="黑体" panose="02010609060101010101" pitchFamily="49" charset="-122"/>
              </a:rPr>
              <a:t>,</a:t>
            </a:r>
          </a:p>
          <a:p>
            <a:pPr algn="ctr">
              <a:lnSpc>
                <a:spcPct val="200000"/>
              </a:lnSpc>
            </a:pPr>
            <a:r>
              <a:rPr lang="zh-CN" altLang="en-US" dirty="0">
                <a:latin typeface="Times New Roman" panose="02020603050405020304" pitchFamily="18" charset="0"/>
                <a:ea typeface="黑体" panose="02010609060101010101" pitchFamily="49" charset="-122"/>
              </a:rPr>
              <a:t>在任一截面上这三种能量形式之间可以相互转换</a:t>
            </a:r>
            <a:r>
              <a:rPr lang="en-US" altLang="zh-CN" dirty="0">
                <a:latin typeface="Times New Roman" panose="02020603050405020304" pitchFamily="18" charset="0"/>
                <a:ea typeface="黑体" panose="02010609060101010101" pitchFamily="49" charset="-122"/>
              </a:rPr>
              <a:t>,</a:t>
            </a:r>
          </a:p>
          <a:p>
            <a:pPr algn="ctr">
              <a:lnSpc>
                <a:spcPct val="200000"/>
              </a:lnSpc>
            </a:pPr>
            <a:r>
              <a:rPr lang="zh-CN" altLang="en-US" dirty="0">
                <a:latin typeface="Times New Roman" panose="02020603050405020304" pitchFamily="18" charset="0"/>
                <a:ea typeface="黑体" panose="02010609060101010101" pitchFamily="49" charset="-122"/>
              </a:rPr>
              <a:t>但三者之和为一定值</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即能量守恒。</a:t>
            </a:r>
          </a:p>
        </p:txBody>
      </p:sp>
    </p:spTree>
    <p:extLst>
      <p:ext uri="{BB962C8B-B14F-4D97-AF65-F5344CB8AC3E}">
        <p14:creationId xmlns:p14="http://schemas.microsoft.com/office/powerpoint/2010/main" val="2794571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3T13.EPS" descr="id:2147503266;FounderCES">
            <a:extLst>
              <a:ext uri="{FF2B5EF4-FFF2-40B4-BE49-F238E27FC236}">
                <a16:creationId xmlns:a16="http://schemas.microsoft.com/office/drawing/2014/main" id="{6BB3F08E-8870-4420-AA65-D18828F3B59F}"/>
              </a:ext>
            </a:extLst>
          </p:cNvPr>
          <p:cNvPicPr/>
          <p:nvPr/>
        </p:nvPicPr>
        <p:blipFill>
          <a:blip r:embed="rId2"/>
          <a:stretch>
            <a:fillRect/>
          </a:stretch>
        </p:blipFill>
        <p:spPr>
          <a:xfrm>
            <a:off x="5296204" y="1636582"/>
            <a:ext cx="2487930" cy="1908175"/>
          </a:xfrm>
          <a:prstGeom prst="rect">
            <a:avLst/>
          </a:prstGeom>
        </p:spPr>
      </p:pic>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p>
        </p:txBody>
      </p:sp>
      <p:sp>
        <p:nvSpPr>
          <p:cNvPr id="3" name="矩形 2">
            <a:extLst>
              <a:ext uri="{FF2B5EF4-FFF2-40B4-BE49-F238E27FC236}">
                <a16:creationId xmlns:a16="http://schemas.microsoft.com/office/drawing/2014/main" id="{EAEBEC30-A60C-4575-ABF3-A39CC38747CF}"/>
              </a:ext>
            </a:extLst>
          </p:cNvPr>
          <p:cNvSpPr/>
          <p:nvPr/>
        </p:nvSpPr>
        <p:spPr>
          <a:xfrm>
            <a:off x="1741592" y="1278123"/>
            <a:ext cx="5793574"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实际液体流动时还需克服由于粘性所产生的摩擦阻力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故存在能量损耗。</a:t>
            </a:r>
            <a:endParaRPr lang="zh-CN" altLang="en-US" sz="2800" dirty="0">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C666C2E9-2BFD-4BFB-8FF8-087AB36C3A07}"/>
              </a:ext>
            </a:extLst>
          </p:cNvPr>
          <p:cNvSpPr/>
          <p:nvPr/>
        </p:nvSpPr>
        <p:spPr>
          <a:xfrm>
            <a:off x="-255486" y="1670213"/>
            <a:ext cx="6795655" cy="546368"/>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中微元体从截面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到截面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因粘性而损耗的能量为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则实际液体微小流束作恒定流动时的能量方程为</a:t>
            </a:r>
            <a:endParaRPr lang="zh-CN" altLang="en-US" dirty="0">
              <a:latin typeface="Times New Roman" panose="02020603050405020304" pitchFamily="18" charset="0"/>
              <a:ea typeface="黑体" panose="02010609060101010101" pitchFamily="49" charset="-122"/>
            </a:endParaRPr>
          </a:p>
        </p:txBody>
      </p:sp>
      <p:sp>
        <p:nvSpPr>
          <p:cNvPr id="11" name="圆角矩形 6">
            <a:extLst>
              <a:ext uri="{FF2B5EF4-FFF2-40B4-BE49-F238E27FC236}">
                <a16:creationId xmlns:a16="http://schemas.microsoft.com/office/drawing/2014/main" id="{2240A294-A970-48D0-B30D-E5542E76EB52}"/>
              </a:ext>
            </a:extLst>
          </p:cNvPr>
          <p:cNvSpPr/>
          <p:nvPr/>
        </p:nvSpPr>
        <p:spPr>
          <a:xfrm>
            <a:off x="1012013" y="1627728"/>
            <a:ext cx="6820612" cy="32282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4DA84BF1-195C-4C07-9ADC-041796F621E8}"/>
              </a:ext>
            </a:extLst>
          </p:cNvPr>
          <p:cNvSpPr/>
          <p:nvPr/>
        </p:nvSpPr>
        <p:spPr>
          <a:xfrm>
            <a:off x="5583991" y="3478863"/>
            <a:ext cx="1951175"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流管内液流能量方程推导简图</a:t>
            </a:r>
            <a:endParaRPr lang="zh-CN" altLang="en-US" sz="16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E2B4932D-12D3-4C51-A60F-75032A9463DA}"/>
                  </a:ext>
                </a:extLst>
              </p:cNvPr>
              <p:cNvSpPr/>
              <p:nvPr/>
            </p:nvSpPr>
            <p:spPr>
              <a:xfrm>
                <a:off x="290737" y="2274482"/>
                <a:ext cx="5902036" cy="4643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zh-CN" altLang="en-US" sz="1100" i="1">
                              <a:latin typeface="Cambria Math" panose="02040503050406030204" pitchFamily="18" charset="0"/>
                            </a:rPr>
                          </m:ctrlPr>
                        </m:fPr>
                        <m:num>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a:rPr lang="zh-CN" altLang="en-US" sz="1100" i="0">
                                  <a:latin typeface="Cambria Math" panose="02040503050406030204" pitchFamily="18" charset="0"/>
                                </a:rPr>
                                <m:t>1</m:t>
                              </m:r>
                            </m:sub>
                          </m:sSub>
                        </m:num>
                        <m:den>
                          <m:r>
                            <a:rPr lang="zh-CN" altLang="en-US" sz="1100" i="1">
                              <a:latin typeface="Cambria Math" panose="02040503050406030204" pitchFamily="18" charset="0"/>
                            </a:rPr>
                            <m:t>𝜌</m:t>
                          </m:r>
                          <m:r>
                            <a:rPr lang="zh-CN" altLang="en-US" sz="1100" i="1">
                              <a:latin typeface="Cambria Math" panose="02040503050406030204" pitchFamily="18" charset="0"/>
                            </a:rPr>
                            <m:t>𝑔</m:t>
                          </m:r>
                        </m:den>
                      </m:f>
                      <m:r>
                        <a:rPr lang="zh-CN" altLang="en-US" sz="1100" i="0">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𝑧</m:t>
                          </m:r>
                        </m:e>
                        <m:sub>
                          <m:r>
                            <a:rPr lang="zh-CN" altLang="en-US" sz="1100" i="0">
                              <a:latin typeface="Cambria Math" panose="02040503050406030204" pitchFamily="18" charset="0"/>
                            </a:rPr>
                            <m:t>1</m:t>
                          </m:r>
                        </m:sub>
                      </m:sSub>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𝑢</m:t>
                              </m:r>
                            </m:e>
                            <m:sub>
                              <m:r>
                                <a:rPr lang="zh-CN" altLang="en-US" sz="1100" i="0">
                                  <a:latin typeface="Cambria Math" panose="02040503050406030204" pitchFamily="18" charset="0"/>
                                </a:rPr>
                                <m:t>1</m:t>
                              </m:r>
                            </m:sub>
                            <m:sup>
                              <m:r>
                                <a:rPr lang="zh-CN" altLang="en-US" sz="1100" i="0">
                                  <a:latin typeface="Cambria Math" panose="02040503050406030204" pitchFamily="18" charset="0"/>
                                </a:rPr>
                                <m:t>2</m:t>
                              </m:r>
                            </m:sup>
                          </m:sSubSup>
                        </m:num>
                        <m:den>
                          <m:r>
                            <a:rPr lang="zh-CN" altLang="en-US" sz="1100" i="0">
                              <a:latin typeface="Cambria Math" panose="02040503050406030204" pitchFamily="18" charset="0"/>
                            </a:rPr>
                            <m:t>2</m:t>
                          </m:r>
                          <m:r>
                            <a:rPr lang="zh-CN" altLang="en-US" sz="1100" i="1">
                              <a:latin typeface="Cambria Math" panose="02040503050406030204" pitchFamily="18" charset="0"/>
                            </a:rPr>
                            <m:t>𝑔</m:t>
                          </m:r>
                        </m:den>
                      </m:f>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a:rPr lang="zh-CN" altLang="en-US" sz="1100" i="0">
                                  <a:latin typeface="Cambria Math" panose="02040503050406030204" pitchFamily="18" charset="0"/>
                                </a:rPr>
                                <m:t>2</m:t>
                              </m:r>
                            </m:sub>
                          </m:sSub>
                        </m:num>
                        <m:den>
                          <m:r>
                            <a:rPr lang="zh-CN" altLang="en-US" sz="1100" i="1">
                              <a:latin typeface="Cambria Math" panose="02040503050406030204" pitchFamily="18" charset="0"/>
                            </a:rPr>
                            <m:t>𝜌</m:t>
                          </m:r>
                          <m:r>
                            <a:rPr lang="zh-CN" altLang="en-US" sz="1100" i="1">
                              <a:latin typeface="Cambria Math" panose="02040503050406030204" pitchFamily="18" charset="0"/>
                            </a:rPr>
                            <m:t>𝑔</m:t>
                          </m:r>
                        </m:den>
                      </m:f>
                      <m:r>
                        <a:rPr lang="zh-CN" altLang="en-US" sz="1100" i="0">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𝑧</m:t>
                          </m:r>
                        </m:e>
                        <m:sub>
                          <m:r>
                            <a:rPr lang="zh-CN" altLang="en-US" sz="1100" i="0">
                              <a:latin typeface="Cambria Math" panose="02040503050406030204" pitchFamily="18" charset="0"/>
                            </a:rPr>
                            <m:t>2</m:t>
                          </m:r>
                        </m:sub>
                      </m:sSub>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𝑢</m:t>
                              </m:r>
                            </m:e>
                            <m:sub>
                              <m:r>
                                <a:rPr lang="zh-CN" altLang="en-US" sz="1100" i="0">
                                  <a:latin typeface="Cambria Math" panose="02040503050406030204" pitchFamily="18" charset="0"/>
                                </a:rPr>
                                <m:t>2</m:t>
                              </m:r>
                            </m:sub>
                            <m:sup>
                              <m:r>
                                <a:rPr lang="zh-CN" altLang="en-US" sz="1100" i="0">
                                  <a:latin typeface="Cambria Math" panose="02040503050406030204" pitchFamily="18" charset="0"/>
                                </a:rPr>
                                <m:t>2</m:t>
                              </m:r>
                            </m:sup>
                          </m:sSubSup>
                        </m:num>
                        <m:den>
                          <m:r>
                            <a:rPr lang="zh-CN" altLang="en-US" sz="1100" i="0">
                              <a:latin typeface="Cambria Math" panose="02040503050406030204" pitchFamily="18" charset="0"/>
                            </a:rPr>
                            <m:t>2</m:t>
                          </m:r>
                          <m:r>
                            <a:rPr lang="zh-CN" altLang="en-US" sz="1100" i="1">
                              <a:latin typeface="Cambria Math" panose="02040503050406030204" pitchFamily="18" charset="0"/>
                            </a:rPr>
                            <m:t>𝑔</m:t>
                          </m:r>
                        </m:den>
                      </m:f>
                      <m:r>
                        <a:rPr lang="zh-CN" altLang="en-US" sz="1100" i="0">
                          <a:latin typeface="Cambria Math" panose="02040503050406030204" pitchFamily="18" charset="0"/>
                        </a:rPr>
                        <m:t>+</m:t>
                      </m:r>
                      <m:r>
                        <a:rPr lang="zh-CN" altLang="en-US" sz="1100" i="1">
                          <a:latin typeface="Cambria Math" panose="02040503050406030204" pitchFamily="18" charset="0"/>
                        </a:rPr>
                        <m:t>h</m:t>
                      </m:r>
                      <m:r>
                        <m:rPr>
                          <m:nor/>
                        </m:rPr>
                        <a:rPr lang="zh-CN" altLang="en-US" sz="1100" i="1">
                          <a:latin typeface="Times New Roman" panose="02020603050405020304" pitchFamily="18" charset="0"/>
                          <a:ea typeface="黑体" panose="02010609060101010101" pitchFamily="49" charset="-122"/>
                        </a:rPr>
                        <m:t>′</m:t>
                      </m:r>
                      <m:sSub>
                        <m:sSubPr>
                          <m:ctrlPr>
                            <a:rPr lang="zh-CN" altLang="en-US" sz="1100" i="1">
                              <a:latin typeface="Cambria Math" panose="02040503050406030204" pitchFamily="18" charset="0"/>
                            </a:rPr>
                          </m:ctrlPr>
                        </m:sSubPr>
                        <m:e>
                          <m:r>
                            <a:rPr lang="zh-CN" altLang="en-US" sz="1100" i="0">
                              <a:latin typeface="Cambria Math" panose="02040503050406030204" pitchFamily="18" charset="0"/>
                            </a:rPr>
                            <m:t> </m:t>
                          </m:r>
                        </m:e>
                        <m:sub>
                          <m:r>
                            <m:rPr>
                              <m:sty m:val="p"/>
                            </m:rPr>
                            <a:rPr lang="zh-CN" altLang="en-US" sz="1100" i="0">
                              <a:latin typeface="Cambria Math" panose="02040503050406030204" pitchFamily="18" charset="0"/>
                            </a:rPr>
                            <m:t>w</m:t>
                          </m:r>
                        </m:sub>
                      </m:sSub>
                      <m:r>
                        <m:rPr>
                          <m:nor/>
                        </m:rPr>
                        <a:rPr lang="zh-CN" altLang="en-US" sz="1100" i="1">
                          <a:latin typeface="Times New Roman" panose="02020603050405020304" pitchFamily="18" charset="0"/>
                          <a:ea typeface="黑体" panose="02010609060101010101" pitchFamily="49" charset="-122"/>
                        </a:rPr>
                        <m:t>　</m:t>
                      </m:r>
                      <m:r>
                        <m:rPr>
                          <m:nor/>
                        </m:rPr>
                        <a:rPr lang="zh-CN" altLang="en-US" sz="1100" i="1">
                          <a:latin typeface="Times New Roman" panose="02020603050405020304" pitchFamily="18" charset="0"/>
                          <a:ea typeface="黑体" panose="02010609060101010101" pitchFamily="49" charset="-122"/>
                        </a:rPr>
                        <m:t>(</m:t>
                      </m:r>
                      <m:r>
                        <a:rPr lang="zh-CN" altLang="en-US" sz="1100" i="0">
                          <a:latin typeface="Cambria Math" panose="02040503050406030204" pitchFamily="18" charset="0"/>
                        </a:rPr>
                        <m:t>3</m:t>
                      </m:r>
                      <m:r>
                        <m:rPr>
                          <m:nor/>
                        </m:rPr>
                        <a:rPr lang="zh-CN" altLang="en-US" sz="1100" i="1">
                          <a:latin typeface="Times New Roman" panose="02020603050405020304" pitchFamily="18" charset="0"/>
                          <a:ea typeface="黑体" panose="02010609060101010101" pitchFamily="49" charset="-122"/>
                        </a:rPr>
                        <m:t>−</m:t>
                      </m:r>
                      <m:r>
                        <a:rPr lang="zh-CN" altLang="en-US" sz="1100" i="0">
                          <a:latin typeface="Cambria Math" panose="02040503050406030204" pitchFamily="18" charset="0"/>
                        </a:rPr>
                        <m:t>19</m:t>
                      </m:r>
                      <m:r>
                        <m:rPr>
                          <m:nor/>
                        </m:rPr>
                        <a:rPr lang="zh-CN" altLang="en-US" sz="1100" i="1">
                          <a:latin typeface="Times New Roman" panose="02020603050405020304" pitchFamily="18" charset="0"/>
                          <a:ea typeface="黑体" panose="02010609060101010101" pitchFamily="49" charset="-122"/>
                        </a:rPr>
                        <m:t>)</m:t>
                      </m:r>
                    </m:oMath>
                  </m:oMathPara>
                </a14:m>
                <a:endParaRPr lang="zh-CN" altLang="en-US" sz="1100" dirty="0">
                  <a:latin typeface="Times New Roman" panose="02020603050405020304" pitchFamily="18" charset="0"/>
                  <a:ea typeface="黑体" panose="02010609060101010101" pitchFamily="49" charset="-122"/>
                </a:endParaRPr>
              </a:p>
            </p:txBody>
          </p:sp>
        </mc:Choice>
        <mc:Fallback xmlns="">
          <p:sp>
            <p:nvSpPr>
              <p:cNvPr id="9" name="矩形 8">
                <a:extLst>
                  <a:ext uri="{FF2B5EF4-FFF2-40B4-BE49-F238E27FC236}">
                    <a16:creationId xmlns:a16="http://schemas.microsoft.com/office/drawing/2014/main" id="{E2B4932D-12D3-4C51-A60F-75032A9463DA}"/>
                  </a:ext>
                </a:extLst>
              </p:cNvPr>
              <p:cNvSpPr>
                <a:spLocks noRot="1" noChangeAspect="1" noMove="1" noResize="1" noEditPoints="1" noAdjustHandles="1" noChangeArrowheads="1" noChangeShapeType="1" noTextEdit="1"/>
              </p:cNvSpPr>
              <p:nvPr/>
            </p:nvSpPr>
            <p:spPr>
              <a:xfrm>
                <a:off x="290737" y="2274482"/>
                <a:ext cx="5902036" cy="464358"/>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3655B435-9997-48D6-9708-89CB1790F770}"/>
              </a:ext>
            </a:extLst>
          </p:cNvPr>
          <p:cNvSpPr/>
          <p:nvPr/>
        </p:nvSpPr>
        <p:spPr>
          <a:xfrm>
            <a:off x="1136041" y="2816771"/>
            <a:ext cx="4036135" cy="1061829"/>
          </a:xfrm>
          <a:prstGeom prst="rect">
            <a:avLst/>
          </a:prstGeom>
        </p:spPr>
        <p:txBody>
          <a:bodyPr wrap="square">
            <a:spAutoFit/>
          </a:bodyPr>
          <a:lstStyle/>
          <a:p>
            <a:pPr indent="216000" algn="just">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为了求得实际液体的能量方程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示出了一段流管中的液流</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两端的通流截面积各为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。在此液流中取出一微小流束</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两端的通流截面积各为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其相应的压力、流速和高度分别为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。这一微小流束的能量方程是式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a:extLst>
              <a:ext uri="{FF2B5EF4-FFF2-40B4-BE49-F238E27FC236}">
                <a16:creationId xmlns:a16="http://schemas.microsoft.com/office/drawing/2014/main" id="{52CB7984-A54E-4F6E-BCA8-0CD1B5D3D9A3}"/>
              </a:ext>
            </a:extLst>
          </p:cNvPr>
          <p:cNvSpPr/>
          <p:nvPr/>
        </p:nvSpPr>
        <p:spPr>
          <a:xfrm>
            <a:off x="-376579" y="4065172"/>
            <a:ext cx="6688339" cy="546368"/>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的两端乘以相应的微小流量</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然后各自对液流的通流截面积</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进行积分</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EC6AD86C-BCA3-40F3-9519-AC49D6AF78A5}"/>
                  </a:ext>
                </a:extLst>
              </p:cNvPr>
              <p:cNvSpPr/>
              <p:nvPr/>
            </p:nvSpPr>
            <p:spPr>
              <a:xfrm>
                <a:off x="3050913" y="4049994"/>
                <a:ext cx="6049211" cy="768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900" i="1">
                              <a:latin typeface="Cambria Math" panose="02040503050406030204" pitchFamily="18" charset="0"/>
                            </a:rPr>
                          </m:ctrlPr>
                        </m:mPr>
                        <m:mr>
                          <m:e/>
                          <m:e>
                            <m:r>
                              <m:rPr>
                                <m:nor/>
                              </m:rPr>
                              <a:rPr lang="zh-CN" altLang="en-US" sz="900">
                                <a:latin typeface="Times New Roman" panose="02020603050405020304" pitchFamily="18" charset="0"/>
                                <a:ea typeface="黑体" panose="02010609060101010101" pitchFamily="49" charset="-122"/>
                              </a:rPr>
                              <m:t>　</m:t>
                            </m:r>
                            <m:nary>
                              <m:naryPr>
                                <m:limLoc m:val="subSup"/>
                                <m:grow m:val="on"/>
                                <m:supHide m:val="on"/>
                                <m:ctrlPr>
                                  <a:rPr lang="zh-CN" altLang="en-US" sz="900" i="1" smtClean="0">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sub>
                              <m:sup/>
                              <m:e/>
                            </m:nary>
                            <m:d>
                              <m:dPr>
                                <m:ctrlPr>
                                  <a:rPr lang="zh-CN" altLang="en-US" sz="900" i="1">
                                    <a:latin typeface="Cambria Math" panose="02040503050406030204" pitchFamily="18" charset="0"/>
                                  </a:rPr>
                                </m:ctrlPr>
                              </m:dPr>
                              <m:e>
                                <m:f>
                                  <m:fPr>
                                    <m:ctrlPr>
                                      <a:rPr lang="zh-CN" altLang="en-US" sz="900" i="1">
                                        <a:latin typeface="Cambria Math" panose="02040503050406030204" pitchFamily="18" charset="0"/>
                                      </a:rPr>
                                    </m:ctrlPr>
                                  </m:fPr>
                                  <m:num>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𝑝</m:t>
                                        </m:r>
                                      </m:e>
                                      <m:sub>
                                        <m:r>
                                          <a:rPr lang="zh-CN" altLang="en-US" sz="900" i="0">
                                            <a:latin typeface="Cambria Math" panose="02040503050406030204" pitchFamily="18" charset="0"/>
                                          </a:rPr>
                                          <m:t>1</m:t>
                                        </m:r>
                                      </m:sub>
                                    </m:sSub>
                                  </m:num>
                                  <m:den>
                                    <m:r>
                                      <a:rPr lang="zh-CN" altLang="en-US" sz="900" i="1">
                                        <a:latin typeface="Cambria Math" panose="02040503050406030204" pitchFamily="18" charset="0"/>
                                      </a:rPr>
                                      <m:t>𝜌</m:t>
                                    </m:r>
                                    <m:r>
                                      <a:rPr lang="zh-CN" altLang="en-US" sz="900" i="1">
                                        <a:latin typeface="Cambria Math" panose="02040503050406030204" pitchFamily="18" charset="0"/>
                                      </a:rPr>
                                      <m:t>𝑔</m:t>
                                    </m:r>
                                  </m:den>
                                </m:f>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𝑧</m:t>
                                    </m:r>
                                  </m:e>
                                  <m:sub>
                                    <m:r>
                                      <a:rPr lang="zh-CN" altLang="en-US" sz="900" i="0">
                                        <a:latin typeface="Cambria Math" panose="02040503050406030204" pitchFamily="18" charset="0"/>
                                      </a:rPr>
                                      <m:t>1</m:t>
                                    </m:r>
                                  </m:sub>
                                </m:sSub>
                              </m:e>
                            </m:d>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sub>
                              <m:sup/>
                              <m:e/>
                            </m:nary>
                            <m:f>
                              <m:fPr>
                                <m:ctrlPr>
                                  <a:rPr lang="zh-CN" altLang="en-US" sz="900" i="1">
                                    <a:latin typeface="Cambria Math" panose="02040503050406030204" pitchFamily="18" charset="0"/>
                                  </a:rPr>
                                </m:ctrlPr>
                              </m:fPr>
                              <m:num>
                                <m:sSubSup>
                                  <m:sSubSupPr>
                                    <m:ctrlPr>
                                      <a:rPr lang="zh-CN" altLang="en-US" sz="900" i="1">
                                        <a:latin typeface="Cambria Math" panose="02040503050406030204" pitchFamily="18" charset="0"/>
                                      </a:rPr>
                                    </m:ctrlPr>
                                  </m:sSubSup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up>
                                    <m:r>
                                      <a:rPr lang="zh-CN" altLang="en-US" sz="900" i="0">
                                        <a:latin typeface="Cambria Math" panose="02040503050406030204" pitchFamily="18" charset="0"/>
                                      </a:rPr>
                                      <m:t>2</m:t>
                                    </m:r>
                                  </m:sup>
                                </m:sSubSup>
                              </m:num>
                              <m:den>
                                <m:r>
                                  <a:rPr lang="zh-CN" altLang="en-US" sz="900" i="0">
                                    <a:latin typeface="Cambria Math" panose="02040503050406030204" pitchFamily="18" charset="0"/>
                                  </a:rPr>
                                  <m:t>2</m:t>
                                </m:r>
                                <m:r>
                                  <a:rPr lang="zh-CN" altLang="en-US" sz="900" i="1">
                                    <a:latin typeface="Cambria Math" panose="02040503050406030204" pitchFamily="18" charset="0"/>
                                  </a:rPr>
                                  <m:t>𝑔</m:t>
                                </m:r>
                              </m:den>
                            </m:f>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e>
                        </m:mr>
                        <m:mr>
                          <m:e/>
                          <m:e>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sub>
                              <m:sup/>
                              <m:e/>
                            </m:nary>
                            <m:d>
                              <m:dPr>
                                <m:ctrlPr>
                                  <a:rPr lang="zh-CN" altLang="en-US" sz="900" i="1">
                                    <a:latin typeface="Cambria Math" panose="02040503050406030204" pitchFamily="18" charset="0"/>
                                  </a:rPr>
                                </m:ctrlPr>
                              </m:dPr>
                              <m:e>
                                <m:f>
                                  <m:fPr>
                                    <m:ctrlPr>
                                      <a:rPr lang="zh-CN" altLang="en-US" sz="900" i="1">
                                        <a:latin typeface="Cambria Math" panose="02040503050406030204" pitchFamily="18" charset="0"/>
                                      </a:rPr>
                                    </m:ctrlPr>
                                  </m:fPr>
                                  <m:num>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𝑝</m:t>
                                        </m:r>
                                      </m:e>
                                      <m:sub>
                                        <m:r>
                                          <a:rPr lang="zh-CN" altLang="en-US" sz="900" i="0">
                                            <a:latin typeface="Cambria Math" panose="02040503050406030204" pitchFamily="18" charset="0"/>
                                          </a:rPr>
                                          <m:t>2</m:t>
                                        </m:r>
                                      </m:sub>
                                    </m:sSub>
                                  </m:num>
                                  <m:den>
                                    <m:r>
                                      <a:rPr lang="zh-CN" altLang="en-US" sz="900" i="1">
                                        <a:latin typeface="Cambria Math" panose="02040503050406030204" pitchFamily="18" charset="0"/>
                                      </a:rPr>
                                      <m:t>𝜌</m:t>
                                    </m:r>
                                    <m:r>
                                      <a:rPr lang="zh-CN" altLang="en-US" sz="900" i="1">
                                        <a:latin typeface="Cambria Math" panose="02040503050406030204" pitchFamily="18" charset="0"/>
                                      </a:rPr>
                                      <m:t>𝑔</m:t>
                                    </m:r>
                                  </m:den>
                                </m:f>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𝑧</m:t>
                                    </m:r>
                                  </m:e>
                                  <m:sub>
                                    <m:r>
                                      <a:rPr lang="zh-CN" altLang="en-US" sz="900" i="0">
                                        <a:latin typeface="Cambria Math" panose="02040503050406030204" pitchFamily="18" charset="0"/>
                                      </a:rPr>
                                      <m:t>2</m:t>
                                    </m:r>
                                  </m:sub>
                                </m:sSub>
                              </m:e>
                            </m:d>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sub>
                              <m:sup/>
                              <m:e/>
                            </m:nary>
                            <m:f>
                              <m:fPr>
                                <m:ctrlPr>
                                  <a:rPr lang="zh-CN" altLang="en-US" sz="900" i="1">
                                    <a:latin typeface="Cambria Math" panose="02040503050406030204" pitchFamily="18" charset="0"/>
                                  </a:rPr>
                                </m:ctrlPr>
                              </m:fPr>
                              <m:num>
                                <m:sSubSup>
                                  <m:sSubSupPr>
                                    <m:ctrlPr>
                                      <a:rPr lang="zh-CN" altLang="en-US" sz="900" i="1">
                                        <a:latin typeface="Cambria Math" panose="02040503050406030204" pitchFamily="18" charset="0"/>
                                      </a:rPr>
                                    </m:ctrlPr>
                                  </m:sSubSup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up>
                                    <m:r>
                                      <a:rPr lang="zh-CN" altLang="en-US" sz="900" i="0">
                                        <a:latin typeface="Cambria Math" panose="02040503050406030204" pitchFamily="18" charset="0"/>
                                      </a:rPr>
                                      <m:t>2</m:t>
                                    </m:r>
                                  </m:sup>
                                </m:sSubSup>
                              </m:num>
                              <m:den>
                                <m:r>
                                  <a:rPr lang="zh-CN" altLang="en-US" sz="900" i="0">
                                    <a:latin typeface="Cambria Math" panose="02040503050406030204" pitchFamily="18" charset="0"/>
                                  </a:rPr>
                                  <m:t>2</m:t>
                                </m:r>
                                <m:r>
                                  <a:rPr lang="zh-CN" altLang="en-US" sz="900" i="1">
                                    <a:latin typeface="Cambria Math" panose="02040503050406030204" pitchFamily="18" charset="0"/>
                                  </a:rPr>
                                  <m:t>𝑔</m:t>
                                </m:r>
                              </m:den>
                            </m:f>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r>
                                  <a:rPr lang="zh-CN" altLang="en-US" sz="900" i="1">
                                    <a:latin typeface="Cambria Math" panose="02040503050406030204" pitchFamily="18" charset="0"/>
                                  </a:rPr>
                                  <m:t>𝑞</m:t>
                                </m:r>
                              </m:sub>
                              <m:sup/>
                              <m:e>
                                <m:r>
                                  <m:rPr>
                                    <m:sty m:val="p"/>
                                  </m:rPr>
                                  <a:rPr lang="zh-CN" altLang="en-US" sz="900" i="0">
                                    <a:latin typeface="Cambria Math" panose="02040503050406030204" pitchFamily="18" charset="0"/>
                                  </a:rPr>
                                  <m:t>h</m:t>
                                </m:r>
                              </m:e>
                            </m:nary>
                            <m:r>
                              <m:rPr>
                                <m:nor/>
                              </m:rPr>
                              <a:rPr lang="zh-CN" altLang="en-US" sz="900" i="1">
                                <a:latin typeface="Times New Roman" panose="02020603050405020304" pitchFamily="18" charset="0"/>
                                <a:ea typeface="黑体" panose="02010609060101010101" pitchFamily="49" charset="-122"/>
                              </a:rPr>
                              <m:t>′</m:t>
                            </m:r>
                            <m:sSub>
                              <m:sSubPr>
                                <m:ctrlPr>
                                  <a:rPr lang="zh-CN" altLang="en-US" sz="900" i="1">
                                    <a:latin typeface="Cambria Math" panose="02040503050406030204" pitchFamily="18" charset="0"/>
                                  </a:rPr>
                                </m:ctrlPr>
                              </m:sSubPr>
                              <m:e>
                                <m:r>
                                  <a:rPr lang="zh-CN" altLang="en-US" sz="900" i="0">
                                    <a:latin typeface="Cambria Math" panose="02040503050406030204" pitchFamily="18" charset="0"/>
                                  </a:rPr>
                                  <m:t> </m:t>
                                </m:r>
                              </m:e>
                              <m:sub>
                                <m:r>
                                  <m:rPr>
                                    <m:sty m:val="p"/>
                                  </m:rPr>
                                  <a:rPr lang="zh-CN" altLang="en-US" sz="900" i="0">
                                    <a:latin typeface="Cambria Math" panose="02040503050406030204" pitchFamily="18" charset="0"/>
                                  </a:rPr>
                                  <m:t>w</m:t>
                                </m:r>
                              </m:sub>
                            </m:sSub>
                            <m:r>
                              <a:rPr lang="zh-CN" altLang="en-US" sz="900" i="1">
                                <a:latin typeface="Cambria Math" panose="02040503050406030204" pitchFamily="18" charset="0"/>
                              </a:rPr>
                              <m:t>𝑑</m:t>
                            </m:r>
                            <m:r>
                              <m:rPr>
                                <m:sty m:val="p"/>
                              </m:rPr>
                              <a:rPr lang="zh-CN" altLang="en-US" sz="900" i="0">
                                <a:latin typeface="Cambria Math" panose="02040503050406030204" pitchFamily="18" charset="0"/>
                              </a:rPr>
                              <m:t>q</m:t>
                            </m:r>
                            <m:r>
                              <m:rPr>
                                <m:nor/>
                              </m:rPr>
                              <a:rPr lang="zh-CN" altLang="en-US" sz="900" i="1">
                                <a:latin typeface="Times New Roman" panose="02020603050405020304" pitchFamily="18" charset="0"/>
                                <a:ea typeface="黑体" panose="02010609060101010101" pitchFamily="49" charset="-122"/>
                              </a:rPr>
                              <m:t>(</m:t>
                            </m:r>
                            <m:r>
                              <a:rPr lang="zh-CN" altLang="en-US" sz="900" i="0">
                                <a:latin typeface="Cambria Math" panose="02040503050406030204" pitchFamily="18" charset="0"/>
                              </a:rPr>
                              <m:t>3</m:t>
                            </m:r>
                            <m:r>
                              <m:rPr>
                                <m:nor/>
                              </m:rPr>
                              <a:rPr lang="zh-CN" altLang="en-US" sz="900" i="1">
                                <a:latin typeface="Times New Roman" panose="02020603050405020304" pitchFamily="18" charset="0"/>
                                <a:ea typeface="黑体" panose="02010609060101010101" pitchFamily="49" charset="-122"/>
                              </a:rPr>
                              <m:t>−</m:t>
                            </m:r>
                            <m:r>
                              <a:rPr lang="zh-CN" altLang="en-US" sz="900" i="0">
                                <a:latin typeface="Cambria Math" panose="02040503050406030204" pitchFamily="18" charset="0"/>
                              </a:rPr>
                              <m:t>20</m:t>
                            </m:r>
                            <m:r>
                              <m:rPr>
                                <m:nor/>
                              </m:rPr>
                              <a:rPr lang="zh-CN" altLang="en-US" sz="900" i="1">
                                <a:latin typeface="Times New Roman" panose="02020603050405020304" pitchFamily="18" charset="0"/>
                                <a:ea typeface="黑体" panose="02010609060101010101" pitchFamily="49" charset="-122"/>
                              </a:rPr>
                              <m:t>)</m:t>
                            </m:r>
                          </m:e>
                        </m:mr>
                      </m:m>
                    </m:oMath>
                  </m:oMathPara>
                </a14:m>
                <a:endParaRPr lang="zh-CN" altLang="en-US" sz="900" dirty="0">
                  <a:latin typeface="Times New Roman" panose="02020603050405020304" pitchFamily="18" charset="0"/>
                  <a:ea typeface="黑体" panose="02010609060101010101" pitchFamily="49" charset="-122"/>
                </a:endParaRPr>
              </a:p>
            </p:txBody>
          </p:sp>
        </mc:Choice>
        <mc:Fallback xmlns="">
          <p:sp>
            <p:nvSpPr>
              <p:cNvPr id="23" name="矩形 22">
                <a:extLst>
                  <a:ext uri="{FF2B5EF4-FFF2-40B4-BE49-F238E27FC236}">
                    <a16:creationId xmlns:a16="http://schemas.microsoft.com/office/drawing/2014/main" id="{EC6AD86C-BCA3-40F3-9519-AC49D6AF78A5}"/>
                  </a:ext>
                </a:extLst>
              </p:cNvPr>
              <p:cNvSpPr>
                <a:spLocks noRot="1" noChangeAspect="1" noMove="1" noResize="1" noEditPoints="1" noAdjustHandles="1" noChangeArrowheads="1" noChangeShapeType="1" noTextEdit="1"/>
              </p:cNvSpPr>
              <p:nvPr/>
            </p:nvSpPr>
            <p:spPr>
              <a:xfrm>
                <a:off x="3050913" y="4049994"/>
                <a:ext cx="6049211" cy="7686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964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3T13.EPS" descr="id:2147503266;FounderCES">
            <a:extLst>
              <a:ext uri="{FF2B5EF4-FFF2-40B4-BE49-F238E27FC236}">
                <a16:creationId xmlns:a16="http://schemas.microsoft.com/office/drawing/2014/main" id="{6BB3F08E-8870-4420-AA65-D18828F3B59F}"/>
              </a:ext>
            </a:extLst>
          </p:cNvPr>
          <p:cNvPicPr/>
          <p:nvPr/>
        </p:nvPicPr>
        <p:blipFill>
          <a:blip r:embed="rId2"/>
          <a:stretch>
            <a:fillRect/>
          </a:stretch>
        </p:blipFill>
        <p:spPr>
          <a:xfrm>
            <a:off x="5296204" y="1636582"/>
            <a:ext cx="2487930" cy="1908175"/>
          </a:xfrm>
          <a:prstGeom prst="rect">
            <a:avLst/>
          </a:prstGeom>
        </p:spPr>
      </p:pic>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p>
        </p:txBody>
      </p:sp>
      <p:sp>
        <p:nvSpPr>
          <p:cNvPr id="3" name="矩形 2">
            <a:extLst>
              <a:ext uri="{FF2B5EF4-FFF2-40B4-BE49-F238E27FC236}">
                <a16:creationId xmlns:a16="http://schemas.microsoft.com/office/drawing/2014/main" id="{EAEBEC30-A60C-4575-ABF3-A39CC38747CF}"/>
              </a:ext>
            </a:extLst>
          </p:cNvPr>
          <p:cNvSpPr/>
          <p:nvPr/>
        </p:nvSpPr>
        <p:spPr>
          <a:xfrm>
            <a:off x="1741592" y="1278123"/>
            <a:ext cx="5793574"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实际液体流动时还需克服由于粘性所产生的摩擦阻力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故存在能量损耗。</a:t>
            </a:r>
            <a:endParaRPr lang="zh-CN" altLang="en-US" sz="2800" dirty="0">
              <a:latin typeface="Times New Roman" panose="02020603050405020304" pitchFamily="18" charset="0"/>
              <a:ea typeface="黑体" panose="02010609060101010101" pitchFamily="49" charset="-122"/>
            </a:endParaRPr>
          </a:p>
        </p:txBody>
      </p:sp>
      <p:sp>
        <p:nvSpPr>
          <p:cNvPr id="11" name="圆角矩形 6">
            <a:extLst>
              <a:ext uri="{FF2B5EF4-FFF2-40B4-BE49-F238E27FC236}">
                <a16:creationId xmlns:a16="http://schemas.microsoft.com/office/drawing/2014/main" id="{2240A294-A970-48D0-B30D-E5542E76EB52}"/>
              </a:ext>
            </a:extLst>
          </p:cNvPr>
          <p:cNvSpPr/>
          <p:nvPr/>
        </p:nvSpPr>
        <p:spPr>
          <a:xfrm>
            <a:off x="1012012" y="1627728"/>
            <a:ext cx="7085969" cy="32282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4DA84BF1-195C-4C07-9ADC-041796F621E8}"/>
              </a:ext>
            </a:extLst>
          </p:cNvPr>
          <p:cNvSpPr/>
          <p:nvPr/>
        </p:nvSpPr>
        <p:spPr>
          <a:xfrm>
            <a:off x="5583991" y="3478863"/>
            <a:ext cx="1951175"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流管内液流能量方程推导简图</a:t>
            </a:r>
            <a:endParaRPr lang="zh-CN" altLang="en-US" sz="16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EC6AD86C-BCA3-40F3-9519-AC49D6AF78A5}"/>
                  </a:ext>
                </a:extLst>
              </p:cNvPr>
              <p:cNvSpPr/>
              <p:nvPr/>
            </p:nvSpPr>
            <p:spPr>
              <a:xfrm>
                <a:off x="129503" y="1696993"/>
                <a:ext cx="6049211" cy="76867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900" i="1">
                              <a:latin typeface="Cambria Math" panose="02040503050406030204" pitchFamily="18" charset="0"/>
                            </a:rPr>
                          </m:ctrlPr>
                        </m:mPr>
                        <m:mr>
                          <m:e/>
                          <m:e>
                            <m:r>
                              <m:rPr>
                                <m:nor/>
                              </m:rPr>
                              <a:rPr lang="zh-CN" altLang="en-US" sz="900">
                                <a:latin typeface="Times New Roman" panose="02020603050405020304" pitchFamily="18" charset="0"/>
                                <a:ea typeface="黑体" panose="02010609060101010101" pitchFamily="49" charset="-122"/>
                              </a:rPr>
                              <m:t>　</m:t>
                            </m:r>
                            <m:nary>
                              <m:naryPr>
                                <m:limLoc m:val="subSup"/>
                                <m:grow m:val="on"/>
                                <m:supHide m:val="on"/>
                                <m:ctrlPr>
                                  <a:rPr lang="zh-CN" altLang="en-US" sz="900" i="1" smtClean="0">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sub>
                              <m:sup/>
                              <m:e/>
                            </m:nary>
                            <m:d>
                              <m:dPr>
                                <m:ctrlPr>
                                  <a:rPr lang="zh-CN" altLang="en-US" sz="900" i="1">
                                    <a:latin typeface="Cambria Math" panose="02040503050406030204" pitchFamily="18" charset="0"/>
                                  </a:rPr>
                                </m:ctrlPr>
                              </m:dPr>
                              <m:e>
                                <m:f>
                                  <m:fPr>
                                    <m:ctrlPr>
                                      <a:rPr lang="zh-CN" altLang="en-US" sz="900" i="1">
                                        <a:latin typeface="Cambria Math" panose="02040503050406030204" pitchFamily="18" charset="0"/>
                                      </a:rPr>
                                    </m:ctrlPr>
                                  </m:fPr>
                                  <m:num>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𝑝</m:t>
                                        </m:r>
                                      </m:e>
                                      <m:sub>
                                        <m:r>
                                          <a:rPr lang="zh-CN" altLang="en-US" sz="900" i="0">
                                            <a:latin typeface="Cambria Math" panose="02040503050406030204" pitchFamily="18" charset="0"/>
                                          </a:rPr>
                                          <m:t>1</m:t>
                                        </m:r>
                                      </m:sub>
                                    </m:sSub>
                                  </m:num>
                                  <m:den>
                                    <m:r>
                                      <a:rPr lang="zh-CN" altLang="en-US" sz="900" i="1">
                                        <a:latin typeface="Cambria Math" panose="02040503050406030204" pitchFamily="18" charset="0"/>
                                      </a:rPr>
                                      <m:t>𝜌</m:t>
                                    </m:r>
                                    <m:r>
                                      <a:rPr lang="zh-CN" altLang="en-US" sz="900" i="1">
                                        <a:latin typeface="Cambria Math" panose="02040503050406030204" pitchFamily="18" charset="0"/>
                                      </a:rPr>
                                      <m:t>𝑔</m:t>
                                    </m:r>
                                  </m:den>
                                </m:f>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𝑧</m:t>
                                    </m:r>
                                  </m:e>
                                  <m:sub>
                                    <m:r>
                                      <a:rPr lang="zh-CN" altLang="en-US" sz="900" i="0">
                                        <a:latin typeface="Cambria Math" panose="02040503050406030204" pitchFamily="18" charset="0"/>
                                      </a:rPr>
                                      <m:t>1</m:t>
                                    </m:r>
                                  </m:sub>
                                </m:sSub>
                              </m:e>
                            </m:d>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sub>
                              <m:sup/>
                              <m:e/>
                            </m:nary>
                            <m:f>
                              <m:fPr>
                                <m:ctrlPr>
                                  <a:rPr lang="zh-CN" altLang="en-US" sz="900" i="1">
                                    <a:latin typeface="Cambria Math" panose="02040503050406030204" pitchFamily="18" charset="0"/>
                                  </a:rPr>
                                </m:ctrlPr>
                              </m:fPr>
                              <m:num>
                                <m:sSubSup>
                                  <m:sSubSupPr>
                                    <m:ctrlPr>
                                      <a:rPr lang="zh-CN" altLang="en-US" sz="900" i="1">
                                        <a:latin typeface="Cambria Math" panose="02040503050406030204" pitchFamily="18" charset="0"/>
                                      </a:rPr>
                                    </m:ctrlPr>
                                  </m:sSubSup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up>
                                    <m:r>
                                      <a:rPr lang="zh-CN" altLang="en-US" sz="900" i="0">
                                        <a:latin typeface="Cambria Math" panose="02040503050406030204" pitchFamily="18" charset="0"/>
                                      </a:rPr>
                                      <m:t>2</m:t>
                                    </m:r>
                                  </m:sup>
                                </m:sSubSup>
                              </m:num>
                              <m:den>
                                <m:r>
                                  <a:rPr lang="zh-CN" altLang="en-US" sz="900" i="0">
                                    <a:latin typeface="Cambria Math" panose="02040503050406030204" pitchFamily="18" charset="0"/>
                                  </a:rPr>
                                  <m:t>2</m:t>
                                </m:r>
                                <m:r>
                                  <a:rPr lang="zh-CN" altLang="en-US" sz="900" i="1">
                                    <a:latin typeface="Cambria Math" panose="02040503050406030204" pitchFamily="18" charset="0"/>
                                  </a:rPr>
                                  <m:t>𝑔</m:t>
                                </m:r>
                              </m:den>
                            </m:f>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1</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1</m:t>
                                </m:r>
                              </m:sub>
                            </m:sSub>
                          </m:e>
                        </m:mr>
                        <m:mr>
                          <m:e/>
                          <m:e>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sub>
                              <m:sup/>
                              <m:e/>
                            </m:nary>
                            <m:d>
                              <m:dPr>
                                <m:ctrlPr>
                                  <a:rPr lang="zh-CN" altLang="en-US" sz="900" i="1">
                                    <a:latin typeface="Cambria Math" panose="02040503050406030204" pitchFamily="18" charset="0"/>
                                  </a:rPr>
                                </m:ctrlPr>
                              </m:dPr>
                              <m:e>
                                <m:f>
                                  <m:fPr>
                                    <m:ctrlPr>
                                      <a:rPr lang="zh-CN" altLang="en-US" sz="900" i="1">
                                        <a:latin typeface="Cambria Math" panose="02040503050406030204" pitchFamily="18" charset="0"/>
                                      </a:rPr>
                                    </m:ctrlPr>
                                  </m:fPr>
                                  <m:num>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𝑝</m:t>
                                        </m:r>
                                      </m:e>
                                      <m:sub>
                                        <m:r>
                                          <a:rPr lang="zh-CN" altLang="en-US" sz="900" i="0">
                                            <a:latin typeface="Cambria Math" panose="02040503050406030204" pitchFamily="18" charset="0"/>
                                          </a:rPr>
                                          <m:t>2</m:t>
                                        </m:r>
                                      </m:sub>
                                    </m:sSub>
                                  </m:num>
                                  <m:den>
                                    <m:r>
                                      <a:rPr lang="zh-CN" altLang="en-US" sz="900" i="1">
                                        <a:latin typeface="Cambria Math" panose="02040503050406030204" pitchFamily="18" charset="0"/>
                                      </a:rPr>
                                      <m:t>𝜌</m:t>
                                    </m:r>
                                    <m:r>
                                      <a:rPr lang="zh-CN" altLang="en-US" sz="900" i="1">
                                        <a:latin typeface="Cambria Math" panose="02040503050406030204" pitchFamily="18" charset="0"/>
                                      </a:rPr>
                                      <m:t>𝑔</m:t>
                                    </m:r>
                                  </m:den>
                                </m:f>
                                <m:r>
                                  <a:rPr lang="zh-CN" altLang="en-US" sz="900" i="0">
                                    <a:latin typeface="Cambria Math" panose="02040503050406030204" pitchFamily="18" charset="0"/>
                                  </a:rPr>
                                  <m:t>+</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𝑧</m:t>
                                    </m:r>
                                  </m:e>
                                  <m:sub>
                                    <m:r>
                                      <a:rPr lang="zh-CN" altLang="en-US" sz="900" i="0">
                                        <a:latin typeface="Cambria Math" panose="02040503050406030204" pitchFamily="18" charset="0"/>
                                      </a:rPr>
                                      <m:t>2</m:t>
                                    </m:r>
                                  </m:sub>
                                </m:sSub>
                              </m:e>
                            </m:d>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sub>
                              <m:sup/>
                              <m:e/>
                            </m:nary>
                            <m:f>
                              <m:fPr>
                                <m:ctrlPr>
                                  <a:rPr lang="zh-CN" altLang="en-US" sz="900" i="1">
                                    <a:latin typeface="Cambria Math" panose="02040503050406030204" pitchFamily="18" charset="0"/>
                                  </a:rPr>
                                </m:ctrlPr>
                              </m:fPr>
                              <m:num>
                                <m:sSubSup>
                                  <m:sSubSupPr>
                                    <m:ctrlPr>
                                      <a:rPr lang="zh-CN" altLang="en-US" sz="900" i="1">
                                        <a:latin typeface="Cambria Math" panose="02040503050406030204" pitchFamily="18" charset="0"/>
                                      </a:rPr>
                                    </m:ctrlPr>
                                  </m:sSubSup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up>
                                    <m:r>
                                      <a:rPr lang="zh-CN" altLang="en-US" sz="900" i="0">
                                        <a:latin typeface="Cambria Math" panose="02040503050406030204" pitchFamily="18" charset="0"/>
                                      </a:rPr>
                                      <m:t>2</m:t>
                                    </m:r>
                                  </m:sup>
                                </m:sSubSup>
                              </m:num>
                              <m:den>
                                <m:r>
                                  <a:rPr lang="zh-CN" altLang="en-US" sz="900" i="0">
                                    <a:latin typeface="Cambria Math" panose="02040503050406030204" pitchFamily="18" charset="0"/>
                                  </a:rPr>
                                  <m:t>2</m:t>
                                </m:r>
                                <m:r>
                                  <a:rPr lang="zh-CN" altLang="en-US" sz="900" i="1">
                                    <a:latin typeface="Cambria Math" panose="02040503050406030204" pitchFamily="18" charset="0"/>
                                  </a:rPr>
                                  <m:t>𝑔</m:t>
                                </m:r>
                              </m:den>
                            </m:f>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𝑢</m:t>
                                </m:r>
                              </m:e>
                              <m:sub>
                                <m:r>
                                  <a:rPr lang="zh-CN" altLang="en-US" sz="900" i="0">
                                    <a:latin typeface="Cambria Math" panose="02040503050406030204" pitchFamily="18" charset="0"/>
                                  </a:rPr>
                                  <m:t>2</m:t>
                                </m:r>
                              </m:sub>
                            </m:sSub>
                            <m:r>
                              <a:rPr lang="zh-CN" altLang="en-US" sz="900" i="1">
                                <a:latin typeface="Cambria Math" panose="02040503050406030204" pitchFamily="18" charset="0"/>
                              </a:rPr>
                              <m:t>𝑑</m:t>
                            </m:r>
                            <m:sSub>
                              <m:sSubPr>
                                <m:ctrlPr>
                                  <a:rPr lang="zh-CN" altLang="en-US" sz="900" i="1">
                                    <a:latin typeface="Cambria Math" panose="02040503050406030204" pitchFamily="18" charset="0"/>
                                  </a:rPr>
                                </m:ctrlPr>
                              </m:sSubPr>
                              <m:e>
                                <m:r>
                                  <a:rPr lang="zh-CN" altLang="en-US" sz="900" i="1">
                                    <a:latin typeface="Cambria Math" panose="02040503050406030204" pitchFamily="18" charset="0"/>
                                  </a:rPr>
                                  <m:t>𝐴</m:t>
                                </m:r>
                              </m:e>
                              <m:sub>
                                <m:r>
                                  <a:rPr lang="zh-CN" altLang="en-US" sz="900" i="0">
                                    <a:latin typeface="Cambria Math" panose="02040503050406030204" pitchFamily="18" charset="0"/>
                                  </a:rPr>
                                  <m:t>2</m:t>
                                </m:r>
                              </m:sub>
                            </m:sSub>
                            <m:r>
                              <a:rPr lang="zh-CN" altLang="en-US" sz="900" i="0">
                                <a:latin typeface="Cambria Math" panose="02040503050406030204" pitchFamily="18" charset="0"/>
                              </a:rPr>
                              <m:t>+</m:t>
                            </m:r>
                            <m:nary>
                              <m:naryPr>
                                <m:limLoc m:val="subSup"/>
                                <m:grow m:val="on"/>
                                <m:supHide m:val="on"/>
                                <m:ctrlPr>
                                  <a:rPr lang="zh-CN" altLang="en-US" sz="900" i="1">
                                    <a:latin typeface="Cambria Math" panose="02040503050406030204" pitchFamily="18" charset="0"/>
                                  </a:rPr>
                                </m:ctrlPr>
                              </m:naryPr>
                              <m:sub>
                                <m:r>
                                  <a:rPr lang="zh-CN" altLang="en-US" sz="900" i="1">
                                    <a:latin typeface="Cambria Math" panose="02040503050406030204" pitchFamily="18" charset="0"/>
                                  </a:rPr>
                                  <m:t>𝑞</m:t>
                                </m:r>
                              </m:sub>
                              <m:sup/>
                              <m:e>
                                <m:r>
                                  <m:rPr>
                                    <m:sty m:val="p"/>
                                  </m:rPr>
                                  <a:rPr lang="zh-CN" altLang="en-US" sz="900" i="0">
                                    <a:latin typeface="Cambria Math" panose="02040503050406030204" pitchFamily="18" charset="0"/>
                                  </a:rPr>
                                  <m:t>h</m:t>
                                </m:r>
                              </m:e>
                            </m:nary>
                            <m:r>
                              <m:rPr>
                                <m:nor/>
                              </m:rPr>
                              <a:rPr lang="zh-CN" altLang="en-US" sz="900" i="1">
                                <a:latin typeface="Times New Roman" panose="02020603050405020304" pitchFamily="18" charset="0"/>
                                <a:ea typeface="黑体" panose="02010609060101010101" pitchFamily="49" charset="-122"/>
                              </a:rPr>
                              <m:t>′</m:t>
                            </m:r>
                            <m:sSub>
                              <m:sSubPr>
                                <m:ctrlPr>
                                  <a:rPr lang="zh-CN" altLang="en-US" sz="900" i="1">
                                    <a:latin typeface="Cambria Math" panose="02040503050406030204" pitchFamily="18" charset="0"/>
                                  </a:rPr>
                                </m:ctrlPr>
                              </m:sSubPr>
                              <m:e>
                                <m:r>
                                  <a:rPr lang="zh-CN" altLang="en-US" sz="900" i="0">
                                    <a:latin typeface="Cambria Math" panose="02040503050406030204" pitchFamily="18" charset="0"/>
                                  </a:rPr>
                                  <m:t> </m:t>
                                </m:r>
                              </m:e>
                              <m:sub>
                                <m:r>
                                  <m:rPr>
                                    <m:sty m:val="p"/>
                                  </m:rPr>
                                  <a:rPr lang="zh-CN" altLang="en-US" sz="900" i="0">
                                    <a:latin typeface="Cambria Math" panose="02040503050406030204" pitchFamily="18" charset="0"/>
                                  </a:rPr>
                                  <m:t>w</m:t>
                                </m:r>
                              </m:sub>
                            </m:sSub>
                            <m:r>
                              <a:rPr lang="zh-CN" altLang="en-US" sz="900" i="1">
                                <a:latin typeface="Cambria Math" panose="02040503050406030204" pitchFamily="18" charset="0"/>
                              </a:rPr>
                              <m:t>𝑑</m:t>
                            </m:r>
                            <m:r>
                              <m:rPr>
                                <m:sty m:val="p"/>
                              </m:rPr>
                              <a:rPr lang="zh-CN" altLang="en-US" sz="900" i="0">
                                <a:latin typeface="Cambria Math" panose="02040503050406030204" pitchFamily="18" charset="0"/>
                              </a:rPr>
                              <m:t>q</m:t>
                            </m:r>
                            <m:r>
                              <m:rPr>
                                <m:nor/>
                              </m:rPr>
                              <a:rPr lang="zh-CN" altLang="en-US" sz="900" i="1">
                                <a:latin typeface="Times New Roman" panose="02020603050405020304" pitchFamily="18" charset="0"/>
                                <a:ea typeface="黑体" panose="02010609060101010101" pitchFamily="49" charset="-122"/>
                              </a:rPr>
                              <m:t>(</m:t>
                            </m:r>
                            <m:r>
                              <a:rPr lang="zh-CN" altLang="en-US" sz="900" i="0">
                                <a:latin typeface="Cambria Math" panose="02040503050406030204" pitchFamily="18" charset="0"/>
                              </a:rPr>
                              <m:t>3</m:t>
                            </m:r>
                            <m:r>
                              <m:rPr>
                                <m:nor/>
                              </m:rPr>
                              <a:rPr lang="zh-CN" altLang="en-US" sz="900" i="1">
                                <a:latin typeface="Times New Roman" panose="02020603050405020304" pitchFamily="18" charset="0"/>
                                <a:ea typeface="黑体" panose="02010609060101010101" pitchFamily="49" charset="-122"/>
                              </a:rPr>
                              <m:t>−</m:t>
                            </m:r>
                            <m:r>
                              <a:rPr lang="zh-CN" altLang="en-US" sz="900" i="0">
                                <a:latin typeface="Cambria Math" panose="02040503050406030204" pitchFamily="18" charset="0"/>
                              </a:rPr>
                              <m:t>20</m:t>
                            </m:r>
                            <m:r>
                              <m:rPr>
                                <m:nor/>
                              </m:rPr>
                              <a:rPr lang="zh-CN" altLang="en-US" sz="900" i="1">
                                <a:latin typeface="Times New Roman" panose="02020603050405020304" pitchFamily="18" charset="0"/>
                                <a:ea typeface="黑体" panose="02010609060101010101" pitchFamily="49" charset="-122"/>
                              </a:rPr>
                              <m:t>)</m:t>
                            </m:r>
                          </m:e>
                        </m:mr>
                      </m:m>
                    </m:oMath>
                  </m:oMathPara>
                </a14:m>
                <a:endParaRPr lang="zh-CN" altLang="en-US" sz="900" dirty="0">
                  <a:latin typeface="Times New Roman" panose="02020603050405020304" pitchFamily="18" charset="0"/>
                  <a:ea typeface="黑体" panose="02010609060101010101" pitchFamily="49" charset="-122"/>
                </a:endParaRPr>
              </a:p>
            </p:txBody>
          </p:sp>
        </mc:Choice>
        <mc:Fallback xmlns="">
          <p:sp>
            <p:nvSpPr>
              <p:cNvPr id="23" name="矩形 22">
                <a:extLst>
                  <a:ext uri="{FF2B5EF4-FFF2-40B4-BE49-F238E27FC236}">
                    <a16:creationId xmlns:a16="http://schemas.microsoft.com/office/drawing/2014/main" id="{EC6AD86C-BCA3-40F3-9519-AC49D6AF78A5}"/>
                  </a:ext>
                </a:extLst>
              </p:cNvPr>
              <p:cNvSpPr>
                <a:spLocks noRot="1" noChangeAspect="1" noMove="1" noResize="1" noEditPoints="1" noAdjustHandles="1" noChangeArrowheads="1" noChangeShapeType="1" noTextEdit="1"/>
              </p:cNvSpPr>
              <p:nvPr/>
            </p:nvSpPr>
            <p:spPr>
              <a:xfrm>
                <a:off x="129503" y="1696993"/>
                <a:ext cx="6049211" cy="768672"/>
              </a:xfrm>
              <a:prstGeom prst="rect">
                <a:avLst/>
              </a:prstGeom>
              <a:blipFill>
                <a:blip r:embed="rId3"/>
                <a:stretch>
                  <a:fillRect/>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2C085953-9B55-4717-9D41-AFF2D653BDD7}"/>
              </a:ext>
            </a:extLst>
          </p:cNvPr>
          <p:cNvSpPr/>
          <p:nvPr/>
        </p:nvSpPr>
        <p:spPr>
          <a:xfrm>
            <a:off x="1166297" y="2597273"/>
            <a:ext cx="3975623" cy="819455"/>
          </a:xfrm>
          <a:prstGeom prst="rect">
            <a:avLst/>
          </a:prstGeom>
        </p:spPr>
        <p:txBody>
          <a:bodyPr wrap="square">
            <a:spAutoFit/>
          </a:bodyPr>
          <a:lstStyle/>
          <a:p>
            <a:pPr indent="252000" algn="just">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上式左端及右端前两项积分分别表示单位时间内流过</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的流量所具有的总能量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而右端最后一项则表示流管内的液体从</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流到</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因粘性摩擦而损耗的能量。</a:t>
            </a:r>
            <a:endParaRPr lang="zh-CN" altLang="en-US" dirty="0">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078EE63A-F5B3-447C-8E0C-9A581A4DB455}"/>
              </a:ext>
            </a:extLst>
          </p:cNvPr>
          <p:cNvSpPr/>
          <p:nvPr/>
        </p:nvSpPr>
        <p:spPr>
          <a:xfrm>
            <a:off x="894875" y="3492501"/>
            <a:ext cx="7724868" cy="1010918"/>
          </a:xfrm>
          <a:prstGeom prst="rect">
            <a:avLst/>
          </a:prstGeom>
        </p:spPr>
        <p:txBody>
          <a:bodyPr wrap="square">
            <a:spAutoFit/>
          </a:bodyPr>
          <a:lstStyle/>
          <a:p>
            <a:pPr indent="266700">
              <a:lnSpc>
                <a:spcPct val="20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为使式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便于实用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首先将图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处的流动限于</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20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平行流动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或缓变流动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这样</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可视作平面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在通流</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20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截面上除重力外无其他质量力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因而通流截面上各点处的压力具有与液体静压力相同的分布规律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ρg</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常数。</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14864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3T13.EPS" descr="id:2147503266;FounderCES">
            <a:extLst>
              <a:ext uri="{FF2B5EF4-FFF2-40B4-BE49-F238E27FC236}">
                <a16:creationId xmlns:a16="http://schemas.microsoft.com/office/drawing/2014/main" id="{6BB3F08E-8870-4420-AA65-D18828F3B59F}"/>
              </a:ext>
            </a:extLst>
          </p:cNvPr>
          <p:cNvPicPr/>
          <p:nvPr/>
        </p:nvPicPr>
        <p:blipFill>
          <a:blip r:embed="rId2"/>
          <a:stretch>
            <a:fillRect/>
          </a:stretch>
        </p:blipFill>
        <p:spPr>
          <a:xfrm>
            <a:off x="5296204" y="1636582"/>
            <a:ext cx="2487930" cy="1908175"/>
          </a:xfrm>
          <a:prstGeom prst="rect">
            <a:avLst/>
          </a:prstGeom>
        </p:spPr>
      </p:pic>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p>
        </p:txBody>
      </p:sp>
      <p:sp>
        <p:nvSpPr>
          <p:cNvPr id="3" name="矩形 2">
            <a:extLst>
              <a:ext uri="{FF2B5EF4-FFF2-40B4-BE49-F238E27FC236}">
                <a16:creationId xmlns:a16="http://schemas.microsoft.com/office/drawing/2014/main" id="{EAEBEC30-A60C-4575-ABF3-A39CC38747CF}"/>
              </a:ext>
            </a:extLst>
          </p:cNvPr>
          <p:cNvSpPr/>
          <p:nvPr/>
        </p:nvSpPr>
        <p:spPr>
          <a:xfrm>
            <a:off x="1741592" y="1278123"/>
            <a:ext cx="5793574"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实际液体流动时还需克服由于粘性所产生的摩擦阻力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故存在能量损耗。</a:t>
            </a:r>
            <a:endParaRPr lang="zh-CN" altLang="en-US" sz="2800" dirty="0">
              <a:latin typeface="Times New Roman" panose="02020603050405020304" pitchFamily="18" charset="0"/>
              <a:ea typeface="黑体" panose="02010609060101010101" pitchFamily="49" charset="-122"/>
            </a:endParaRPr>
          </a:p>
        </p:txBody>
      </p:sp>
      <p:sp>
        <p:nvSpPr>
          <p:cNvPr id="11" name="圆角矩形 6">
            <a:extLst>
              <a:ext uri="{FF2B5EF4-FFF2-40B4-BE49-F238E27FC236}">
                <a16:creationId xmlns:a16="http://schemas.microsoft.com/office/drawing/2014/main" id="{2240A294-A970-48D0-B30D-E5542E76EB52}"/>
              </a:ext>
            </a:extLst>
          </p:cNvPr>
          <p:cNvSpPr/>
          <p:nvPr/>
        </p:nvSpPr>
        <p:spPr>
          <a:xfrm>
            <a:off x="1012012" y="1627728"/>
            <a:ext cx="7085969" cy="33668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4DA84BF1-195C-4C07-9ADC-041796F621E8}"/>
              </a:ext>
            </a:extLst>
          </p:cNvPr>
          <p:cNvSpPr/>
          <p:nvPr/>
        </p:nvSpPr>
        <p:spPr>
          <a:xfrm>
            <a:off x="5583991" y="3478863"/>
            <a:ext cx="1951175"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流管内液流能量方程推导简图</a:t>
            </a:r>
            <a:endParaRPr lang="zh-CN" altLang="en-US" sz="16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9C57A2D-6205-4C73-8E1D-B0F31733573E}"/>
                  </a:ext>
                </a:extLst>
              </p:cNvPr>
              <p:cNvSpPr/>
              <p:nvPr/>
            </p:nvSpPr>
            <p:spPr>
              <a:xfrm>
                <a:off x="1088605" y="1733449"/>
                <a:ext cx="4246418" cy="1579663"/>
              </a:xfrm>
              <a:prstGeom prst="rect">
                <a:avLst/>
              </a:prstGeom>
            </p:spPr>
            <p:txBody>
              <a:bodyPr wrap="square">
                <a:spAutoFit/>
              </a:bodyPr>
              <a:lstStyle/>
              <a:p>
                <a:pPr indent="266700">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其次</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用平均流速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代替通流截面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或</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上各点处不等的速度</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且令单位时间内截面</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处液流的实际动能和按平均流速计算出的动能之比为动能修正系数</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α</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spcAft>
                    <a:spcPts val="0"/>
                  </a:spcAft>
                </a:pPr>
                <a14:m>
                  <m:oMathPara xmlns:m="http://schemas.openxmlformats.org/officeDocument/2006/math">
                    <m:oMathParaPr>
                      <m:jc m:val="centerGroup"/>
                    </m:oMathParaPr>
                    <m:oMath xmlns:m="http://schemas.openxmlformats.org/officeDocument/2006/math">
                      <m:r>
                        <a:rPr lang="en-US" altLang="zh-CN" sz="1200" i="1">
                          <a:solidFill>
                            <a:srgbClr val="000000"/>
                          </a:solidFill>
                          <a:effectLst/>
                          <a:latin typeface="Cambria Math" panose="02040503050406030204" pitchFamily="18" charset="0"/>
                          <a:ea typeface="方正书宋_GBK"/>
                          <a:cs typeface="Times New Roman" panose="02020603050405020304" pitchFamily="18" charset="0"/>
                        </a:rPr>
                        <m:t>𝛼</m:t>
                      </m:r>
                      <m:r>
                        <a:rPr lang="en-US" altLang="zh-CN" sz="120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limLoc m:val="subSup"/>
                              <m:grow m:val="on"/>
                              <m:supHide m:val="on"/>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m:t>
                              </m:r>
                            </m:sub>
                            <m:sup/>
                            <m:e>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𝜌</m:t>
                              </m:r>
                            </m:e>
                          </m:nary>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effectLst/>
                                      <a:latin typeface="Cambria Math" panose="02040503050406030204" pitchFamily="18" charset="0"/>
                                      <a:ea typeface="方正书宋_GBK"/>
                                      <a:cs typeface="Times New Roman" panose="02020603050405020304" pitchFamily="18" charset="0"/>
                                    </a:rPr>
                                    <m:t>𝑢</m:t>
                                  </m:r>
                                </m:e>
                                <m:sup>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sup>
                              </m:sSup>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den>
                          </m:f>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𝑢</m:t>
                          </m:r>
                          <m:r>
                            <m:rPr>
                              <m:sty m:val="p"/>
                            </m:rPr>
                            <a:rPr lang="en-US" altLang="zh-CN" sz="1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m:t>
                          </m:r>
                        </m:num>
                        <m:den>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den>
                          </m:f>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𝐴𝑣</m:t>
                          </m:r>
                          <m:sSup>
                            <m:sSup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𝑣</m:t>
                              </m:r>
                            </m:e>
                            <m:sup>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2</m:t>
                              </m:r>
                            </m:sup>
                          </m:sSup>
                        </m:den>
                      </m:f>
                      <m:r>
                        <a:rPr lang="en-US" altLang="zh-CN" sz="120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limLoc m:val="subSup"/>
                              <m:grow m:val="on"/>
                              <m:supHide m:val="on"/>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m:t>
                              </m:r>
                            </m:sub>
                            <m:sup/>
                            <m:e/>
                          </m:nary>
                          <m:sSup>
                            <m:sSup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𝑢</m:t>
                              </m:r>
                            </m:e>
                            <m:sup>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3</m:t>
                              </m:r>
                            </m:sup>
                          </m:sSup>
                          <m:r>
                            <m:rPr>
                              <m:sty m:val="p"/>
                            </m:rPr>
                            <a:rPr lang="en-US" altLang="zh-CN" sz="1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m:t>
                          </m:r>
                        </m:num>
                        <m:den>
                          <m:sSup>
                            <m:sSup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𝑣</m:t>
                              </m:r>
                            </m:e>
                            <m:sup>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3</m:t>
                              </m:r>
                            </m:sup>
                          </m:sSup>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𝐴</m:t>
                          </m:r>
                        </m:den>
                      </m:f>
                      <m:r>
                        <m:rPr>
                          <m:nor/>
                        </m:rPr>
                        <a:rPr lang="en-US" altLang="zh-CN" sz="1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2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200">
                          <a:solidFill>
                            <a:srgbClr val="000000"/>
                          </a:solidFill>
                          <a:effectLst/>
                          <a:latin typeface="Cambria Math" panose="02040503050406030204" pitchFamily="18" charset="0"/>
                          <a:ea typeface="方正书宋_GBK"/>
                          <a:cs typeface="Times New Roman" panose="02020603050405020304" pitchFamily="18" charset="0"/>
                        </a:rPr>
                        <m:t>21</m:t>
                      </m:r>
                      <m:r>
                        <m:rPr>
                          <m:nor/>
                        </m:rPr>
                        <a:rPr lang="en-US" altLang="zh-CN" sz="1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29C57A2D-6205-4C73-8E1D-B0F31733573E}"/>
                  </a:ext>
                </a:extLst>
              </p:cNvPr>
              <p:cNvSpPr>
                <a:spLocks noRot="1" noChangeAspect="1" noMove="1" noResize="1" noEditPoints="1" noAdjustHandles="1" noChangeArrowheads="1" noChangeShapeType="1" noTextEdit="1"/>
              </p:cNvSpPr>
              <p:nvPr/>
            </p:nvSpPr>
            <p:spPr>
              <a:xfrm>
                <a:off x="1088605" y="1733449"/>
                <a:ext cx="4246418" cy="15796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C59AEDE4-F22B-4845-A389-B5D48B51B4EF}"/>
                  </a:ext>
                </a:extLst>
              </p:cNvPr>
              <p:cNvSpPr/>
              <p:nvPr/>
            </p:nvSpPr>
            <p:spPr>
              <a:xfrm>
                <a:off x="1069713" y="3302896"/>
                <a:ext cx="4284202" cy="707886"/>
              </a:xfrm>
              <a:prstGeom prst="rect">
                <a:avLst/>
              </a:prstGeom>
            </p:spPr>
            <p:txBody>
              <a:bodyPr wrap="squar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此外</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对液体在流管中流动时因粘性摩擦而产生的能量损耗</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也用平均能量损耗的概念来处理</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即令</a:t>
                </a:r>
              </a:p>
              <a:p>
                <a:pPr indent="266700">
                  <a:lnSpc>
                    <a:spcPts val="1575"/>
                  </a:lnSpc>
                  <a:spcAft>
                    <a:spcPts val="0"/>
                  </a:spcAft>
                </a:pPr>
                <a14:m>
                  <m:oMathPara xmlns:m="http://schemas.openxmlformats.org/officeDocument/2006/math">
                    <m:oMathParaPr>
                      <m:jc m:val="centerGroup"/>
                    </m:oMathParaPr>
                    <m:oMath xmlns:m="http://schemas.openxmlformats.org/officeDocument/2006/math">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h</m:t>
                          </m:r>
                        </m:e>
                        <m:sub>
                          <m:r>
                            <m:rPr>
                              <m:sty m:val="p"/>
                            </m:rPr>
                            <a:rPr lang="en-US" altLang="zh-CN" sz="1050">
                              <a:solidFill>
                                <a:srgbClr val="000000"/>
                              </a:solidFill>
                              <a:effectLst/>
                              <a:latin typeface="Cambria Math" panose="02040503050406030204" pitchFamily="18" charset="0"/>
                              <a:ea typeface="方正书宋_GBK"/>
                              <a:cs typeface="Times New Roman" panose="02020603050405020304" pitchFamily="18" charset="0"/>
                            </a:rPr>
                            <m:t>w</m:t>
                          </m:r>
                        </m:sub>
                      </m:s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nary>
                            <m:naryPr>
                              <m:limLoc m:val="subSup"/>
                              <m:grow m:val="on"/>
                              <m:supHide m:val="on"/>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𝑞</m:t>
                              </m:r>
                            </m:sub>
                            <m:sup/>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h</m:t>
                              </m:r>
                            </m:e>
                          </m:nary>
                          <m:r>
                            <m:rPr>
                              <m:nor/>
                            </m:rPr>
                            <a:rPr lang="en-US" altLang="zh-CN" sz="11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 </m:t>
                              </m:r>
                            </m:e>
                            <m:sub>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w</m:t>
                              </m:r>
                            </m:sub>
                          </m:sSub>
                          <m:r>
                            <m:rPr>
                              <m:sty m:val="p"/>
                            </m:rPr>
                            <a:rPr lang="en-US" altLang="zh-CN" sz="115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𝑞</m:t>
                          </m:r>
                        </m:num>
                        <m:den>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𝑞</m:t>
                          </m:r>
                        </m:den>
                      </m:f>
                    </m:oMath>
                  </m:oMathPara>
                </a14:m>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C59AEDE4-F22B-4845-A389-B5D48B51B4EF}"/>
                  </a:ext>
                </a:extLst>
              </p:cNvPr>
              <p:cNvSpPr>
                <a:spLocks noRot="1" noChangeAspect="1" noMove="1" noResize="1" noEditPoints="1" noAdjustHandles="1" noChangeArrowheads="1" noChangeShapeType="1" noTextEdit="1"/>
              </p:cNvSpPr>
              <p:nvPr/>
            </p:nvSpPr>
            <p:spPr>
              <a:xfrm>
                <a:off x="1069713" y="3302896"/>
                <a:ext cx="4284202" cy="707886"/>
              </a:xfrm>
              <a:prstGeom prst="rect">
                <a:avLst/>
              </a:prstGeom>
              <a:blipFill>
                <a:blip r:embed="rId4"/>
                <a:stretch>
                  <a:fillRect t="-5172" b="-405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5454EC0-4642-4EE2-9BD4-E6F89C54C480}"/>
                  </a:ext>
                </a:extLst>
              </p:cNvPr>
              <p:cNvSpPr/>
              <p:nvPr/>
            </p:nvSpPr>
            <p:spPr>
              <a:xfrm>
                <a:off x="1011991" y="4052766"/>
                <a:ext cx="4572000" cy="884986"/>
              </a:xfrm>
              <a:prstGeom prst="rect">
                <a:avLst/>
              </a:prstGeom>
            </p:spPr>
            <p:txBody>
              <a:bodyPr>
                <a:spAutoFit/>
              </a:bodyPr>
              <a:lstStyle/>
              <a:p>
                <a:pPr indent="266700">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将上述关系式代入式</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20),</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整理后可得</a:t>
                </a:r>
              </a:p>
              <a:p>
                <a:pPr indent="266700">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1</m:t>
                              </m:r>
                            </m:sub>
                          </m:sSub>
                        </m:num>
                        <m:den>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1</m:t>
                              </m:r>
                            </m:sub>
                          </m:sSub>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1</m:t>
                              </m:r>
                            </m:sub>
                            <m:sup>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sup>
                          </m:sSubSup>
                        </m:num>
                        <m:den>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sub>
                          </m:sSub>
                        </m:num>
                        <m:den>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b>
                      </m:s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sub>
                          </m:sSub>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sub>
                            <m:sup>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sup>
                          </m:sSubSup>
                        </m:num>
                        <m:den>
                          <m:r>
                            <a:rPr lang="en-US" altLang="zh-CN" sz="1150">
                              <a:solidFill>
                                <a:srgbClr val="000000"/>
                              </a:solidFill>
                              <a:effectLst/>
                              <a:latin typeface="Cambria Math" panose="02040503050406030204" pitchFamily="18" charset="0"/>
                              <a:ea typeface="方正书宋_GBK"/>
                              <a:cs typeface="Times New Roman" panose="02020603050405020304" pitchFamily="18" charset="0"/>
                            </a:rPr>
                            <m:t>2</m:t>
                          </m:r>
                          <m:r>
                            <a:rPr lang="en-US" altLang="zh-CN" sz="1150"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h</m:t>
                          </m:r>
                        </m:e>
                        <m:sub>
                          <m:r>
                            <m:rPr>
                              <m:sty m:val="p"/>
                            </m:rPr>
                            <a:rPr lang="en-US" altLang="zh-CN" sz="1050">
                              <a:solidFill>
                                <a:srgbClr val="000000"/>
                              </a:solidFill>
                              <a:effectLst/>
                              <a:latin typeface="Cambria Math" panose="02040503050406030204" pitchFamily="18" charset="0"/>
                              <a:ea typeface="方正书宋_GBK"/>
                              <a:cs typeface="Times New Roman" panose="02020603050405020304" pitchFamily="18" charset="0"/>
                            </a:rPr>
                            <m:t>w</m:t>
                          </m:r>
                        </m:sub>
                      </m:sSub>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3</m:t>
                      </m:r>
                      <m:r>
                        <m:rPr>
                          <m:nor/>
                        </m:rPr>
                        <a:rPr lang="en-US" altLang="zh-CN" sz="105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22</m:t>
                      </m:r>
                      <m:r>
                        <m:rPr>
                          <m:nor/>
                        </m:rPr>
                        <a:rPr lang="en-US"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oMath>
                  </m:oMathPara>
                </a14:m>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8" name="矩形 17">
                <a:extLst>
                  <a:ext uri="{FF2B5EF4-FFF2-40B4-BE49-F238E27FC236}">
                    <a16:creationId xmlns:a16="http://schemas.microsoft.com/office/drawing/2014/main" id="{95454EC0-4642-4EE2-9BD4-E6F89C54C480}"/>
                  </a:ext>
                </a:extLst>
              </p:cNvPr>
              <p:cNvSpPr>
                <a:spLocks noRot="1" noChangeAspect="1" noMove="1" noResize="1" noEditPoints="1" noAdjustHandles="1" noChangeArrowheads="1" noChangeShapeType="1" noTextEdit="1"/>
              </p:cNvSpPr>
              <p:nvPr/>
            </p:nvSpPr>
            <p:spPr>
              <a:xfrm>
                <a:off x="1011991" y="4052766"/>
                <a:ext cx="4572000" cy="884986"/>
              </a:xfrm>
              <a:prstGeom prst="rect">
                <a:avLst/>
              </a:prstGeom>
              <a:blipFill>
                <a:blip r:embed="rId5"/>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4B0F45A3-EEBA-4E00-8996-470D1E5A2D59}"/>
              </a:ext>
            </a:extLst>
          </p:cNvPr>
          <p:cNvSpPr/>
          <p:nvPr/>
        </p:nvSpPr>
        <p:spPr>
          <a:xfrm>
            <a:off x="4355780" y="4268819"/>
            <a:ext cx="3361818" cy="276101"/>
          </a:xfrm>
          <a:prstGeom prst="rect">
            <a:avLst/>
          </a:prstGeom>
        </p:spPr>
        <p:txBody>
          <a:bodyPr wrap="none">
            <a:spAutoFit/>
          </a:bodyPr>
          <a:lstStyle/>
          <a:p>
            <a:pPr indent="266700">
              <a:lnSpc>
                <a:spcPts val="1575"/>
              </a:lnSpc>
              <a:spcAft>
                <a:spcPts val="0"/>
              </a:spcAft>
            </a:pP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105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105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截面</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上的动能修正系数。</a:t>
            </a:r>
            <a:endParaRPr lang="zh-CN" altLang="zh-CN" sz="105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78362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05DF06-C9BD-4A81-96D4-DE9BFD848968}"/>
              </a:ext>
            </a:extLst>
          </p:cNvPr>
          <p:cNvSpPr txBox="1">
            <a:spLocks noChangeArrowheads="1"/>
          </p:cNvSpPr>
          <p:nvPr/>
        </p:nvSpPr>
        <p:spPr bwMode="auto">
          <a:xfrm>
            <a:off x="1957493" y="1558207"/>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一、</a:t>
            </a:r>
          </a:p>
        </p:txBody>
      </p:sp>
      <p:sp>
        <p:nvSpPr>
          <p:cNvPr id="4" name="矩形 3">
            <a:extLst>
              <a:ext uri="{FF2B5EF4-FFF2-40B4-BE49-F238E27FC236}">
                <a16:creationId xmlns:a16="http://schemas.microsoft.com/office/drawing/2014/main" id="{FAE06C64-609A-4F36-A730-9AD9211085B4}"/>
              </a:ext>
            </a:extLst>
          </p:cNvPr>
          <p:cNvSpPr/>
          <p:nvPr/>
        </p:nvSpPr>
        <p:spPr>
          <a:xfrm>
            <a:off x="3637277" y="1910420"/>
            <a:ext cx="3244429" cy="923330"/>
          </a:xfrm>
          <a:prstGeom prst="rect">
            <a:avLst/>
          </a:prstGeom>
        </p:spPr>
        <p:txBody>
          <a:bodyPr wrap="square">
            <a:spAutoFit/>
          </a:bodyPr>
          <a:lstStyle/>
          <a:p>
            <a:pPr algn="ctr"/>
            <a:r>
              <a:rPr lang="zh-CN" altLang="zh-CN" sz="3600" dirty="0">
                <a:solidFill>
                  <a:schemeClr val="bg1"/>
                </a:solidFill>
                <a:latin typeface="Times New Roman" panose="02020603050405020304" pitchFamily="18" charset="0"/>
                <a:ea typeface="黑体" panose="02010609060101010101" pitchFamily="49" charset="-122"/>
              </a:rPr>
              <a:t>液</a:t>
            </a:r>
            <a:r>
              <a:rPr lang="zh-CN" altLang="en-US" sz="3600" dirty="0">
                <a:solidFill>
                  <a:schemeClr val="bg1"/>
                </a:solidFill>
                <a:latin typeface="Times New Roman" panose="02020603050405020304" pitchFamily="18" charset="0"/>
                <a:ea typeface="黑体" panose="02010609060101010101" pitchFamily="49" charset="-122"/>
              </a:rPr>
              <a:t>体</a:t>
            </a:r>
            <a:r>
              <a:rPr lang="zh-CN" altLang="en-US" sz="5400" dirty="0">
                <a:solidFill>
                  <a:srgbClr val="FFC000"/>
                </a:solidFill>
                <a:latin typeface="Times New Roman" panose="02020603050405020304" pitchFamily="18" charset="0"/>
                <a:ea typeface="黑体" panose="02010609060101010101" pitchFamily="49" charset="-122"/>
              </a:rPr>
              <a:t>静力学</a:t>
            </a:r>
          </a:p>
        </p:txBody>
      </p:sp>
    </p:spTree>
    <p:extLst>
      <p:ext uri="{BB962C8B-B14F-4D97-AF65-F5344CB8AC3E}">
        <p14:creationId xmlns:p14="http://schemas.microsoft.com/office/powerpoint/2010/main" val="408940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12" name="直角三角形 11">
            <a:extLst>
              <a:ext uri="{FF2B5EF4-FFF2-40B4-BE49-F238E27FC236}">
                <a16:creationId xmlns:a16="http://schemas.microsoft.com/office/drawing/2014/main" id="{9982B55B-9CEB-4BB0-AACE-86986EB3EFD1}"/>
              </a:ext>
            </a:extLst>
          </p:cNvPr>
          <p:cNvSpPr>
            <a:spLocks noChangeAspect="1"/>
          </p:cNvSpPr>
          <p:nvPr/>
        </p:nvSpPr>
        <p:spPr>
          <a:xfrm rot="2637755" flipH="1" flipV="1">
            <a:off x="170109" y="91572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ADAEDCF-82BA-4893-94A6-C99B5D4CCD2E}"/>
              </a:ext>
            </a:extLst>
          </p:cNvPr>
          <p:cNvSpPr>
            <a:spLocks noChangeAspect="1"/>
          </p:cNvSpPr>
          <p:nvPr/>
        </p:nvSpPr>
        <p:spPr>
          <a:xfrm rot="2637755" flipH="1" flipV="1">
            <a:off x="321277" y="91533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A17DA0C-64F1-467F-803F-A9A1F7A839BA}"/>
              </a:ext>
            </a:extLst>
          </p:cNvPr>
          <p:cNvSpPr txBox="1">
            <a:spLocks noChangeArrowheads="1"/>
          </p:cNvSpPr>
          <p:nvPr/>
        </p:nvSpPr>
        <p:spPr bwMode="auto">
          <a:xfrm>
            <a:off x="594671" y="899937"/>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p>
        </p:txBody>
      </p:sp>
      <p:sp>
        <p:nvSpPr>
          <p:cNvPr id="4" name="矩形 3">
            <a:extLst>
              <a:ext uri="{FF2B5EF4-FFF2-40B4-BE49-F238E27FC236}">
                <a16:creationId xmlns:a16="http://schemas.microsoft.com/office/drawing/2014/main" id="{A4286B4F-22B6-45AD-AC82-444C8B76E9DD}"/>
              </a:ext>
            </a:extLst>
          </p:cNvPr>
          <p:cNvSpPr/>
          <p:nvPr/>
        </p:nvSpPr>
        <p:spPr>
          <a:xfrm>
            <a:off x="-218747" y="1500639"/>
            <a:ext cx="4572000" cy="546368"/>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就是仅受重力作用的实际液体</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在流管中作平行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或缓变</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流动时的能量方程。</a:t>
            </a:r>
            <a:endParaRPr lang="zh-CN" altLang="en-US" dirty="0">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382A55DE-4C44-4739-A767-10BB281CD6E3}"/>
              </a:ext>
            </a:extLst>
          </p:cNvPr>
          <p:cNvSpPr/>
          <p:nvPr/>
        </p:nvSpPr>
        <p:spPr>
          <a:xfrm>
            <a:off x="-159489" y="2174179"/>
            <a:ext cx="4572000" cy="819455"/>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它的物理意义是单位重力实际液体的能量守恒。</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其中</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05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为单位重力液体从</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流到截面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过程中的能量损耗。</a:t>
            </a:r>
            <a:endParaRPr lang="zh-CN" altLang="en-US" dirty="0">
              <a:latin typeface="Times New Roman" panose="02020603050405020304" pitchFamily="18" charset="0"/>
              <a:ea typeface="黑体" panose="02010609060101010101" pitchFamily="49" charset="-122"/>
            </a:endParaRPr>
          </a:p>
        </p:txBody>
      </p:sp>
      <p:sp>
        <p:nvSpPr>
          <p:cNvPr id="19" name="矩形 18">
            <a:extLst>
              <a:ext uri="{FF2B5EF4-FFF2-40B4-BE49-F238E27FC236}">
                <a16:creationId xmlns:a16="http://schemas.microsoft.com/office/drawing/2014/main" id="{8FEB8694-4BCF-4CD7-A474-64BD9E23D027}"/>
              </a:ext>
            </a:extLst>
          </p:cNvPr>
          <p:cNvSpPr/>
          <p:nvPr/>
        </p:nvSpPr>
        <p:spPr>
          <a:xfrm>
            <a:off x="442362" y="3444773"/>
            <a:ext cx="7821782" cy="1113125"/>
          </a:xfrm>
          <a:prstGeom prst="rect">
            <a:avLst/>
          </a:prstGeom>
        </p:spPr>
        <p:txBody>
          <a:bodyPr wrap="square">
            <a:spAutoFit/>
          </a:bodyPr>
          <a:lstStyle/>
          <a:p>
            <a:pPr indent="2667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在应用上式时</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必须注意</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 </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应为通流截面的同一点上的两个参数</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为方便起见</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通常把这两个参数都取在通流截面的轴心处。</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 name="图片 1">
            <a:extLst>
              <a:ext uri="{FF2B5EF4-FFF2-40B4-BE49-F238E27FC236}">
                <a16:creationId xmlns:a16="http://schemas.microsoft.com/office/drawing/2014/main" id="{8BCA8294-1AAD-4092-A503-6394951F7D95}"/>
              </a:ext>
            </a:extLst>
          </p:cNvPr>
          <p:cNvPicPr>
            <a:picLocks noChangeAspect="1"/>
          </p:cNvPicPr>
          <p:nvPr/>
        </p:nvPicPr>
        <p:blipFill>
          <a:blip r:embed="rId2"/>
          <a:stretch>
            <a:fillRect/>
          </a:stretch>
        </p:blipFill>
        <p:spPr>
          <a:xfrm>
            <a:off x="3671454" y="1065621"/>
            <a:ext cx="5077691" cy="2325684"/>
          </a:xfrm>
          <a:prstGeom prst="rect">
            <a:avLst/>
          </a:prstGeom>
        </p:spPr>
      </p:pic>
    </p:spTree>
    <p:extLst>
      <p:ext uri="{BB962C8B-B14F-4D97-AF65-F5344CB8AC3E}">
        <p14:creationId xmlns:p14="http://schemas.microsoft.com/office/powerpoint/2010/main" val="31618878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6">
            <a:extLst>
              <a:ext uri="{FF2B5EF4-FFF2-40B4-BE49-F238E27FC236}">
                <a16:creationId xmlns:a16="http://schemas.microsoft.com/office/drawing/2014/main" id="{E811265A-A6C9-4D76-953A-B962A35CD396}"/>
              </a:ext>
            </a:extLst>
          </p:cNvPr>
          <p:cNvSpPr/>
          <p:nvPr/>
        </p:nvSpPr>
        <p:spPr>
          <a:xfrm>
            <a:off x="200892" y="950152"/>
            <a:ext cx="8679872" cy="396128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文本框 12">
            <a:extLst>
              <a:ext uri="{FF2B5EF4-FFF2-40B4-BE49-F238E27FC236}">
                <a16:creationId xmlns:a16="http://schemas.microsoft.com/office/drawing/2014/main" id="{DF3E756E-1754-4F51-B3B3-0C897ED5D7E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rPr>
              <a:t>第二节      液体动力学</a:t>
            </a:r>
          </a:p>
        </p:txBody>
      </p:sp>
      <p:sp>
        <p:nvSpPr>
          <p:cNvPr id="5" name="矩形 4">
            <a:extLst>
              <a:ext uri="{FF2B5EF4-FFF2-40B4-BE49-F238E27FC236}">
                <a16:creationId xmlns:a16="http://schemas.microsoft.com/office/drawing/2014/main" id="{407B3B61-1707-46CE-B667-F1400CB477A0}"/>
              </a:ext>
            </a:extLst>
          </p:cNvPr>
          <p:cNvSpPr/>
          <p:nvPr/>
        </p:nvSpPr>
        <p:spPr>
          <a:xfrm>
            <a:off x="4286543" y="1046884"/>
            <a:ext cx="4211409" cy="369332"/>
          </a:xfrm>
          <a:prstGeom prst="rect">
            <a:avLst/>
          </a:prstGeom>
        </p:spPr>
        <p:txBody>
          <a:bodyPr wrap="none">
            <a:spAutoFit/>
          </a:bodyPr>
          <a:lstStyle/>
          <a:p>
            <a:r>
              <a:rPr lang="zh-CN" altLang="en-US" dirty="0"/>
              <a:t>例</a:t>
            </a:r>
            <a:r>
              <a:rPr lang="en-US" altLang="zh-CN" dirty="0"/>
              <a:t>3-3</a:t>
            </a:r>
            <a:r>
              <a:rPr lang="zh-CN" altLang="en-US" dirty="0"/>
              <a:t>　推导文丘利流量计的流量公式。</a:t>
            </a:r>
          </a:p>
        </p:txBody>
      </p:sp>
      <p:pic>
        <p:nvPicPr>
          <p:cNvPr id="17" name="3T14.EPS" descr="id:2147503298;FounderCES">
            <a:extLst>
              <a:ext uri="{FF2B5EF4-FFF2-40B4-BE49-F238E27FC236}">
                <a16:creationId xmlns:a16="http://schemas.microsoft.com/office/drawing/2014/main" id="{4D8291AB-E5B2-423D-B921-DA5E52BC8C23}"/>
              </a:ext>
            </a:extLst>
          </p:cNvPr>
          <p:cNvPicPr/>
          <p:nvPr/>
        </p:nvPicPr>
        <p:blipFill>
          <a:blip r:embed="rId2"/>
          <a:stretch>
            <a:fillRect/>
          </a:stretch>
        </p:blipFill>
        <p:spPr>
          <a:xfrm>
            <a:off x="430212" y="1196089"/>
            <a:ext cx="2451100" cy="1289685"/>
          </a:xfrm>
          <a:prstGeom prst="rect">
            <a:avLst/>
          </a:prstGeom>
        </p:spPr>
      </p:pic>
      <p:sp>
        <p:nvSpPr>
          <p:cNvPr id="6" name="矩形 5">
            <a:extLst>
              <a:ext uri="{FF2B5EF4-FFF2-40B4-BE49-F238E27FC236}">
                <a16:creationId xmlns:a16="http://schemas.microsoft.com/office/drawing/2014/main" id="{7AC8F68E-16B1-494B-B1D2-0F3A7D806F55}"/>
              </a:ext>
            </a:extLst>
          </p:cNvPr>
          <p:cNvSpPr/>
          <p:nvPr/>
        </p:nvSpPr>
        <p:spPr>
          <a:xfrm>
            <a:off x="1559315" y="2165652"/>
            <a:ext cx="1313181" cy="271869"/>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cs typeface="Times New Roman" panose="02020603050405020304" pitchFamily="18" charset="0"/>
              </a:rPr>
              <a:t>图</a:t>
            </a:r>
            <a:r>
              <a:rPr lang="en-US" altLang="zh-CN" sz="700" dirty="0">
                <a:solidFill>
                  <a:srgbClr val="000000"/>
                </a:solidFill>
                <a:cs typeface="Times New Roman" panose="02020603050405020304" pitchFamily="18" charset="0"/>
              </a:rPr>
              <a:t>3</a:t>
            </a:r>
            <a:r>
              <a:rPr lang="en-US" altLang="zh-CN" sz="700" i="1" dirty="0">
                <a:solidFill>
                  <a:srgbClr val="000000"/>
                </a:solidFill>
                <a:cs typeface="Times New Roman" panose="02020603050405020304" pitchFamily="18" charset="0"/>
              </a:rPr>
              <a:t>-</a:t>
            </a:r>
            <a:r>
              <a:rPr lang="en-US" altLang="zh-CN" sz="700" dirty="0">
                <a:solidFill>
                  <a:srgbClr val="000000"/>
                </a:solidFill>
                <a:cs typeface="Times New Roman" panose="02020603050405020304" pitchFamily="18" charset="0"/>
              </a:rPr>
              <a:t>14</a:t>
            </a:r>
            <a:r>
              <a:rPr lang="zh-CN" altLang="zh-CN" sz="700" i="1" dirty="0">
                <a:solidFill>
                  <a:srgbClr val="000000"/>
                </a:solidFill>
                <a:cs typeface="Times New Roman" panose="02020603050405020304" pitchFamily="18" charset="0"/>
              </a:rPr>
              <a:t>　</a:t>
            </a:r>
            <a:r>
              <a:rPr lang="zh-CN" altLang="zh-CN" sz="700" dirty="0">
                <a:solidFill>
                  <a:srgbClr val="000000"/>
                </a:solidFill>
                <a:cs typeface="Times New Roman" panose="02020603050405020304" pitchFamily="18" charset="0"/>
              </a:rPr>
              <a:t>文丘利流量计</a:t>
            </a:r>
            <a:endParaRPr lang="zh-CN" altLang="zh-CN" sz="900" dirty="0">
              <a:solidFill>
                <a:srgbClr val="000000"/>
              </a:solidFill>
              <a:effectLst/>
              <a:cs typeface="Times New Roman" panose="02020603050405020304" pitchFamily="18" charset="0"/>
            </a:endParaRPr>
          </a:p>
        </p:txBody>
      </p:sp>
      <p:sp>
        <p:nvSpPr>
          <p:cNvPr id="8" name="矩形 7">
            <a:extLst>
              <a:ext uri="{FF2B5EF4-FFF2-40B4-BE49-F238E27FC236}">
                <a16:creationId xmlns:a16="http://schemas.microsoft.com/office/drawing/2014/main" id="{A05965F5-3F7E-427D-8F46-323F74E4DEF1}"/>
              </a:ext>
            </a:extLst>
          </p:cNvPr>
          <p:cNvSpPr/>
          <p:nvPr/>
        </p:nvSpPr>
        <p:spPr>
          <a:xfrm>
            <a:off x="3385408" y="1669601"/>
            <a:ext cx="5112544" cy="819455"/>
          </a:xfrm>
          <a:prstGeom prst="rect">
            <a:avLst/>
          </a:prstGeom>
        </p:spPr>
        <p:txBody>
          <a:bodyPr wrap="square">
            <a:spAutoFit/>
          </a:bodyPr>
          <a:lstStyle/>
          <a:p>
            <a:pPr>
              <a:lnSpc>
                <a:spcPct val="150000"/>
              </a:lnSpc>
            </a:pPr>
            <a:r>
              <a:rPr lang="zh-CN" altLang="zh-CN" sz="1050" dirty="0">
                <a:solidFill>
                  <a:srgbClr val="000000"/>
                </a:solidFill>
                <a:cs typeface="Times New Roman" panose="02020603050405020304" pitchFamily="18" charset="0"/>
              </a:rPr>
              <a:t>解</a:t>
            </a:r>
            <a:r>
              <a:rPr lang="zh-CN" altLang="zh-CN" sz="1050" i="1" dirty="0">
                <a:solidFill>
                  <a:srgbClr val="000000"/>
                </a:solidFill>
                <a:cs typeface="Times New Roman" panose="02020603050405020304" pitchFamily="18" charset="0"/>
              </a:rPr>
              <a:t>　</a:t>
            </a:r>
            <a:r>
              <a:rPr lang="zh-CN" altLang="zh-CN" sz="1050" dirty="0">
                <a:solidFill>
                  <a:srgbClr val="000000"/>
                </a:solidFill>
                <a:cs typeface="Times New Roman" panose="02020603050405020304" pitchFamily="18" charset="0"/>
              </a:rPr>
              <a:t>图</a:t>
            </a:r>
            <a:r>
              <a:rPr lang="en-US" altLang="zh-CN" sz="1050" dirty="0">
                <a:solidFill>
                  <a:srgbClr val="000000"/>
                </a:solidFill>
                <a:cs typeface="Times New Roman" panose="02020603050405020304" pitchFamily="18" charset="0"/>
              </a:rPr>
              <a:t>3</a:t>
            </a:r>
            <a:r>
              <a:rPr lang="en-US" altLang="zh-CN" sz="1050" i="1" dirty="0">
                <a:solidFill>
                  <a:srgbClr val="000000"/>
                </a:solidFill>
                <a:cs typeface="Times New Roman" panose="02020603050405020304" pitchFamily="18" charset="0"/>
              </a:rPr>
              <a:t>-</a:t>
            </a:r>
            <a:r>
              <a:rPr lang="en-US" altLang="zh-CN" sz="1050" dirty="0">
                <a:solidFill>
                  <a:srgbClr val="000000"/>
                </a:solidFill>
                <a:cs typeface="Times New Roman" panose="02020603050405020304" pitchFamily="18" charset="0"/>
              </a:rPr>
              <a:t>14</a:t>
            </a:r>
            <a:r>
              <a:rPr lang="zh-CN" altLang="zh-CN" sz="1050" dirty="0">
                <a:solidFill>
                  <a:srgbClr val="000000"/>
                </a:solidFill>
                <a:cs typeface="Times New Roman" panose="02020603050405020304" pitchFamily="18" charset="0"/>
              </a:rPr>
              <a:t>所示为文丘利流量计原理图。在文丘利流量计上取两个通流截面</a:t>
            </a:r>
            <a:r>
              <a:rPr lang="en-US" altLang="zh-CN" sz="1050" dirty="0">
                <a:solidFill>
                  <a:srgbClr val="000000"/>
                </a:solidFill>
                <a:cs typeface="Times New Roman" panose="02020603050405020304" pitchFamily="18" charset="0"/>
              </a:rPr>
              <a:t>1—1</a:t>
            </a:r>
            <a:r>
              <a:rPr lang="zh-CN" altLang="zh-CN" sz="1050" dirty="0">
                <a:solidFill>
                  <a:srgbClr val="000000"/>
                </a:solidFill>
                <a:cs typeface="Times New Roman" panose="02020603050405020304" pitchFamily="18" charset="0"/>
              </a:rPr>
              <a:t>和</a:t>
            </a:r>
            <a:r>
              <a:rPr lang="en-US" altLang="zh-CN" sz="1050" dirty="0">
                <a:solidFill>
                  <a:srgbClr val="000000"/>
                </a:solidFill>
                <a:cs typeface="Times New Roman" panose="02020603050405020304" pitchFamily="18" charset="0"/>
              </a:rPr>
              <a:t>2—2,</a:t>
            </a:r>
            <a:r>
              <a:rPr lang="zh-CN" altLang="zh-CN" sz="1050" dirty="0">
                <a:solidFill>
                  <a:srgbClr val="000000"/>
                </a:solidFill>
                <a:cs typeface="Times New Roman" panose="02020603050405020304" pitchFamily="18" charset="0"/>
              </a:rPr>
              <a:t>它们的面积、平均流速和压力分别为</a:t>
            </a:r>
            <a:r>
              <a:rPr lang="en-US" altLang="zh-CN" sz="1050" i="1" dirty="0">
                <a:solidFill>
                  <a:srgbClr val="000000"/>
                </a:solidFill>
                <a:cs typeface="Times New Roman" panose="02020603050405020304" pitchFamily="18" charset="0"/>
              </a:rPr>
              <a:t>A</a:t>
            </a:r>
            <a:r>
              <a:rPr lang="en-US" altLang="zh-CN" sz="1050" baseline="-25000" dirty="0">
                <a:solidFill>
                  <a:srgbClr val="000000"/>
                </a:solidFill>
                <a:cs typeface="Times New Roman" panose="02020603050405020304" pitchFamily="18" charset="0"/>
              </a:rPr>
              <a:t>1</a:t>
            </a:r>
            <a:r>
              <a:rPr lang="zh-CN" altLang="zh-CN" sz="1050" dirty="0">
                <a:solidFill>
                  <a:srgbClr val="000000"/>
                </a:solidFill>
                <a:cs typeface="Times New Roman" panose="02020603050405020304" pitchFamily="18" charset="0"/>
              </a:rPr>
              <a:t>、</a:t>
            </a:r>
            <a:r>
              <a:rPr lang="en-US" altLang="zh-CN" sz="1050" i="1" dirty="0">
                <a:solidFill>
                  <a:srgbClr val="000000"/>
                </a:solidFill>
                <a:cs typeface="Times New Roman" panose="02020603050405020304" pitchFamily="18" charset="0"/>
              </a:rPr>
              <a:t>v</a:t>
            </a:r>
            <a:r>
              <a:rPr lang="en-US" altLang="zh-CN" sz="1050" baseline="-25000" dirty="0">
                <a:solidFill>
                  <a:srgbClr val="000000"/>
                </a:solidFill>
                <a:cs typeface="Times New Roman" panose="02020603050405020304" pitchFamily="18" charset="0"/>
              </a:rPr>
              <a:t>1</a:t>
            </a:r>
            <a:r>
              <a:rPr lang="zh-CN" altLang="zh-CN" sz="1050" dirty="0">
                <a:solidFill>
                  <a:srgbClr val="000000"/>
                </a:solidFill>
                <a:cs typeface="Times New Roman" panose="02020603050405020304" pitchFamily="18" charset="0"/>
              </a:rPr>
              <a:t>、</a:t>
            </a:r>
            <a:r>
              <a:rPr lang="en-US" altLang="zh-CN" sz="1050" i="1" dirty="0">
                <a:solidFill>
                  <a:srgbClr val="000000"/>
                </a:solidFill>
                <a:cs typeface="Times New Roman" panose="02020603050405020304" pitchFamily="18" charset="0"/>
              </a:rPr>
              <a:t>p</a:t>
            </a:r>
            <a:r>
              <a:rPr lang="en-US" altLang="zh-CN" sz="1050" baseline="-25000" dirty="0">
                <a:solidFill>
                  <a:srgbClr val="000000"/>
                </a:solidFill>
                <a:cs typeface="Times New Roman" panose="02020603050405020304" pitchFamily="18" charset="0"/>
              </a:rPr>
              <a:t>1</a:t>
            </a:r>
            <a:r>
              <a:rPr lang="zh-CN" altLang="zh-CN" sz="1050" dirty="0">
                <a:solidFill>
                  <a:srgbClr val="000000"/>
                </a:solidFill>
                <a:cs typeface="Times New Roman" panose="02020603050405020304" pitchFamily="18" charset="0"/>
              </a:rPr>
              <a:t>和</a:t>
            </a:r>
            <a:r>
              <a:rPr lang="en-US" altLang="zh-CN" sz="1050" i="1" dirty="0">
                <a:solidFill>
                  <a:srgbClr val="000000"/>
                </a:solidFill>
                <a:cs typeface="Times New Roman" panose="02020603050405020304" pitchFamily="18" charset="0"/>
              </a:rPr>
              <a:t>A</a:t>
            </a:r>
            <a:r>
              <a:rPr lang="en-US" altLang="zh-CN" sz="1050" baseline="-25000" dirty="0">
                <a:solidFill>
                  <a:srgbClr val="000000"/>
                </a:solidFill>
                <a:cs typeface="Times New Roman" panose="02020603050405020304" pitchFamily="18" charset="0"/>
              </a:rPr>
              <a:t>2</a:t>
            </a:r>
            <a:r>
              <a:rPr lang="zh-CN" altLang="zh-CN" sz="1050" dirty="0">
                <a:solidFill>
                  <a:srgbClr val="000000"/>
                </a:solidFill>
                <a:cs typeface="Times New Roman" panose="02020603050405020304" pitchFamily="18" charset="0"/>
              </a:rPr>
              <a:t>、</a:t>
            </a:r>
            <a:r>
              <a:rPr lang="en-US" altLang="zh-CN" sz="1050" i="1" dirty="0">
                <a:solidFill>
                  <a:srgbClr val="000000"/>
                </a:solidFill>
                <a:cs typeface="Times New Roman" panose="02020603050405020304" pitchFamily="18" charset="0"/>
              </a:rPr>
              <a:t>v</a:t>
            </a:r>
            <a:r>
              <a:rPr lang="en-US" altLang="zh-CN" sz="1050" baseline="-25000" dirty="0">
                <a:solidFill>
                  <a:srgbClr val="000000"/>
                </a:solidFill>
                <a:cs typeface="Times New Roman" panose="02020603050405020304" pitchFamily="18" charset="0"/>
              </a:rPr>
              <a:t>2</a:t>
            </a:r>
            <a:r>
              <a:rPr lang="zh-CN" altLang="zh-CN" sz="1050" dirty="0">
                <a:solidFill>
                  <a:srgbClr val="000000"/>
                </a:solidFill>
                <a:cs typeface="Times New Roman" panose="02020603050405020304" pitchFamily="18" charset="0"/>
              </a:rPr>
              <a:t>、</a:t>
            </a:r>
            <a:r>
              <a:rPr lang="en-US" altLang="zh-CN" sz="1050" i="1" dirty="0">
                <a:solidFill>
                  <a:srgbClr val="000000"/>
                </a:solidFill>
                <a:cs typeface="Times New Roman" panose="02020603050405020304" pitchFamily="18" charset="0"/>
              </a:rPr>
              <a:t>p</a:t>
            </a:r>
            <a:r>
              <a:rPr lang="en-US" altLang="zh-CN" sz="1050" baseline="-25000" dirty="0">
                <a:solidFill>
                  <a:srgbClr val="000000"/>
                </a:solidFill>
                <a:cs typeface="Times New Roman" panose="02020603050405020304" pitchFamily="18" charset="0"/>
              </a:rPr>
              <a:t>2</a:t>
            </a:r>
            <a:r>
              <a:rPr lang="zh-CN" altLang="zh-CN" sz="1050" dirty="0">
                <a:solidFill>
                  <a:srgbClr val="000000"/>
                </a:solidFill>
                <a:cs typeface="Times New Roman" panose="02020603050405020304" pitchFamily="18" charset="0"/>
              </a:rPr>
              <a:t>。如不计能量损失</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对通过此流量计的液流采用理想液体的能量方程</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并取动能修正系数</a:t>
            </a:r>
            <a:r>
              <a:rPr lang="en-US" altLang="zh-CN" sz="1050" i="1" dirty="0">
                <a:solidFill>
                  <a:srgbClr val="000000"/>
                </a:solidFill>
                <a:cs typeface="Times New Roman" panose="02020603050405020304" pitchFamily="18" charset="0"/>
              </a:rPr>
              <a:t>α=</a:t>
            </a:r>
            <a:r>
              <a:rPr lang="en-US" altLang="zh-CN" sz="1050" dirty="0">
                <a:solidFill>
                  <a:srgbClr val="000000"/>
                </a:solidFill>
                <a:cs typeface="Times New Roman" panose="02020603050405020304" pitchFamily="18" charset="0"/>
              </a:rPr>
              <a:t>1,</a:t>
            </a:r>
            <a:r>
              <a:rPr lang="zh-CN" altLang="zh-CN" sz="1050" dirty="0">
                <a:solidFill>
                  <a:srgbClr val="000000"/>
                </a:solidFill>
                <a:cs typeface="Times New Roman" panose="02020603050405020304" pitchFamily="18" charset="0"/>
              </a:rPr>
              <a:t>则有</a:t>
            </a:r>
            <a:endParaRPr lang="zh-CN" altLang="en-US" dirty="0"/>
          </a:p>
        </p:txBody>
      </p:sp>
      <p:sp>
        <p:nvSpPr>
          <p:cNvPr id="12" name="矩形 11">
            <a:extLst>
              <a:ext uri="{FF2B5EF4-FFF2-40B4-BE49-F238E27FC236}">
                <a16:creationId xmlns:a16="http://schemas.microsoft.com/office/drawing/2014/main" id="{3D9E4B1A-218A-417C-8407-B6DB545CA824}"/>
              </a:ext>
            </a:extLst>
          </p:cNvPr>
          <p:cNvSpPr/>
          <p:nvPr/>
        </p:nvSpPr>
        <p:spPr>
          <a:xfrm>
            <a:off x="430212" y="2864987"/>
            <a:ext cx="4572000" cy="297517"/>
          </a:xfrm>
          <a:prstGeom prst="rect">
            <a:avLst/>
          </a:prstGeom>
        </p:spPr>
        <p:txBody>
          <a:bodyPr>
            <a:spAutoFit/>
          </a:bodyPr>
          <a:lstStyle/>
          <a:p>
            <a:pPr indent="266700">
              <a:lnSpc>
                <a:spcPts val="1575"/>
              </a:lnSpc>
              <a:spcAft>
                <a:spcPts val="0"/>
              </a:spcAft>
            </a:pPr>
            <a:r>
              <a:rPr lang="zh-CN" altLang="zh-CN" sz="1100" dirty="0">
                <a:solidFill>
                  <a:srgbClr val="000000"/>
                </a:solidFill>
                <a:cs typeface="Times New Roman" panose="02020603050405020304" pitchFamily="18" charset="0"/>
              </a:rPr>
              <a:t>根据连续方程</a:t>
            </a:r>
            <a:r>
              <a:rPr lang="en-US" altLang="zh-CN" sz="1100" dirty="0">
                <a:solidFill>
                  <a:srgbClr val="000000"/>
                </a:solidFill>
                <a:cs typeface="Times New Roman" panose="02020603050405020304" pitchFamily="18" charset="0"/>
              </a:rPr>
              <a:t>,</a:t>
            </a:r>
            <a:r>
              <a:rPr lang="zh-CN" altLang="zh-CN" sz="1100" dirty="0">
                <a:solidFill>
                  <a:srgbClr val="000000"/>
                </a:solidFill>
                <a:cs typeface="Times New Roman" panose="02020603050405020304" pitchFamily="18" charset="0"/>
              </a:rPr>
              <a:t>又有</a:t>
            </a:r>
          </a:p>
        </p:txBody>
      </p:sp>
      <p:sp>
        <p:nvSpPr>
          <p:cNvPr id="21" name="矩形 20">
            <a:extLst>
              <a:ext uri="{FF2B5EF4-FFF2-40B4-BE49-F238E27FC236}">
                <a16:creationId xmlns:a16="http://schemas.microsoft.com/office/drawing/2014/main" id="{D5D9F0CD-F0E1-4CBC-9868-03C763D0713A}"/>
              </a:ext>
            </a:extLst>
          </p:cNvPr>
          <p:cNvSpPr/>
          <p:nvPr/>
        </p:nvSpPr>
        <p:spPr>
          <a:xfrm>
            <a:off x="430212" y="3210817"/>
            <a:ext cx="2108269" cy="297517"/>
          </a:xfrm>
          <a:prstGeom prst="rect">
            <a:avLst/>
          </a:prstGeom>
        </p:spPr>
        <p:txBody>
          <a:bodyPr wrap="none">
            <a:spAutoFit/>
          </a:bodyPr>
          <a:lstStyle/>
          <a:p>
            <a:pPr indent="266700">
              <a:lnSpc>
                <a:spcPts val="1575"/>
              </a:lnSpc>
              <a:spcAft>
                <a:spcPts val="0"/>
              </a:spcAft>
            </a:pPr>
            <a:r>
              <a:rPr lang="en-US" altLang="zh-CN" sz="1100" dirty="0">
                <a:solidFill>
                  <a:srgbClr val="000000"/>
                </a:solidFill>
                <a:cs typeface="Times New Roman" panose="02020603050405020304" pitchFamily="18" charset="0"/>
              </a:rPr>
              <a:t>U</a:t>
            </a:r>
            <a:r>
              <a:rPr lang="zh-CN" altLang="zh-CN" sz="1100" dirty="0">
                <a:solidFill>
                  <a:srgbClr val="000000"/>
                </a:solidFill>
                <a:cs typeface="Times New Roman" panose="02020603050405020304" pitchFamily="18" charset="0"/>
              </a:rPr>
              <a:t>形管内的压力平衡方程为</a:t>
            </a:r>
          </a:p>
        </p:txBody>
      </p:sp>
      <p:sp>
        <p:nvSpPr>
          <p:cNvPr id="24" name="矩形 23">
            <a:extLst>
              <a:ext uri="{FF2B5EF4-FFF2-40B4-BE49-F238E27FC236}">
                <a16:creationId xmlns:a16="http://schemas.microsoft.com/office/drawing/2014/main" id="{31D0ED41-117C-42B9-8D98-D1212F8CA202}"/>
              </a:ext>
            </a:extLst>
          </p:cNvPr>
          <p:cNvSpPr/>
          <p:nvPr/>
        </p:nvSpPr>
        <p:spPr>
          <a:xfrm>
            <a:off x="4107658" y="3227195"/>
            <a:ext cx="2630848" cy="297517"/>
          </a:xfrm>
          <a:prstGeom prst="rect">
            <a:avLst/>
          </a:prstGeom>
        </p:spPr>
        <p:txBody>
          <a:bodyPr wrap="none">
            <a:spAutoFit/>
          </a:bodyPr>
          <a:lstStyle/>
          <a:p>
            <a:pPr indent="266700">
              <a:lnSpc>
                <a:spcPts val="1575"/>
              </a:lnSpc>
              <a:spcAft>
                <a:spcPts val="0"/>
              </a:spcAft>
            </a:pPr>
            <a:r>
              <a:rPr lang="zh-CN" altLang="zh-CN" sz="1050" dirty="0">
                <a:solidFill>
                  <a:srgbClr val="FF0000"/>
                </a:solidFill>
                <a:cs typeface="Times New Roman" panose="02020603050405020304" pitchFamily="18" charset="0"/>
              </a:rPr>
              <a:t>式中</a:t>
            </a:r>
            <a:r>
              <a:rPr lang="zh-CN" altLang="zh-CN" sz="1050" i="1" dirty="0">
                <a:solidFill>
                  <a:srgbClr val="FF0000"/>
                </a:solidFill>
                <a:cs typeface="Times New Roman" panose="02020603050405020304" pitchFamily="18" charset="0"/>
              </a:rPr>
              <a:t>　</a:t>
            </a:r>
            <a:r>
              <a:rPr lang="en-US" altLang="zh-CN" sz="1050" i="1" dirty="0">
                <a:solidFill>
                  <a:srgbClr val="FF0000"/>
                </a:solidFill>
                <a:cs typeface="Times New Roman" panose="02020603050405020304" pitchFamily="18" charset="0"/>
              </a:rPr>
              <a:t>ρ</a:t>
            </a:r>
            <a:r>
              <a:rPr lang="zh-CN" altLang="zh-CN" sz="1050" dirty="0">
                <a:solidFill>
                  <a:srgbClr val="FF0000"/>
                </a:solidFill>
                <a:cs typeface="Times New Roman" panose="02020603050405020304" pitchFamily="18" charset="0"/>
              </a:rPr>
              <a:t>、</a:t>
            </a:r>
            <a:r>
              <a:rPr lang="en-US" altLang="zh-CN" sz="1050" i="1" dirty="0">
                <a:solidFill>
                  <a:srgbClr val="FF0000"/>
                </a:solidFill>
                <a:cs typeface="Times New Roman" panose="02020603050405020304" pitchFamily="18" charset="0"/>
              </a:rPr>
              <a:t>ρ'</a:t>
            </a:r>
            <a:r>
              <a:rPr lang="en-US" altLang="zh-CN" sz="1050" dirty="0">
                <a:solidFill>
                  <a:srgbClr val="FF0000"/>
                </a:solidFill>
                <a:cs typeface="Times New Roman" panose="02020603050405020304" pitchFamily="18" charset="0"/>
              </a:rPr>
              <a:t>——</a:t>
            </a:r>
            <a:r>
              <a:rPr lang="zh-CN" altLang="zh-CN" sz="1050" dirty="0">
                <a:solidFill>
                  <a:srgbClr val="FF0000"/>
                </a:solidFill>
                <a:cs typeface="Times New Roman" panose="02020603050405020304" pitchFamily="18" charset="0"/>
              </a:rPr>
              <a:t>液体和水银的密度。</a:t>
            </a:r>
          </a:p>
        </p:txBody>
      </p:sp>
      <p:sp>
        <p:nvSpPr>
          <p:cNvPr id="30" name="矩形 29">
            <a:extLst>
              <a:ext uri="{FF2B5EF4-FFF2-40B4-BE49-F238E27FC236}">
                <a16:creationId xmlns:a16="http://schemas.microsoft.com/office/drawing/2014/main" id="{2930D667-C312-4660-9CDD-FC30C925F48D}"/>
              </a:ext>
            </a:extLst>
          </p:cNvPr>
          <p:cNvSpPr/>
          <p:nvPr/>
        </p:nvSpPr>
        <p:spPr>
          <a:xfrm>
            <a:off x="435905" y="3589338"/>
            <a:ext cx="2406428"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cs typeface="Times New Roman" panose="02020603050405020304" pitchFamily="18" charset="0"/>
              </a:rPr>
              <a:t>将上述三个方程联立求解</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则可得</a:t>
            </a:r>
            <a:endParaRPr lang="zh-CN" altLang="zh-CN" sz="105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083827F5-2B34-427E-BC14-F009110E22F5}"/>
                  </a:ext>
                </a:extLst>
              </p:cNvPr>
              <p:cNvSpPr>
                <a:spLocks noChangeAspect="1"/>
              </p:cNvSpPr>
              <p:nvPr/>
            </p:nvSpPr>
            <p:spPr>
              <a:xfrm>
                <a:off x="93373" y="3741100"/>
                <a:ext cx="8763611" cy="83785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050" i="1">
                          <a:latin typeface="Cambria Math" panose="02040503050406030204" pitchFamily="18" charset="0"/>
                        </a:rPr>
                        <m:t>𝑞</m:t>
                      </m:r>
                      <m:r>
                        <a:rPr lang="zh-CN" altLang="en-US" sz="1050" i="0">
                          <a:latin typeface="Cambria Math" panose="02040503050406030204" pitchFamily="18" charset="0"/>
                        </a:rPr>
                        <m:t>=</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𝑣</m:t>
                          </m:r>
                        </m:e>
                        <m:sub>
                          <m:r>
                            <a:rPr lang="zh-CN" altLang="en-US" sz="1050" i="0">
                              <a:latin typeface="Cambria Math" panose="02040503050406030204" pitchFamily="18" charset="0"/>
                            </a:rPr>
                            <m:t>2</m:t>
                          </m:r>
                        </m:sub>
                      </m:sSub>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2</m:t>
                          </m:r>
                        </m:sub>
                      </m:sSub>
                      <m:r>
                        <a:rPr lang="zh-CN" altLang="en-US" sz="1050" i="0">
                          <a:latin typeface="Cambria Math" panose="02040503050406030204" pitchFamily="18" charset="0"/>
                        </a:rPr>
                        <m:t>=</m:t>
                      </m:r>
                      <m:f>
                        <m:fPr>
                          <m:ctrlPr>
                            <a:rPr lang="zh-CN" altLang="en-US" sz="1050" i="1">
                              <a:latin typeface="Cambria Math" panose="02040503050406030204" pitchFamily="18" charset="0"/>
                            </a:rPr>
                          </m:ctrlPr>
                        </m:fPr>
                        <m:num>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2</m:t>
                              </m:r>
                            </m:sub>
                          </m:sSub>
                        </m:num>
                        <m:den>
                          <m:rad>
                            <m:radPr>
                              <m:degHide m:val="on"/>
                              <m:ctrlPr>
                                <a:rPr lang="zh-CN" altLang="en-US" sz="1050" i="1">
                                  <a:latin typeface="Cambria Math" panose="02040503050406030204" pitchFamily="18" charset="0"/>
                                </a:rPr>
                              </m:ctrlPr>
                            </m:radPr>
                            <m:deg/>
                            <m:e>
                              <m:r>
                                <a:rPr lang="zh-CN" altLang="en-US" sz="1050" i="0">
                                  <a:latin typeface="Cambria Math" panose="02040503050406030204" pitchFamily="18" charset="0"/>
                                </a:rPr>
                                <m:t>1</m:t>
                              </m:r>
                              <m:r>
                                <m:rPr>
                                  <m:nor/>
                                </m:rPr>
                                <a:rPr lang="zh-CN" altLang="en-US" sz="1050" i="1"/>
                                <m:t>−</m:t>
                              </m:r>
                              <m:sSup>
                                <m:sSupPr>
                                  <m:ctrlPr>
                                    <a:rPr lang="zh-CN" altLang="en-US" sz="1050" i="1">
                                      <a:latin typeface="Cambria Math" panose="02040503050406030204" pitchFamily="18" charset="0"/>
                                    </a:rPr>
                                  </m:ctrlPr>
                                </m:sSupPr>
                                <m:e>
                                  <m:d>
                                    <m:dPr>
                                      <m:ctrlPr>
                                        <a:rPr lang="zh-CN" altLang="en-US" sz="1050" i="1">
                                          <a:latin typeface="Cambria Math" panose="02040503050406030204" pitchFamily="18" charset="0"/>
                                        </a:rPr>
                                      </m:ctrlPr>
                                    </m:dPr>
                                    <m:e>
                                      <m:f>
                                        <m:fPr>
                                          <m:ctrlPr>
                                            <a:rPr lang="zh-CN" altLang="en-US" sz="1050" i="1">
                                              <a:latin typeface="Cambria Math" panose="02040503050406030204" pitchFamily="18" charset="0"/>
                                            </a:rPr>
                                          </m:ctrlPr>
                                        </m:fPr>
                                        <m:num>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2</m:t>
                                              </m:r>
                                            </m:sub>
                                          </m:sSub>
                                        </m:num>
                                        <m:den>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1</m:t>
                                              </m:r>
                                            </m:sub>
                                          </m:sSub>
                                        </m:den>
                                      </m:f>
                                    </m:e>
                                  </m:d>
                                </m:e>
                                <m:sup>
                                  <m:r>
                                    <a:rPr lang="zh-CN" altLang="en-US" sz="1050" i="0">
                                      <a:latin typeface="Cambria Math" panose="02040503050406030204" pitchFamily="18" charset="0"/>
                                    </a:rPr>
                                    <m:t>2</m:t>
                                  </m:r>
                                </m:sup>
                              </m:sSup>
                            </m:e>
                          </m:rad>
                        </m:den>
                      </m:f>
                      <m:rad>
                        <m:radPr>
                          <m:degHide m:val="on"/>
                          <m:ctrlPr>
                            <a:rPr lang="zh-CN" altLang="en-US" sz="1050" i="1">
                              <a:latin typeface="Cambria Math" panose="02040503050406030204" pitchFamily="18" charset="0"/>
                            </a:rPr>
                          </m:ctrlPr>
                        </m:radPr>
                        <m:deg/>
                        <m:e>
                          <m:f>
                            <m:fPr>
                              <m:ctrlPr>
                                <a:rPr lang="zh-CN" altLang="en-US" sz="1050" i="1">
                                  <a:latin typeface="Cambria Math" panose="02040503050406030204" pitchFamily="18" charset="0"/>
                                </a:rPr>
                              </m:ctrlPr>
                            </m:fPr>
                            <m:num>
                              <m:r>
                                <a:rPr lang="zh-CN" altLang="en-US" sz="1050" i="0">
                                  <a:latin typeface="Cambria Math" panose="02040503050406030204" pitchFamily="18" charset="0"/>
                                </a:rPr>
                                <m:t>2</m:t>
                              </m:r>
                            </m:num>
                            <m:den>
                              <m:r>
                                <a:rPr lang="zh-CN" altLang="en-US" sz="1050" i="1">
                                  <a:latin typeface="Cambria Math" panose="02040503050406030204" pitchFamily="18" charset="0"/>
                                </a:rPr>
                                <m:t>𝜌</m:t>
                              </m:r>
                            </m:den>
                          </m:f>
                          <m:r>
                            <m:rPr>
                              <m:nor/>
                            </m:rPr>
                            <a:rPr lang="zh-CN" altLang="en-US" sz="1050" i="1"/>
                            <m:t>(</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𝑝</m:t>
                              </m:r>
                            </m:e>
                            <m:sub>
                              <m:r>
                                <a:rPr lang="zh-CN" altLang="en-US" sz="1050" i="0">
                                  <a:latin typeface="Cambria Math" panose="02040503050406030204" pitchFamily="18" charset="0"/>
                                </a:rPr>
                                <m:t>1</m:t>
                              </m:r>
                            </m:sub>
                          </m:sSub>
                          <m:r>
                            <m:rPr>
                              <m:nor/>
                            </m:rPr>
                            <a:rPr lang="zh-CN" altLang="en-US" sz="1050" i="1"/>
                            <m:t>−</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𝑝</m:t>
                              </m:r>
                            </m:e>
                            <m:sub>
                              <m:r>
                                <a:rPr lang="zh-CN" altLang="en-US" sz="1050" i="0">
                                  <a:latin typeface="Cambria Math" panose="02040503050406030204" pitchFamily="18" charset="0"/>
                                </a:rPr>
                                <m:t>2</m:t>
                              </m:r>
                            </m:sub>
                          </m:sSub>
                          <m:r>
                            <m:rPr>
                              <m:nor/>
                            </m:rPr>
                            <a:rPr lang="zh-CN" altLang="en-US" sz="1050" i="1"/>
                            <m:t>)</m:t>
                          </m:r>
                        </m:e>
                      </m:rad>
                      <m:r>
                        <a:rPr lang="zh-CN" altLang="en-US" sz="1050" i="0">
                          <a:latin typeface="Cambria Math" panose="02040503050406030204" pitchFamily="18" charset="0"/>
                        </a:rPr>
                        <m:t>=</m:t>
                      </m:r>
                      <m:f>
                        <m:fPr>
                          <m:ctrlPr>
                            <a:rPr lang="zh-CN" altLang="en-US" sz="1050" i="1">
                              <a:latin typeface="Cambria Math" panose="02040503050406030204" pitchFamily="18" charset="0"/>
                            </a:rPr>
                          </m:ctrlPr>
                        </m:fPr>
                        <m:num>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2</m:t>
                              </m:r>
                            </m:sub>
                          </m:sSub>
                        </m:num>
                        <m:den>
                          <m:rad>
                            <m:radPr>
                              <m:degHide m:val="on"/>
                              <m:ctrlPr>
                                <a:rPr lang="zh-CN" altLang="en-US" sz="1050" i="1">
                                  <a:latin typeface="Cambria Math" panose="02040503050406030204" pitchFamily="18" charset="0"/>
                                </a:rPr>
                              </m:ctrlPr>
                            </m:radPr>
                            <m:deg/>
                            <m:e>
                              <m:r>
                                <a:rPr lang="zh-CN" altLang="en-US" sz="1050" i="0">
                                  <a:latin typeface="Cambria Math" panose="02040503050406030204" pitchFamily="18" charset="0"/>
                                </a:rPr>
                                <m:t>1</m:t>
                              </m:r>
                              <m:r>
                                <m:rPr>
                                  <m:nor/>
                                </m:rPr>
                                <a:rPr lang="zh-CN" altLang="en-US" sz="1050" i="1"/>
                                <m:t>−</m:t>
                              </m:r>
                              <m:sSup>
                                <m:sSupPr>
                                  <m:ctrlPr>
                                    <a:rPr lang="zh-CN" altLang="en-US" sz="1050" i="1">
                                      <a:latin typeface="Cambria Math" panose="02040503050406030204" pitchFamily="18" charset="0"/>
                                    </a:rPr>
                                  </m:ctrlPr>
                                </m:sSupPr>
                                <m:e>
                                  <m:d>
                                    <m:dPr>
                                      <m:ctrlPr>
                                        <a:rPr lang="zh-CN" altLang="en-US" sz="1050" i="1">
                                          <a:latin typeface="Cambria Math" panose="02040503050406030204" pitchFamily="18" charset="0"/>
                                        </a:rPr>
                                      </m:ctrlPr>
                                    </m:dPr>
                                    <m:e>
                                      <m:f>
                                        <m:fPr>
                                          <m:ctrlPr>
                                            <a:rPr lang="zh-CN" altLang="en-US" sz="1050" i="1">
                                              <a:latin typeface="Cambria Math" panose="02040503050406030204" pitchFamily="18" charset="0"/>
                                            </a:rPr>
                                          </m:ctrlPr>
                                        </m:fPr>
                                        <m:num>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2</m:t>
                                              </m:r>
                                            </m:sub>
                                          </m:sSub>
                                        </m:num>
                                        <m:den>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𝐴</m:t>
                                              </m:r>
                                            </m:e>
                                            <m:sub>
                                              <m:r>
                                                <a:rPr lang="zh-CN" altLang="en-US" sz="1050" i="0">
                                                  <a:latin typeface="Cambria Math" panose="02040503050406030204" pitchFamily="18" charset="0"/>
                                                </a:rPr>
                                                <m:t>1</m:t>
                                              </m:r>
                                            </m:sub>
                                          </m:sSub>
                                        </m:den>
                                      </m:f>
                                    </m:e>
                                  </m:d>
                                </m:e>
                                <m:sup>
                                  <m:r>
                                    <a:rPr lang="zh-CN" altLang="en-US" sz="1050" i="0">
                                      <a:latin typeface="Cambria Math" panose="02040503050406030204" pitchFamily="18" charset="0"/>
                                    </a:rPr>
                                    <m:t>2</m:t>
                                  </m:r>
                                </m:sup>
                              </m:sSup>
                            </m:e>
                          </m:rad>
                        </m:den>
                      </m:f>
                      <m:rad>
                        <m:radPr>
                          <m:degHide m:val="on"/>
                          <m:ctrlPr>
                            <a:rPr lang="zh-CN" altLang="en-US" sz="1050" i="1">
                              <a:latin typeface="Cambria Math" panose="02040503050406030204" pitchFamily="18" charset="0"/>
                            </a:rPr>
                          </m:ctrlPr>
                        </m:radPr>
                        <m:deg/>
                        <m:e>
                          <m:f>
                            <m:fPr>
                              <m:ctrlPr>
                                <a:rPr lang="zh-CN" altLang="en-US" sz="1050" i="1">
                                  <a:latin typeface="Cambria Math" panose="02040503050406030204" pitchFamily="18" charset="0"/>
                                </a:rPr>
                              </m:ctrlPr>
                            </m:fPr>
                            <m:num>
                              <m:r>
                                <a:rPr lang="zh-CN" altLang="en-US" sz="1050" i="0">
                                  <a:latin typeface="Cambria Math" panose="02040503050406030204" pitchFamily="18" charset="0"/>
                                </a:rPr>
                                <m:t>2</m:t>
                              </m:r>
                              <m:r>
                                <a:rPr lang="zh-CN" altLang="en-US" sz="1050" i="1">
                                  <a:latin typeface="Cambria Math" panose="02040503050406030204" pitchFamily="18" charset="0"/>
                                </a:rPr>
                                <m:t>𝑔</m:t>
                              </m:r>
                              <m:r>
                                <m:rPr>
                                  <m:nor/>
                                </m:rPr>
                                <a:rPr lang="zh-CN" altLang="en-US" sz="1050" i="1"/>
                                <m:t>(</m:t>
                              </m:r>
                              <m:r>
                                <a:rPr lang="zh-CN" altLang="en-US" sz="1050" i="1">
                                  <a:latin typeface="Cambria Math" panose="02040503050406030204" pitchFamily="18" charset="0"/>
                                </a:rPr>
                                <m:t>𝜌</m:t>
                              </m:r>
                              <m:r>
                                <m:rPr>
                                  <m:nor/>
                                </m:rPr>
                                <a:rPr lang="zh-CN" altLang="en-US" sz="1050" i="1"/>
                                <m:t>′−</m:t>
                              </m:r>
                              <m:r>
                                <a:rPr lang="zh-CN" altLang="en-US" sz="1050" i="1">
                                  <a:latin typeface="Cambria Math" panose="02040503050406030204" pitchFamily="18" charset="0"/>
                                </a:rPr>
                                <m:t>𝜌</m:t>
                              </m:r>
                              <m:r>
                                <m:rPr>
                                  <m:nor/>
                                </m:rPr>
                                <a:rPr lang="zh-CN" altLang="en-US" sz="1050" i="1"/>
                                <m:t>)</m:t>
                              </m:r>
                            </m:num>
                            <m:den>
                              <m:r>
                                <a:rPr lang="zh-CN" altLang="en-US" sz="1050" i="1">
                                  <a:latin typeface="Cambria Math" panose="02040503050406030204" pitchFamily="18" charset="0"/>
                                </a:rPr>
                                <m:t>𝜌</m:t>
                              </m:r>
                            </m:den>
                          </m:f>
                          <m:r>
                            <a:rPr lang="zh-CN" altLang="en-US" sz="1050" i="1">
                              <a:latin typeface="Cambria Math" panose="02040503050406030204" pitchFamily="18" charset="0"/>
                            </a:rPr>
                            <m:t>h</m:t>
                          </m:r>
                        </m:e>
                      </m:rad>
                      <m:r>
                        <a:rPr lang="zh-CN" altLang="en-US" sz="1050" i="0">
                          <a:latin typeface="Cambria Math" panose="02040503050406030204" pitchFamily="18" charset="0"/>
                        </a:rPr>
                        <m:t>=</m:t>
                      </m:r>
                      <m:r>
                        <a:rPr lang="zh-CN" altLang="en-US" sz="1050" i="1">
                          <a:latin typeface="Cambria Math" panose="02040503050406030204" pitchFamily="18" charset="0"/>
                        </a:rPr>
                        <m:t>𝐶</m:t>
                      </m:r>
                      <m:rad>
                        <m:radPr>
                          <m:degHide m:val="on"/>
                          <m:ctrlPr>
                            <a:rPr lang="zh-CN" altLang="en-US" sz="1050" i="1">
                              <a:latin typeface="Cambria Math" panose="02040503050406030204" pitchFamily="18" charset="0"/>
                            </a:rPr>
                          </m:ctrlPr>
                        </m:radPr>
                        <m:deg/>
                        <m:e>
                          <m:r>
                            <a:rPr lang="zh-CN" altLang="en-US" sz="1050" i="1">
                              <a:latin typeface="Cambria Math" panose="02040503050406030204" pitchFamily="18" charset="0"/>
                            </a:rPr>
                            <m:t>h</m:t>
                          </m:r>
                        </m:e>
                      </m:rad>
                      <m:r>
                        <m:rPr>
                          <m:nor/>
                        </m:rPr>
                        <a:rPr lang="zh-CN" altLang="en-US" sz="1050" i="1"/>
                        <m:t>(</m:t>
                      </m:r>
                      <m:r>
                        <a:rPr lang="zh-CN" altLang="en-US" sz="1050" i="0">
                          <a:latin typeface="Cambria Math" panose="02040503050406030204" pitchFamily="18" charset="0"/>
                        </a:rPr>
                        <m:t>3</m:t>
                      </m:r>
                      <m:r>
                        <m:rPr>
                          <m:nor/>
                        </m:rPr>
                        <a:rPr lang="zh-CN" altLang="en-US" sz="1050" i="1"/>
                        <m:t>−</m:t>
                      </m:r>
                      <m:r>
                        <a:rPr lang="zh-CN" altLang="en-US" sz="1050" i="0">
                          <a:latin typeface="Cambria Math" panose="02040503050406030204" pitchFamily="18" charset="0"/>
                        </a:rPr>
                        <m:t>23</m:t>
                      </m:r>
                      <m:r>
                        <m:rPr>
                          <m:nor/>
                        </m:rPr>
                        <a:rPr lang="zh-CN" altLang="en-US" sz="1050" i="1"/>
                        <m:t>)</m:t>
                      </m:r>
                    </m:oMath>
                  </m:oMathPara>
                </a14:m>
                <a:endParaRPr lang="zh-CN" altLang="en-US" sz="1050" dirty="0"/>
              </a:p>
            </p:txBody>
          </p:sp>
        </mc:Choice>
        <mc:Fallback xmlns="">
          <p:sp>
            <p:nvSpPr>
              <p:cNvPr id="31" name="矩形 30">
                <a:extLst>
                  <a:ext uri="{FF2B5EF4-FFF2-40B4-BE49-F238E27FC236}">
                    <a16:creationId xmlns:a16="http://schemas.microsoft.com/office/drawing/2014/main" id="{083827F5-2B34-427E-BC14-F009110E22F5}"/>
                  </a:ext>
                </a:extLst>
              </p:cNvPr>
              <p:cNvSpPr>
                <a:spLocks noRot="1" noChangeAspect="1" noMove="1" noResize="1" noEditPoints="1" noAdjustHandles="1" noChangeArrowheads="1" noChangeShapeType="1" noTextEdit="1"/>
              </p:cNvSpPr>
              <p:nvPr/>
            </p:nvSpPr>
            <p:spPr>
              <a:xfrm>
                <a:off x="93373" y="3741100"/>
                <a:ext cx="8763611" cy="837858"/>
              </a:xfrm>
              <a:prstGeom prst="rect">
                <a:avLst/>
              </a:prstGeom>
              <a:blipFill>
                <a:blip r:embed="rId3"/>
                <a:stretch>
                  <a:fillRect/>
                </a:stretch>
              </a:blipFill>
            </p:spPr>
            <p:txBody>
              <a:bodyPr/>
              <a:lstStyle/>
              <a:p>
                <a:r>
                  <a:rPr lang="zh-CN" altLang="en-US">
                    <a:noFill/>
                  </a:rPr>
                  <a:t> </a:t>
                </a:r>
              </a:p>
            </p:txBody>
          </p:sp>
        </mc:Fallback>
      </mc:AlternateContent>
      <p:sp>
        <p:nvSpPr>
          <p:cNvPr id="33" name="矩形 32">
            <a:extLst>
              <a:ext uri="{FF2B5EF4-FFF2-40B4-BE49-F238E27FC236}">
                <a16:creationId xmlns:a16="http://schemas.microsoft.com/office/drawing/2014/main" id="{8CDDF931-3A4F-4533-8282-C26364B6F9C9}"/>
              </a:ext>
            </a:extLst>
          </p:cNvPr>
          <p:cNvSpPr/>
          <p:nvPr/>
        </p:nvSpPr>
        <p:spPr>
          <a:xfrm>
            <a:off x="5524024" y="4520216"/>
            <a:ext cx="3095719" cy="253916"/>
          </a:xfrm>
          <a:prstGeom prst="rect">
            <a:avLst/>
          </a:prstGeom>
        </p:spPr>
        <p:txBody>
          <a:bodyPr wrap="none">
            <a:spAutoFit/>
          </a:bodyPr>
          <a:lstStyle/>
          <a:p>
            <a:r>
              <a:rPr lang="zh-CN" altLang="zh-CN" sz="1050" dirty="0">
                <a:solidFill>
                  <a:srgbClr val="000000"/>
                </a:solidFill>
                <a:cs typeface="Times New Roman" panose="02020603050405020304" pitchFamily="18" charset="0"/>
              </a:rPr>
              <a:t>即流量可以直接按水银压差计的读数</a:t>
            </a:r>
            <a:r>
              <a:rPr lang="en-US" altLang="zh-CN" sz="1050" i="1" dirty="0">
                <a:solidFill>
                  <a:srgbClr val="000000"/>
                </a:solidFill>
                <a:cs typeface="Times New Roman" panose="02020603050405020304" pitchFamily="18" charset="0"/>
              </a:rPr>
              <a:t>h</a:t>
            </a:r>
            <a:r>
              <a:rPr lang="zh-CN" altLang="zh-CN" sz="1050" dirty="0">
                <a:solidFill>
                  <a:srgbClr val="000000"/>
                </a:solidFill>
                <a:cs typeface="Times New Roman" panose="02020603050405020304" pitchFamily="18" charset="0"/>
              </a:rPr>
              <a:t>换算得到。</a:t>
            </a:r>
            <a:endParaRPr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0AE9985-D6A0-4296-9E92-4821A4266F9C}"/>
                  </a:ext>
                </a:extLst>
              </p:cNvPr>
              <p:cNvSpPr/>
              <p:nvPr/>
            </p:nvSpPr>
            <p:spPr>
              <a:xfrm>
                <a:off x="5067530" y="2429399"/>
                <a:ext cx="1793183" cy="5740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1</m:t>
                              </m:r>
                            </m:sub>
                          </m:sSub>
                        </m:num>
                        <m:den>
                          <m:r>
                            <a:rPr lang="zh-CN" altLang="en-US" sz="1400" i="1">
                              <a:latin typeface="Cambria Math" panose="02040503050406030204" pitchFamily="18" charset="0"/>
                            </a:rPr>
                            <m:t>𝜌</m:t>
                          </m:r>
                          <m:r>
                            <a:rPr lang="zh-CN" altLang="en-US" sz="1400" i="1">
                              <a:latin typeface="Cambria Math" panose="02040503050406030204" pitchFamily="18" charset="0"/>
                            </a:rPr>
                            <m:t>𝑔</m:t>
                          </m:r>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𝑣</m:t>
                              </m:r>
                            </m:e>
                            <m:sub>
                              <m:r>
                                <a:rPr lang="zh-CN" altLang="en-US" sz="1400" i="0">
                                  <a:latin typeface="Cambria Math" panose="02040503050406030204" pitchFamily="18" charset="0"/>
                                </a:rPr>
                                <m:t>1</m:t>
                              </m:r>
                            </m:sub>
                            <m:sup>
                              <m:r>
                                <a:rPr lang="zh-CN" altLang="en-US" sz="1400" i="0">
                                  <a:latin typeface="Cambria Math" panose="02040503050406030204" pitchFamily="18" charset="0"/>
                                </a:rPr>
                                <m:t>2</m:t>
                              </m:r>
                            </m:sup>
                          </m:sSubSup>
                        </m:num>
                        <m:den>
                          <m:r>
                            <a:rPr lang="zh-CN" altLang="en-US" sz="1400" i="0">
                              <a:latin typeface="Cambria Math" panose="02040503050406030204" pitchFamily="18" charset="0"/>
                            </a:rPr>
                            <m:t>2</m:t>
                          </m:r>
                          <m:r>
                            <a:rPr lang="zh-CN" altLang="en-US" sz="1400" i="1">
                              <a:latin typeface="Cambria Math" panose="02040503050406030204" pitchFamily="18" charset="0"/>
                            </a:rPr>
                            <m:t>𝑔</m:t>
                          </m:r>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2</m:t>
                              </m:r>
                            </m:sub>
                          </m:sSub>
                        </m:num>
                        <m:den>
                          <m:r>
                            <a:rPr lang="zh-CN" altLang="en-US" sz="1400" i="1">
                              <a:latin typeface="Cambria Math" panose="02040503050406030204" pitchFamily="18" charset="0"/>
                            </a:rPr>
                            <m:t>𝜌</m:t>
                          </m:r>
                          <m:r>
                            <a:rPr lang="zh-CN" altLang="en-US" sz="1400" i="1">
                              <a:latin typeface="Cambria Math" panose="02040503050406030204" pitchFamily="18" charset="0"/>
                            </a:rPr>
                            <m:t>𝑔</m:t>
                          </m:r>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𝑣</m:t>
                              </m:r>
                            </m:e>
                            <m:sub>
                              <m:r>
                                <a:rPr lang="zh-CN" altLang="en-US" sz="1400" i="0">
                                  <a:latin typeface="Cambria Math" panose="02040503050406030204" pitchFamily="18" charset="0"/>
                                </a:rPr>
                                <m:t>2</m:t>
                              </m:r>
                            </m:sub>
                            <m:sup>
                              <m:r>
                                <a:rPr lang="zh-CN" altLang="en-US" sz="1400" i="0">
                                  <a:latin typeface="Cambria Math" panose="02040503050406030204" pitchFamily="18" charset="0"/>
                                </a:rPr>
                                <m:t>2</m:t>
                              </m:r>
                            </m:sup>
                          </m:sSubSup>
                        </m:num>
                        <m:den>
                          <m:r>
                            <a:rPr lang="zh-CN" altLang="en-US" sz="1400" i="0">
                              <a:latin typeface="Cambria Math" panose="02040503050406030204" pitchFamily="18" charset="0"/>
                            </a:rPr>
                            <m:t>2</m:t>
                          </m:r>
                          <m:r>
                            <a:rPr lang="zh-CN" altLang="en-US" sz="1400" i="1">
                              <a:latin typeface="Cambria Math" panose="02040503050406030204" pitchFamily="18" charset="0"/>
                            </a:rPr>
                            <m:t>𝑔</m:t>
                          </m:r>
                        </m:den>
                      </m:f>
                    </m:oMath>
                  </m:oMathPara>
                </a14:m>
                <a:endParaRPr lang="zh-CN" altLang="en-US" sz="1400" dirty="0"/>
              </a:p>
            </p:txBody>
          </p:sp>
        </mc:Choice>
        <mc:Fallback xmlns="">
          <p:sp>
            <p:nvSpPr>
              <p:cNvPr id="4" name="矩形 3">
                <a:extLst>
                  <a:ext uri="{FF2B5EF4-FFF2-40B4-BE49-F238E27FC236}">
                    <a16:creationId xmlns:a16="http://schemas.microsoft.com/office/drawing/2014/main" id="{90AE9985-D6A0-4296-9E92-4821A4266F9C}"/>
                  </a:ext>
                </a:extLst>
              </p:cNvPr>
              <p:cNvSpPr>
                <a:spLocks noRot="1" noChangeAspect="1" noMove="1" noResize="1" noEditPoints="1" noAdjustHandles="1" noChangeArrowheads="1" noChangeShapeType="1" noTextEdit="1"/>
              </p:cNvSpPr>
              <p:nvPr/>
            </p:nvSpPr>
            <p:spPr>
              <a:xfrm>
                <a:off x="5067530" y="2429399"/>
                <a:ext cx="1793183" cy="57400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AE8ECD5-C3A5-4E3D-804E-D317A0E873E1}"/>
                  </a:ext>
                </a:extLst>
              </p:cNvPr>
              <p:cNvSpPr/>
              <p:nvPr/>
            </p:nvSpPr>
            <p:spPr>
              <a:xfrm>
                <a:off x="2094013" y="2834035"/>
                <a:ext cx="158293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𝑣</m:t>
                          </m:r>
                        </m:e>
                        <m:sub>
                          <m:r>
                            <a:rPr lang="zh-CN" altLang="en-US" sz="1400" i="0">
                              <a:latin typeface="Cambria Math" panose="02040503050406030204" pitchFamily="18" charset="0"/>
                            </a:rPr>
                            <m:t>1</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𝑣</m:t>
                          </m:r>
                        </m:e>
                        <m:sub>
                          <m:r>
                            <a:rPr lang="zh-CN" altLang="en-US" sz="1400" i="0">
                              <a:latin typeface="Cambria Math" panose="02040503050406030204" pitchFamily="18" charset="0"/>
                            </a:rPr>
                            <m:t>2</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r>
                        <a:rPr lang="zh-CN" altLang="en-US" sz="1400" i="1">
                          <a:latin typeface="Cambria Math" panose="02040503050406030204" pitchFamily="18" charset="0"/>
                        </a:rPr>
                        <m:t>𝑞</m:t>
                      </m:r>
                    </m:oMath>
                  </m:oMathPara>
                </a14:m>
                <a:endParaRPr lang="zh-CN" altLang="en-US" sz="1400" dirty="0"/>
              </a:p>
            </p:txBody>
          </p:sp>
        </mc:Choice>
        <mc:Fallback xmlns="">
          <p:sp>
            <p:nvSpPr>
              <p:cNvPr id="9" name="矩形 8">
                <a:extLst>
                  <a:ext uri="{FF2B5EF4-FFF2-40B4-BE49-F238E27FC236}">
                    <a16:creationId xmlns:a16="http://schemas.microsoft.com/office/drawing/2014/main" id="{3AE8ECD5-C3A5-4E3D-804E-D317A0E873E1}"/>
                  </a:ext>
                </a:extLst>
              </p:cNvPr>
              <p:cNvSpPr>
                <a:spLocks noRot="1" noChangeAspect="1" noMove="1" noResize="1" noEditPoints="1" noAdjustHandles="1" noChangeArrowheads="1" noChangeShapeType="1" noTextEdit="1"/>
              </p:cNvSpPr>
              <p:nvPr/>
            </p:nvSpPr>
            <p:spPr>
              <a:xfrm>
                <a:off x="2094013" y="2834035"/>
                <a:ext cx="1582934" cy="307777"/>
              </a:xfrm>
              <a:prstGeom prst="rect">
                <a:avLst/>
              </a:prstGeom>
              <a:blipFill>
                <a:blip r:embed="rId5"/>
                <a:stretch>
                  <a:fillRect b="-4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69B527C2-C1F8-4700-9064-A08A8310F3D9}"/>
                  </a:ext>
                </a:extLst>
              </p:cNvPr>
              <p:cNvSpPr/>
              <p:nvPr/>
            </p:nvSpPr>
            <p:spPr>
              <a:xfrm>
                <a:off x="2402659" y="3190112"/>
                <a:ext cx="1907510"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1</m:t>
                          </m:r>
                        </m:sub>
                      </m:sSub>
                      <m:r>
                        <a:rPr lang="zh-CN" altLang="en-US" sz="1400" i="0">
                          <a:latin typeface="Cambria Math" panose="02040503050406030204" pitchFamily="18" charset="0"/>
                        </a:rPr>
                        <m:t>+</m:t>
                      </m:r>
                      <m:r>
                        <a:rPr lang="zh-CN" altLang="en-US" sz="1400" i="1">
                          <a:latin typeface="Cambria Math" panose="02040503050406030204" pitchFamily="18" charset="0"/>
                        </a:rPr>
                        <m:t>𝜌</m:t>
                      </m:r>
                      <m:r>
                        <a:rPr lang="zh-CN" altLang="en-US" sz="1400" i="1">
                          <a:latin typeface="Cambria Math" panose="02040503050406030204" pitchFamily="18" charset="0"/>
                        </a:rPr>
                        <m:t>𝑔h</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2</m:t>
                          </m:r>
                        </m:sub>
                      </m:sSub>
                      <m:r>
                        <a:rPr lang="zh-CN" altLang="en-US" sz="1400" i="0">
                          <a:latin typeface="Cambria Math" panose="02040503050406030204" pitchFamily="18" charset="0"/>
                        </a:rPr>
                        <m:t>+</m:t>
                      </m:r>
                      <m:r>
                        <a:rPr lang="zh-CN" altLang="en-US" sz="1400" i="1">
                          <a:latin typeface="Cambria Math" panose="02040503050406030204" pitchFamily="18" charset="0"/>
                        </a:rPr>
                        <m:t>𝜌</m:t>
                      </m:r>
                      <m:r>
                        <m:rPr>
                          <m:nor/>
                        </m:rPr>
                        <a:rPr lang="zh-CN" altLang="en-US" sz="1400" i="1"/>
                        <m:t>′</m:t>
                      </m:r>
                      <m:r>
                        <a:rPr lang="zh-CN" altLang="en-US" sz="1400" i="1">
                          <a:latin typeface="Cambria Math" panose="02040503050406030204" pitchFamily="18" charset="0"/>
                        </a:rPr>
                        <m:t>𝑔h</m:t>
                      </m:r>
                    </m:oMath>
                  </m:oMathPara>
                </a14:m>
                <a:endParaRPr lang="zh-CN" altLang="en-US" sz="1400" dirty="0"/>
              </a:p>
            </p:txBody>
          </p:sp>
        </mc:Choice>
        <mc:Fallback xmlns="">
          <p:sp>
            <p:nvSpPr>
              <p:cNvPr id="10" name="矩形 9">
                <a:extLst>
                  <a:ext uri="{FF2B5EF4-FFF2-40B4-BE49-F238E27FC236}">
                    <a16:creationId xmlns:a16="http://schemas.microsoft.com/office/drawing/2014/main" id="{69B527C2-C1F8-4700-9064-A08A8310F3D9}"/>
                  </a:ext>
                </a:extLst>
              </p:cNvPr>
              <p:cNvSpPr>
                <a:spLocks noRot="1" noChangeAspect="1" noMove="1" noResize="1" noEditPoints="1" noAdjustHandles="1" noChangeArrowheads="1" noChangeShapeType="1" noTextEdit="1"/>
              </p:cNvSpPr>
              <p:nvPr/>
            </p:nvSpPr>
            <p:spPr>
              <a:xfrm>
                <a:off x="2402659" y="3190112"/>
                <a:ext cx="1907510" cy="307777"/>
              </a:xfrm>
              <a:prstGeom prst="rect">
                <a:avLst/>
              </a:prstGeom>
              <a:blipFill>
                <a:blip r:embed="rId6"/>
                <a:stretch>
                  <a:fillRect b="-784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8296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6">
            <a:extLst>
              <a:ext uri="{FF2B5EF4-FFF2-40B4-BE49-F238E27FC236}">
                <a16:creationId xmlns:a16="http://schemas.microsoft.com/office/drawing/2014/main" id="{E811265A-A6C9-4D76-953A-B962A35CD396}"/>
              </a:ext>
            </a:extLst>
          </p:cNvPr>
          <p:cNvSpPr/>
          <p:nvPr/>
        </p:nvSpPr>
        <p:spPr>
          <a:xfrm>
            <a:off x="200892" y="950152"/>
            <a:ext cx="8679872" cy="396128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 name="圆角矩形 3">
            <a:extLst>
              <a:ext uri="{FF2B5EF4-FFF2-40B4-BE49-F238E27FC236}">
                <a16:creationId xmlns:a16="http://schemas.microsoft.com/office/drawing/2014/main" id="{2ACEA9F1-6EA4-41A3-BF8B-92075F70227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515BAB44-195E-4D49-A40C-7343BC44149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ACD6C29-160E-4BF4-84B6-D811D62A4AF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DF3E756E-1754-4F51-B3B3-0C897ED5D7E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5" name="矩形 4">
            <a:extLst>
              <a:ext uri="{FF2B5EF4-FFF2-40B4-BE49-F238E27FC236}">
                <a16:creationId xmlns:a16="http://schemas.microsoft.com/office/drawing/2014/main" id="{407B3B61-1707-46CE-B667-F1400CB477A0}"/>
              </a:ext>
            </a:extLst>
          </p:cNvPr>
          <p:cNvSpPr/>
          <p:nvPr/>
        </p:nvSpPr>
        <p:spPr>
          <a:xfrm>
            <a:off x="426970" y="1081521"/>
            <a:ext cx="4211409" cy="369332"/>
          </a:xfrm>
          <a:prstGeom prst="rect">
            <a:avLst/>
          </a:prstGeom>
        </p:spPr>
        <p:txBody>
          <a:bodyPr wrap="none">
            <a:spAutoFit/>
          </a:bodyPr>
          <a:lstStyle/>
          <a:p>
            <a:r>
              <a:rPr lang="zh-CN" altLang="en-US" dirty="0">
                <a:latin typeface="Times New Roman" panose="02020603050405020304" pitchFamily="18" charset="0"/>
                <a:ea typeface="黑体" panose="02010609060101010101" pitchFamily="49" charset="-122"/>
              </a:rPr>
              <a:t>例</a:t>
            </a:r>
            <a:r>
              <a:rPr lang="en-US" altLang="zh-CN" dirty="0">
                <a:latin typeface="Times New Roman" panose="02020603050405020304" pitchFamily="18" charset="0"/>
                <a:ea typeface="黑体" panose="02010609060101010101" pitchFamily="49" charset="-122"/>
              </a:rPr>
              <a:t>3-4</a:t>
            </a:r>
            <a:r>
              <a:rPr lang="zh-CN" altLang="en-US" dirty="0">
                <a:latin typeface="Times New Roman" panose="02020603050405020304" pitchFamily="18" charset="0"/>
                <a:ea typeface="黑体" panose="02010609060101010101" pitchFamily="49" charset="-122"/>
              </a:rPr>
              <a:t>　</a:t>
            </a:r>
            <a:r>
              <a:rPr lang="zh-CN" altLang="zh-CN" dirty="0">
                <a:latin typeface="Times New Roman" panose="02020603050405020304" pitchFamily="18" charset="0"/>
                <a:ea typeface="黑体" panose="02010609060101010101" pitchFamily="49" charset="-122"/>
              </a:rPr>
              <a:t>计算液压泵吸油口处的真空度。</a:t>
            </a:r>
            <a:endParaRPr lang="zh-CN" altLang="en-US" dirty="0">
              <a:latin typeface="Times New Roman" panose="02020603050405020304" pitchFamily="18" charset="0"/>
              <a:ea typeface="黑体" panose="02010609060101010101" pitchFamily="49" charset="-122"/>
            </a:endParaRPr>
          </a:p>
        </p:txBody>
      </p:sp>
      <p:pic>
        <p:nvPicPr>
          <p:cNvPr id="22" name="3T15.EPS" descr="id:2147503325;FounderCES">
            <a:extLst>
              <a:ext uri="{FF2B5EF4-FFF2-40B4-BE49-F238E27FC236}">
                <a16:creationId xmlns:a16="http://schemas.microsoft.com/office/drawing/2014/main" id="{E68CC9C2-B232-4CBB-85A0-93CEBB4FA483}"/>
              </a:ext>
            </a:extLst>
          </p:cNvPr>
          <p:cNvPicPr/>
          <p:nvPr/>
        </p:nvPicPr>
        <p:blipFill>
          <a:blip r:embed="rId2"/>
          <a:stretch>
            <a:fillRect/>
          </a:stretch>
        </p:blipFill>
        <p:spPr>
          <a:xfrm>
            <a:off x="6770614" y="950152"/>
            <a:ext cx="1522730" cy="1695450"/>
          </a:xfrm>
          <a:prstGeom prst="rect">
            <a:avLst/>
          </a:prstGeom>
        </p:spPr>
      </p:pic>
      <p:sp>
        <p:nvSpPr>
          <p:cNvPr id="4" name="矩形 3">
            <a:extLst>
              <a:ext uri="{FF2B5EF4-FFF2-40B4-BE49-F238E27FC236}">
                <a16:creationId xmlns:a16="http://schemas.microsoft.com/office/drawing/2014/main" id="{4F8EE231-E5B2-402B-B305-7DA336290EF9}"/>
              </a:ext>
            </a:extLst>
          </p:cNvPr>
          <p:cNvSpPr/>
          <p:nvPr/>
        </p:nvSpPr>
        <p:spPr>
          <a:xfrm>
            <a:off x="7335501" y="2385435"/>
            <a:ext cx="1388521"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液压泵吸油装置</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A145F8A9-1C90-452A-85A0-DA0C6FDF2375}"/>
              </a:ext>
            </a:extLst>
          </p:cNvPr>
          <p:cNvSpPr/>
          <p:nvPr/>
        </p:nvSpPr>
        <p:spPr>
          <a:xfrm>
            <a:off x="426970" y="1512969"/>
            <a:ext cx="5493327" cy="687752"/>
          </a:xfrm>
          <a:prstGeom prst="rect">
            <a:avLst/>
          </a:prstGeom>
        </p:spPr>
        <p:txBody>
          <a:bodyPr wrap="square">
            <a:spAutoFit/>
          </a:bodyPr>
          <a:lstStyle/>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液压泵吸油装置如图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设油箱液面压力为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液压泵吸油口处的绝对压力为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泵吸油口距油箱液面的高度为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endParaRPr>
          </a:p>
        </p:txBody>
      </p:sp>
      <p:sp>
        <p:nvSpPr>
          <p:cNvPr id="16" name="矩形 15">
            <a:extLst>
              <a:ext uri="{FF2B5EF4-FFF2-40B4-BE49-F238E27FC236}">
                <a16:creationId xmlns:a16="http://schemas.microsoft.com/office/drawing/2014/main" id="{7C211C00-7178-423E-AFF5-5871707A8BDB}"/>
              </a:ext>
            </a:extLst>
          </p:cNvPr>
          <p:cNvSpPr/>
          <p:nvPr/>
        </p:nvSpPr>
        <p:spPr>
          <a:xfrm>
            <a:off x="550605" y="2313749"/>
            <a:ext cx="5153892" cy="546368"/>
          </a:xfrm>
          <a:prstGeom prst="rect">
            <a:avLst/>
          </a:prstGeom>
        </p:spPr>
        <p:txBody>
          <a:bodyPr wrap="square">
            <a:spAutoFit/>
          </a:bodyPr>
          <a:lstStyle/>
          <a:p>
            <a:pP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以油箱液面为基准</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并定为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泵的吸油口处为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截面。取动能修正系数</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α</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截面建立实际液体的能量方程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则有</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B4E31BA8-6F50-4881-98CF-E41C5A3EE9E2}"/>
              </a:ext>
            </a:extLst>
          </p:cNvPr>
          <p:cNvSpPr/>
          <p:nvPr/>
        </p:nvSpPr>
        <p:spPr>
          <a:xfrm>
            <a:off x="372340" y="3274094"/>
            <a:ext cx="4572000" cy="992579"/>
          </a:xfrm>
          <a:prstGeom prst="rect">
            <a:avLst/>
          </a:prstGeom>
        </p:spPr>
        <p:txBody>
          <a:bodyPr>
            <a:spAutoFit/>
          </a:bodyPr>
          <a:lstStyle/>
          <a:p>
            <a:pPr>
              <a:lnSpc>
                <a:spcPct val="150000"/>
              </a:lnSpc>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图示油箱液面与大气接触</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为大气压力</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为油箱液面下降速度</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可近似为零</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为泵吸油口处液体的流速</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它等于流体在吸油管内的流速</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9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9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为吸油管路的能量损失。</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上式可简化为</a:t>
            </a:r>
            <a:endParaRPr lang="zh-CN" altLang="en-US" sz="1400" b="1" dirty="0">
              <a:solidFill>
                <a:srgbClr val="FF0000"/>
              </a:solidFill>
              <a:latin typeface="Times New Roman" panose="02020603050405020304" pitchFamily="18" charset="0"/>
              <a:ea typeface="黑体" panose="02010609060101010101" pitchFamily="49" charset="-122"/>
            </a:endParaRPr>
          </a:p>
        </p:txBody>
      </p:sp>
      <p:sp>
        <p:nvSpPr>
          <p:cNvPr id="35" name="矩形 34">
            <a:extLst>
              <a:ext uri="{FF2B5EF4-FFF2-40B4-BE49-F238E27FC236}">
                <a16:creationId xmlns:a16="http://schemas.microsoft.com/office/drawing/2014/main" id="{BB160BCC-BB9A-4AE1-86C8-8DE268E36091}"/>
              </a:ext>
            </a:extLst>
          </p:cNvPr>
          <p:cNvSpPr/>
          <p:nvPr/>
        </p:nvSpPr>
        <p:spPr>
          <a:xfrm>
            <a:off x="404861" y="4522705"/>
            <a:ext cx="2069797"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所以液压泵吸油口处的真空度为</a:t>
            </a:r>
            <a:endParaRPr lang="zh-CN" altLang="en-US" dirty="0">
              <a:latin typeface="Times New Roman" panose="02020603050405020304" pitchFamily="18" charset="0"/>
              <a:ea typeface="黑体" panose="02010609060101010101" pitchFamily="49" charset="-122"/>
            </a:endParaRPr>
          </a:p>
        </p:txBody>
      </p:sp>
      <p:sp>
        <p:nvSpPr>
          <p:cNvPr id="39" name="矩形 38">
            <a:extLst>
              <a:ext uri="{FF2B5EF4-FFF2-40B4-BE49-F238E27FC236}">
                <a16:creationId xmlns:a16="http://schemas.microsoft.com/office/drawing/2014/main" id="{299E1942-58EA-47C2-972B-C465410AB198}"/>
              </a:ext>
            </a:extLst>
          </p:cNvPr>
          <p:cNvSpPr/>
          <p:nvPr/>
        </p:nvSpPr>
        <p:spPr>
          <a:xfrm>
            <a:off x="4802400" y="3190357"/>
            <a:ext cx="4572000" cy="1492716"/>
          </a:xfrm>
          <a:prstGeom prst="rect">
            <a:avLst/>
          </a:prstGeom>
        </p:spPr>
        <p:txBody>
          <a:bodyPr>
            <a:spAutoFit/>
          </a:bodyPr>
          <a:lstStyle/>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由此可见</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液压泵吸油口处的真空度</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由三部分组成</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pP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把油液提升到高度</a:t>
            </a:r>
            <a:r>
              <a:rPr lang="en-US" altLang="zh-CN" sz="105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所需的压力</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将静止液体加速到</a:t>
            </a:r>
            <a:r>
              <a:rPr lang="en-US" altLang="zh-CN" sz="105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所需的压力</a:t>
            </a:r>
            <a:endParaRPr lang="en-US"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吸油管路的压力损失</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D8538F6-2F04-4239-98D9-CA1E782E84B8}"/>
                  </a:ext>
                </a:extLst>
              </p:cNvPr>
              <p:cNvSpPr/>
              <p:nvPr/>
            </p:nvSpPr>
            <p:spPr>
              <a:xfrm>
                <a:off x="2089746" y="2776539"/>
                <a:ext cx="2167773"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r>
                        <a:rPr lang="zh-CN" altLang="en-US" sz="1200" i="1">
                          <a:latin typeface="Cambria Math" panose="02040503050406030204" pitchFamily="18" charset="0"/>
                        </a:rPr>
                        <m:t>h</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w</m:t>
                          </m:r>
                        </m:sub>
                      </m:sSub>
                    </m:oMath>
                  </m:oMathPara>
                </a14:m>
                <a:endParaRPr lang="zh-CN" altLang="en-US" sz="1200" dirty="0"/>
              </a:p>
            </p:txBody>
          </p:sp>
        </mc:Choice>
        <mc:Fallback xmlns="">
          <p:sp>
            <p:nvSpPr>
              <p:cNvPr id="6" name="矩形 5">
                <a:extLst>
                  <a:ext uri="{FF2B5EF4-FFF2-40B4-BE49-F238E27FC236}">
                    <a16:creationId xmlns:a16="http://schemas.microsoft.com/office/drawing/2014/main" id="{4D8538F6-2F04-4239-98D9-CA1E782E84B8}"/>
                  </a:ext>
                </a:extLst>
              </p:cNvPr>
              <p:cNvSpPr>
                <a:spLocks noRot="1" noChangeAspect="1" noMove="1" noResize="1" noEditPoints="1" noAdjustHandles="1" noChangeArrowheads="1" noChangeShapeType="1" noTextEdit="1"/>
              </p:cNvSpPr>
              <p:nvPr/>
            </p:nvSpPr>
            <p:spPr>
              <a:xfrm>
                <a:off x="2089746" y="2776539"/>
                <a:ext cx="2167773" cy="498150"/>
              </a:xfrm>
              <a:prstGeom prst="rect">
                <a:avLst/>
              </a:prstGeom>
              <a:blipFill>
                <a:blip r:embed="rId3"/>
                <a:stretch>
                  <a:fillRect b="-122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9FA0A44-8011-43DD-82F5-041123214EA6}"/>
                  </a:ext>
                </a:extLst>
              </p:cNvPr>
              <p:cNvSpPr/>
              <p:nvPr/>
            </p:nvSpPr>
            <p:spPr>
              <a:xfrm>
                <a:off x="3127551" y="3867958"/>
                <a:ext cx="1801840"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a</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r>
                        <a:rPr lang="zh-CN" altLang="en-US" sz="1200" i="1">
                          <a:latin typeface="Cambria Math" panose="02040503050406030204" pitchFamily="18" charset="0"/>
                        </a:rPr>
                        <m:t>h</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w</m:t>
                          </m:r>
                        </m:sub>
                      </m:sSub>
                    </m:oMath>
                  </m:oMathPara>
                </a14:m>
                <a:endParaRPr lang="zh-CN" altLang="en-US" sz="1200" dirty="0"/>
              </a:p>
            </p:txBody>
          </p:sp>
        </mc:Choice>
        <mc:Fallback xmlns="">
          <p:sp>
            <p:nvSpPr>
              <p:cNvPr id="8" name="矩形 7">
                <a:extLst>
                  <a:ext uri="{FF2B5EF4-FFF2-40B4-BE49-F238E27FC236}">
                    <a16:creationId xmlns:a16="http://schemas.microsoft.com/office/drawing/2014/main" id="{E9FA0A44-8011-43DD-82F5-041123214EA6}"/>
                  </a:ext>
                </a:extLst>
              </p:cNvPr>
              <p:cNvSpPr>
                <a:spLocks noRot="1" noChangeAspect="1" noMove="1" noResize="1" noEditPoints="1" noAdjustHandles="1" noChangeArrowheads="1" noChangeShapeType="1" noTextEdit="1"/>
              </p:cNvSpPr>
              <p:nvPr/>
            </p:nvSpPr>
            <p:spPr>
              <a:xfrm>
                <a:off x="3127551" y="3867958"/>
                <a:ext cx="1801840" cy="498150"/>
              </a:xfrm>
              <a:prstGeom prst="rect">
                <a:avLst/>
              </a:prstGeom>
              <a:blipFill>
                <a:blip r:embed="rId4"/>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4BDEA8C2-332E-46CE-9F57-3E7BCC81A754}"/>
                  </a:ext>
                </a:extLst>
              </p:cNvPr>
              <p:cNvSpPr/>
              <p:nvPr/>
            </p:nvSpPr>
            <p:spPr>
              <a:xfrm>
                <a:off x="657015" y="4400490"/>
                <a:ext cx="7034107" cy="4380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a</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r>
                        <a:rPr lang="zh-CN" altLang="en-US" sz="1200" i="0">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𝑔h</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2</m:t>
                          </m:r>
                        </m:den>
                      </m:f>
                      <m:r>
                        <a:rPr lang="zh-CN" altLang="en-US" sz="1200" i="1">
                          <a:latin typeface="Cambria Math" panose="02040503050406030204" pitchFamily="18" charset="0"/>
                        </a:rPr>
                        <m:t>𝜌</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r>
                        <a:rPr lang="zh-CN" altLang="en-US" sz="1200" i="0">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𝑔</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w</m:t>
                          </m:r>
                        </m:sub>
                      </m:sSub>
                      <m:r>
                        <a:rPr lang="zh-CN" altLang="en-US" sz="1200" i="0">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𝑔h</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2</m:t>
                          </m:r>
                        </m:den>
                      </m:f>
                      <m:r>
                        <a:rPr lang="zh-CN" altLang="en-US" sz="1200" i="1">
                          <a:latin typeface="Cambria Math" panose="02040503050406030204" pitchFamily="18" charset="0"/>
                        </a:rPr>
                        <m:t>𝜌</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r>
                        <a:rPr lang="zh-CN" altLang="en-US" sz="1200" i="0">
                          <a:latin typeface="Cambria Math" panose="02040503050406030204" pitchFamily="18" charset="0"/>
                        </a:rPr>
                        <m:t>+</m:t>
                      </m:r>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oMath>
                  </m:oMathPara>
                </a14:m>
                <a:endParaRPr lang="zh-CN" altLang="en-US" sz="1200" dirty="0"/>
              </a:p>
            </p:txBody>
          </p:sp>
        </mc:Choice>
        <mc:Fallback xmlns="">
          <p:sp>
            <p:nvSpPr>
              <p:cNvPr id="10" name="矩形 9">
                <a:extLst>
                  <a:ext uri="{FF2B5EF4-FFF2-40B4-BE49-F238E27FC236}">
                    <a16:creationId xmlns:a16="http://schemas.microsoft.com/office/drawing/2014/main" id="{4BDEA8C2-332E-46CE-9F57-3E7BCC81A754}"/>
                  </a:ext>
                </a:extLst>
              </p:cNvPr>
              <p:cNvSpPr>
                <a:spLocks noRot="1" noChangeAspect="1" noMove="1" noResize="1" noEditPoints="1" noAdjustHandles="1" noChangeArrowheads="1" noChangeShapeType="1" noTextEdit="1"/>
              </p:cNvSpPr>
              <p:nvPr/>
            </p:nvSpPr>
            <p:spPr>
              <a:xfrm>
                <a:off x="657015" y="4400490"/>
                <a:ext cx="7034107" cy="438005"/>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40397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圆角矩形 6">
            <a:extLst>
              <a:ext uri="{FF2B5EF4-FFF2-40B4-BE49-F238E27FC236}">
                <a16:creationId xmlns:a16="http://schemas.microsoft.com/office/drawing/2014/main" id="{5D7660CA-1D73-4A68-A70E-F68FCE565343}"/>
              </a:ext>
            </a:extLst>
          </p:cNvPr>
          <p:cNvSpPr/>
          <p:nvPr/>
        </p:nvSpPr>
        <p:spPr>
          <a:xfrm>
            <a:off x="1676970" y="1737322"/>
            <a:ext cx="5922817" cy="93660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3" name="矩形 2">
            <a:extLst>
              <a:ext uri="{FF2B5EF4-FFF2-40B4-BE49-F238E27FC236}">
                <a16:creationId xmlns:a16="http://schemas.microsoft.com/office/drawing/2014/main" id="{BB14C2FD-72C7-4927-91D0-15ECE75E2161}"/>
              </a:ext>
            </a:extLst>
          </p:cNvPr>
          <p:cNvSpPr/>
          <p:nvPr/>
        </p:nvSpPr>
        <p:spPr>
          <a:xfrm>
            <a:off x="1129306" y="1381635"/>
            <a:ext cx="6691745" cy="276101"/>
          </a:xfrm>
          <a:prstGeom prst="rect">
            <a:avLst/>
          </a:prstGeom>
        </p:spPr>
        <p:txBody>
          <a:bodyPr wrap="squar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动量方程是动量定理在流体力学中的具体应用。用动量方程来计算液流作用在固体壁面上的力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比较方便。</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17E5623E-285A-44FE-9331-624BC23D1E9A}"/>
              </a:ext>
            </a:extLst>
          </p:cNvPr>
          <p:cNvSpPr/>
          <p:nvPr/>
        </p:nvSpPr>
        <p:spPr>
          <a:xfrm>
            <a:off x="1676970" y="1812299"/>
            <a:ext cx="5922818" cy="276101"/>
          </a:xfrm>
          <a:prstGeom prst="rect">
            <a:avLst/>
          </a:prstGeom>
        </p:spPr>
        <p:txBody>
          <a:bodyPr wrap="squar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动量定理指出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作用在物体上的合外力的大小等于物体在力作用方向上的动量的变化率</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92E80663-CCD2-4972-9A13-89E64FFCA721}"/>
              </a:ext>
            </a:extLst>
          </p:cNvPr>
          <p:cNvSpPr/>
          <p:nvPr/>
        </p:nvSpPr>
        <p:spPr>
          <a:xfrm>
            <a:off x="887754" y="2807074"/>
            <a:ext cx="4572000" cy="1304203"/>
          </a:xfrm>
          <a:prstGeom prst="rect">
            <a:avLst/>
          </a:prstGeom>
        </p:spPr>
        <p:txBody>
          <a:bodyPr>
            <a:spAutoFit/>
          </a:bodyPr>
          <a:lstStyle/>
          <a:p>
            <a:pPr indent="266700">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将动量定理应用于液体时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须在任意时刻</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时从流管中取出一个由通流截面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围起来的液体控制体</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所示。这里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便是控制表面。在此控制体内取一微小流束</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其在</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上的通流截面为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。假定控制体经过</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后流到新的位置</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则在</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时间内控制体中液体质量的动量变化为</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3T16.EPS" descr="id:2147503355;FounderCES">
            <a:extLst>
              <a:ext uri="{FF2B5EF4-FFF2-40B4-BE49-F238E27FC236}">
                <a16:creationId xmlns:a16="http://schemas.microsoft.com/office/drawing/2014/main" id="{DB4338EF-7F24-40DA-8CC7-A82E997CED6F}"/>
              </a:ext>
            </a:extLst>
          </p:cNvPr>
          <p:cNvPicPr/>
          <p:nvPr/>
        </p:nvPicPr>
        <p:blipFill>
          <a:blip r:embed="rId2"/>
          <a:stretch>
            <a:fillRect/>
          </a:stretch>
        </p:blipFill>
        <p:spPr>
          <a:xfrm>
            <a:off x="6105673" y="2732097"/>
            <a:ext cx="2167335" cy="1737942"/>
          </a:xfrm>
          <a:prstGeom prst="rect">
            <a:avLst/>
          </a:prstGeom>
        </p:spPr>
      </p:pic>
      <p:sp>
        <p:nvSpPr>
          <p:cNvPr id="19" name="矩形 18">
            <a:extLst>
              <a:ext uri="{FF2B5EF4-FFF2-40B4-BE49-F238E27FC236}">
                <a16:creationId xmlns:a16="http://schemas.microsoft.com/office/drawing/2014/main" id="{AF07984A-83B5-46A9-A0E7-A588974809DA}"/>
              </a:ext>
            </a:extLst>
          </p:cNvPr>
          <p:cNvSpPr/>
          <p:nvPr/>
        </p:nvSpPr>
        <p:spPr>
          <a:xfrm>
            <a:off x="5017756" y="4517635"/>
            <a:ext cx="4572000" cy="249812"/>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流管内液流动量定理推导简图</a:t>
            </a:r>
            <a:endParaRPr lang="zh-CN" altLang="en-US" sz="800" dirty="0">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37E73D51-9F69-4707-AAD6-565A35A16645}"/>
              </a:ext>
            </a:extLst>
          </p:cNvPr>
          <p:cNvSpPr/>
          <p:nvPr/>
        </p:nvSpPr>
        <p:spPr>
          <a:xfrm>
            <a:off x="657015" y="4334926"/>
            <a:ext cx="2395207" cy="276101"/>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体积</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Ⅱ</a:t>
            </a:r>
            <a:r>
              <a:rPr lang="en-US" altLang="zh-CN" sz="105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中液体在</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时的动量为</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291BB17E-26B4-40E9-9ACC-D2886A353133}"/>
              </a:ext>
            </a:extLst>
          </p:cNvPr>
          <p:cNvSpPr/>
          <p:nvPr/>
        </p:nvSpPr>
        <p:spPr>
          <a:xfrm>
            <a:off x="2475913" y="4724799"/>
            <a:ext cx="1999265" cy="276101"/>
          </a:xfrm>
          <a:prstGeom prst="rect">
            <a:avLst/>
          </a:prstGeom>
        </p:spPr>
        <p:txBody>
          <a:bodyPr wrap="none">
            <a:spAutoFit/>
          </a:bodyPr>
          <a:lstStyle/>
          <a:p>
            <a:pPr indent="266700">
              <a:lnSpc>
                <a:spcPts val="1575"/>
              </a:lnSpc>
              <a:spcAft>
                <a:spcPts val="0"/>
              </a:spcAft>
            </a:pP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液体的密度。</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9FAF360-2796-49AE-AEE6-DD4121E2E0D4}"/>
                  </a:ext>
                </a:extLst>
              </p:cNvPr>
              <p:cNvSpPr/>
              <p:nvPr/>
            </p:nvSpPr>
            <p:spPr>
              <a:xfrm>
                <a:off x="3379315" y="2079854"/>
                <a:ext cx="2563009" cy="561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600" smtClean="0"/>
                        <m:t>∑</m:t>
                      </m:r>
                      <m:r>
                        <a:rPr lang="zh-CN" altLang="en-US" sz="1600" i="1">
                          <a:latin typeface="Cambria Math" panose="02040503050406030204" pitchFamily="18" charset="0"/>
                        </a:rPr>
                        <m:t>𝐹</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𝐼</m:t>
                          </m:r>
                        </m:num>
                        <m:den>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m:rPr>
                              <m:sty m:val="p"/>
                            </m:rPr>
                            <a:rPr lang="zh-CN" altLang="en-US" sz="1600" i="0">
                              <a:latin typeface="Cambria Math" panose="02040503050406030204" pitchFamily="18" charset="0"/>
                            </a:rPr>
                            <m:t>d</m:t>
                          </m:r>
                          <m:r>
                            <m:rPr>
                              <m:nor/>
                            </m:rPr>
                            <a:rPr lang="zh-CN" altLang="en-US" sz="1600" i="1">
                              <a:latin typeface="Cambria Math" panose="02040503050406030204" pitchFamily="18" charset="0"/>
                            </a:rPr>
                            <m:t>(</m:t>
                          </m:r>
                          <m:r>
                            <a:rPr lang="zh-CN" altLang="en-US" sz="1600" i="1">
                              <a:latin typeface="Cambria Math" panose="02040503050406030204" pitchFamily="18" charset="0"/>
                            </a:rPr>
                            <m:t>𝑚𝑣</m:t>
                          </m:r>
                          <m:r>
                            <m:rPr>
                              <m:nor/>
                            </m:rPr>
                            <a:rPr lang="zh-CN" altLang="en-US" sz="1600" i="1">
                              <a:latin typeface="Cambria Math" panose="02040503050406030204" pitchFamily="18" charset="0"/>
                            </a:rPr>
                            <m:t>)</m:t>
                          </m:r>
                        </m:num>
                        <m:den>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den>
                      </m:f>
                      <m:r>
                        <m:rPr>
                          <m:nor/>
                        </m:rPr>
                        <a:rPr lang="zh-CN" altLang="en-US" sz="1600" i="1">
                          <a:latin typeface="Cambria Math" panose="02040503050406030204" pitchFamily="18" charset="0"/>
                        </a:rPr>
                        <m:t>(</m:t>
                      </m:r>
                      <m:r>
                        <a:rPr lang="en-US" altLang="zh-CN" sz="1600" b="0" i="0" smtClean="0">
                          <a:latin typeface="Cambria Math" panose="02040503050406030204" pitchFamily="18" charset="0"/>
                        </a:rPr>
                        <m:t> </m:t>
                      </m:r>
                      <m:r>
                        <a:rPr lang="zh-CN" altLang="en-US" sz="1600" i="0">
                          <a:latin typeface="Cambria Math" panose="02040503050406030204" pitchFamily="18" charset="0"/>
                        </a:rPr>
                        <m:t>3</m:t>
                      </m:r>
                      <m:r>
                        <m:rPr>
                          <m:nor/>
                        </m:rPr>
                        <a:rPr lang="zh-CN" altLang="en-US" sz="1600" i="1">
                          <a:latin typeface="Cambria Math" panose="02040503050406030204" pitchFamily="18" charset="0"/>
                        </a:rPr>
                        <m:t>−</m:t>
                      </m:r>
                      <m:r>
                        <a:rPr lang="zh-CN" altLang="en-US" sz="1600" i="0">
                          <a:latin typeface="Cambria Math" panose="02040503050406030204" pitchFamily="18" charset="0"/>
                        </a:rPr>
                        <m:t>24</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2" name="矩形 1">
                <a:extLst>
                  <a:ext uri="{FF2B5EF4-FFF2-40B4-BE49-F238E27FC236}">
                    <a16:creationId xmlns:a16="http://schemas.microsoft.com/office/drawing/2014/main" id="{29FAF360-2796-49AE-AEE6-DD4121E2E0D4}"/>
                  </a:ext>
                </a:extLst>
              </p:cNvPr>
              <p:cNvSpPr>
                <a:spLocks noRot="1" noChangeAspect="1" noMove="1" noResize="1" noEditPoints="1" noAdjustHandles="1" noChangeArrowheads="1" noChangeShapeType="1" noTextEdit="1"/>
              </p:cNvSpPr>
              <p:nvPr/>
            </p:nvSpPr>
            <p:spPr>
              <a:xfrm>
                <a:off x="3379315" y="2079854"/>
                <a:ext cx="2563009" cy="56137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4C0DF78A-EDF8-428A-A4DF-78C2BCB8D40A}"/>
                  </a:ext>
                </a:extLst>
              </p:cNvPr>
              <p:cNvSpPr/>
              <p:nvPr/>
            </p:nvSpPr>
            <p:spPr>
              <a:xfrm>
                <a:off x="2496674" y="3808887"/>
                <a:ext cx="3197798" cy="3214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smtClean="0">
                          <a:latin typeface="Cambria Math" panose="02040503050406030204" pitchFamily="18" charset="0"/>
                        </a:rPr>
                        <m:t>d</m:t>
                      </m:r>
                      <m:r>
                        <m:rPr>
                          <m:nor/>
                        </m:rPr>
                        <a:rPr lang="zh-CN" altLang="en-US" sz="1200" i="1">
                          <a:latin typeface="Cambria Math" panose="02040503050406030204" pitchFamily="18" charset="0"/>
                        </a:rPr>
                        <m:t>(∑</m:t>
                      </m:r>
                      <m:r>
                        <m:rPr>
                          <m:nor/>
                        </m:rPr>
                        <a:rPr lang="en-US" altLang="zh-CN" sz="1200" b="0" i="1" smtClean="0">
                          <a:latin typeface="Cambria Math" panose="02040503050406030204" pitchFamily="18" charset="0"/>
                        </a:rPr>
                        <m:t> </m:t>
                      </m:r>
                      <m:r>
                        <a:rPr lang="zh-CN" altLang="en-US" sz="1200" i="1">
                          <a:latin typeface="Cambria Math" panose="02040503050406030204" pitchFamily="18" charset="0"/>
                        </a:rPr>
                        <m:t>𝐼</m:t>
                      </m:r>
                      <m:r>
                        <m:rPr>
                          <m:nor/>
                        </m:rPr>
                        <a:rPr lang="zh-CN" altLang="en-US" sz="1200" i="1">
                          <a:latin typeface="Cambria Math" panose="02040503050406030204" pitchFamily="18" charset="0"/>
                        </a:rPr>
                        <m:t>)</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Ⅲ</m:t>
                              </m:r>
                            </m:e>
                            <m:sub>
                              <m:r>
                                <a:rPr lang="zh-CN" altLang="en-US" sz="1200" i="1">
                                  <a:latin typeface="Cambria Math" panose="02040503050406030204" pitchFamily="18" charset="0"/>
                                </a:rPr>
                                <m:t>𝑡</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sub>
                          </m:sSub>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Ⅲ</m:t>
                              </m:r>
                            </m:e>
                            <m:sub>
                              <m:r>
                                <a:rPr lang="zh-CN" altLang="en-US" sz="1200" i="1">
                                  <a:latin typeface="Cambria Math" panose="02040503050406030204" pitchFamily="18" charset="0"/>
                                </a:rPr>
                                <m:t>𝑡</m:t>
                              </m:r>
                            </m:sub>
                          </m:sSub>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Ⅱ</m:t>
                              </m:r>
                            </m:e>
                            <m:sub>
                              <m:r>
                                <a:rPr lang="zh-CN" altLang="en-US" sz="1200" i="1">
                                  <a:latin typeface="Cambria Math" panose="02040503050406030204" pitchFamily="18" charset="0"/>
                                </a:rPr>
                                <m:t>𝑡</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sub>
                          </m:sSub>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Ⅰ</m:t>
                              </m:r>
                            </m:e>
                            <m:sub>
                              <m:r>
                                <a:rPr lang="zh-CN" altLang="en-US" sz="1200" i="1">
                                  <a:latin typeface="Cambria Math" panose="02040503050406030204" pitchFamily="18" charset="0"/>
                                </a:rPr>
                                <m:t>𝑡</m:t>
                              </m:r>
                            </m:sub>
                          </m:sSub>
                        </m:sub>
                      </m:sSub>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25</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7" name="矩形 6">
                <a:extLst>
                  <a:ext uri="{FF2B5EF4-FFF2-40B4-BE49-F238E27FC236}">
                    <a16:creationId xmlns:a16="http://schemas.microsoft.com/office/drawing/2014/main" id="{4C0DF78A-EDF8-428A-A4DF-78C2BCB8D40A}"/>
                  </a:ext>
                </a:extLst>
              </p:cNvPr>
              <p:cNvSpPr>
                <a:spLocks noRot="1" noChangeAspect="1" noMove="1" noResize="1" noEditPoints="1" noAdjustHandles="1" noChangeArrowheads="1" noChangeShapeType="1" noTextEdit="1"/>
              </p:cNvSpPr>
              <p:nvPr/>
            </p:nvSpPr>
            <p:spPr>
              <a:xfrm>
                <a:off x="2496674" y="3808887"/>
                <a:ext cx="3197798" cy="3214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EDFC8321-CED7-4C65-8B21-6C30B66F9A9E}"/>
                  </a:ext>
                </a:extLst>
              </p:cNvPr>
              <p:cNvSpPr/>
              <p:nvPr/>
            </p:nvSpPr>
            <p:spPr>
              <a:xfrm>
                <a:off x="2035196" y="4221154"/>
                <a:ext cx="4950631" cy="54431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Ⅱ</m:t>
                              </m:r>
                            </m:e>
                            <m:sub>
                              <m:r>
                                <a:rPr lang="zh-CN" altLang="en-US" sz="1200" i="1">
                                  <a:latin typeface="Cambria Math" panose="02040503050406030204" pitchFamily="18" charset="0"/>
                                </a:rPr>
                                <m:t>𝑡</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sub>
                          </m:sSub>
                        </m:sub>
                      </m:sSub>
                      <m:r>
                        <a:rPr lang="zh-CN" altLang="en-US" sz="1200" i="0">
                          <a:latin typeface="Cambria Math" panose="02040503050406030204" pitchFamily="18" charset="0"/>
                        </a:rPr>
                        <m:t>=</m:t>
                      </m:r>
                      <m:nary>
                        <m:naryPr>
                          <m:limLoc m:val="subSup"/>
                          <m:grow m:val="on"/>
                          <m:supHide m:val="on"/>
                          <m:ctrlPr>
                            <a:rPr lang="zh-CN" altLang="en-US" sz="1200" i="1">
                              <a:latin typeface="Cambria Math" panose="02040503050406030204" pitchFamily="18" charset="0"/>
                            </a:rPr>
                          </m:ctrlPr>
                        </m:naryPr>
                        <m: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𝑉</m:t>
                              </m:r>
                            </m:e>
                            <m:sub>
                              <m:r>
                                <m:rPr>
                                  <m:nor/>
                                </m:rPr>
                                <a:rPr lang="zh-CN" altLang="en-US" sz="1200">
                                  <a:latin typeface="Cambria Math" panose="02040503050406030204" pitchFamily="18" charset="0"/>
                                </a:rPr>
                                <m:t>Ⅱ</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2</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𝑉</m:t>
                          </m:r>
                        </m:e>
                        <m:sub>
                          <m:r>
                            <m:rPr>
                              <m:nor/>
                            </m:rPr>
                            <a:rPr lang="zh-CN" altLang="en-US" sz="1200">
                              <a:latin typeface="Cambria Math" panose="02040503050406030204" pitchFamily="18" charset="0"/>
                            </a:rPr>
                            <m:t>Ⅱ</m:t>
                          </m:r>
                        </m:sub>
                      </m:sSub>
                      <m:r>
                        <a:rPr lang="zh-CN" altLang="en-US" sz="1200" i="0">
                          <a:latin typeface="Cambria Math" panose="02040503050406030204" pitchFamily="18" charset="0"/>
                        </a:rPr>
                        <m:t>=</m:t>
                      </m:r>
                      <m:nary>
                        <m:naryPr>
                          <m:limLoc m:val="subSup"/>
                          <m:grow m:val="on"/>
                          <m:supHide m:val="on"/>
                          <m:ctrlPr>
                            <a:rPr lang="zh-CN" altLang="en-US" sz="1200" i="1">
                              <a:latin typeface="Cambria Math" panose="02040503050406030204" pitchFamily="18" charset="0"/>
                            </a:rPr>
                          </m:ctrlPr>
                        </m:naryPr>
                        <m: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2</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2</m:t>
                          </m:r>
                        </m:sub>
                      </m:sSub>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oMath>
                  </m:oMathPara>
                </a14:m>
                <a:endParaRPr lang="zh-CN" altLang="en-US" sz="1200" dirty="0"/>
              </a:p>
            </p:txBody>
          </p:sp>
        </mc:Choice>
        <mc:Fallback xmlns="">
          <p:sp>
            <p:nvSpPr>
              <p:cNvPr id="12" name="矩形 11">
                <a:extLst>
                  <a:ext uri="{FF2B5EF4-FFF2-40B4-BE49-F238E27FC236}">
                    <a16:creationId xmlns:a16="http://schemas.microsoft.com/office/drawing/2014/main" id="{EDFC8321-CED7-4C65-8B21-6C30B66F9A9E}"/>
                  </a:ext>
                </a:extLst>
              </p:cNvPr>
              <p:cNvSpPr>
                <a:spLocks noRot="1" noChangeAspect="1" noMove="1" noResize="1" noEditPoints="1" noAdjustHandles="1" noChangeArrowheads="1" noChangeShapeType="1" noTextEdit="1"/>
              </p:cNvSpPr>
              <p:nvPr/>
            </p:nvSpPr>
            <p:spPr>
              <a:xfrm>
                <a:off x="2035196" y="4221154"/>
                <a:ext cx="4950631" cy="544316"/>
              </a:xfrm>
              <a:prstGeom prst="rect">
                <a:avLst/>
              </a:prstGeom>
              <a:blipFill>
                <a:blip r:embed="rId5"/>
                <a:stretch>
                  <a:fillRect t="-137778" b="-18333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4560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heel(1)">
                                      <p:cBhvr>
                                        <p:cTn id="12" dur="20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20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wipe(left)">
                                      <p:cBhvr>
                                        <p:cTn id="44" dur="20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 calcmode="lin" valueType="num">
                                      <p:cBhvr>
                                        <p:cTn id="49" dur="500" fill="hold"/>
                                        <p:tgtEl>
                                          <p:spTgt spid="22"/>
                                        </p:tgtEl>
                                        <p:attrNameLst>
                                          <p:attrName>ppt_w</p:attrName>
                                        </p:attrNameLst>
                                      </p:cBhvr>
                                      <p:tavLst>
                                        <p:tav tm="0">
                                          <p:val>
                                            <p:fltVal val="0"/>
                                          </p:val>
                                        </p:tav>
                                        <p:tav tm="100000">
                                          <p:val>
                                            <p:strVal val="#ppt_w"/>
                                          </p:val>
                                        </p:tav>
                                      </p:tavLst>
                                    </p:anim>
                                    <p:anim calcmode="lin" valueType="num">
                                      <p:cBhvr>
                                        <p:cTn id="50" dur="500" fill="hold"/>
                                        <p:tgtEl>
                                          <p:spTgt spid="22"/>
                                        </p:tgtEl>
                                        <p:attrNameLst>
                                          <p:attrName>ppt_h</p:attrName>
                                        </p:attrNameLst>
                                      </p:cBhvr>
                                      <p:tavLst>
                                        <p:tav tm="0">
                                          <p:val>
                                            <p:fltVal val="0"/>
                                          </p:val>
                                        </p:tav>
                                        <p:tav tm="100000">
                                          <p:val>
                                            <p:strVal val="#ppt_h"/>
                                          </p:val>
                                        </p:tav>
                                      </p:tavLst>
                                    </p:anim>
                                    <p:animEffect transition="in" filter="fade">
                                      <p:cBhvr>
                                        <p:cTn id="5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p:bldP spid="5" grpId="0"/>
      <p:bldP spid="16" grpId="0"/>
      <p:bldP spid="21" grpId="0"/>
      <p:bldP spid="22" grpId="0"/>
      <p:bldP spid="2" grpId="0"/>
      <p:bldP spid="7"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pic>
        <p:nvPicPr>
          <p:cNvPr id="18" name="3T16.EPS" descr="id:2147503355;FounderCES">
            <a:extLst>
              <a:ext uri="{FF2B5EF4-FFF2-40B4-BE49-F238E27FC236}">
                <a16:creationId xmlns:a16="http://schemas.microsoft.com/office/drawing/2014/main" id="{DB4338EF-7F24-40DA-8CC7-A82E997CED6F}"/>
              </a:ext>
            </a:extLst>
          </p:cNvPr>
          <p:cNvPicPr/>
          <p:nvPr/>
        </p:nvPicPr>
        <p:blipFill>
          <a:blip r:embed="rId2"/>
          <a:stretch>
            <a:fillRect/>
          </a:stretch>
        </p:blipFill>
        <p:spPr>
          <a:xfrm>
            <a:off x="329339" y="1791102"/>
            <a:ext cx="2167335" cy="1737942"/>
          </a:xfrm>
          <a:prstGeom prst="rect">
            <a:avLst/>
          </a:prstGeom>
        </p:spPr>
      </p:pic>
      <p:sp>
        <p:nvSpPr>
          <p:cNvPr id="19" name="矩形 18">
            <a:extLst>
              <a:ext uri="{FF2B5EF4-FFF2-40B4-BE49-F238E27FC236}">
                <a16:creationId xmlns:a16="http://schemas.microsoft.com/office/drawing/2014/main" id="{AF07984A-83B5-46A9-A0E7-A588974809DA}"/>
              </a:ext>
            </a:extLst>
          </p:cNvPr>
          <p:cNvSpPr/>
          <p:nvPr/>
        </p:nvSpPr>
        <p:spPr>
          <a:xfrm>
            <a:off x="-872993" y="3702501"/>
            <a:ext cx="4572000" cy="249812"/>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流管内液流动量定理推导简图</a:t>
            </a:r>
            <a:endParaRPr lang="zh-CN" altLang="en-US" sz="800" dirty="0">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E2520576-315C-4023-90B0-8A4F0BEFA32F}"/>
              </a:ext>
            </a:extLst>
          </p:cNvPr>
          <p:cNvSpPr/>
          <p:nvPr/>
        </p:nvSpPr>
        <p:spPr>
          <a:xfrm>
            <a:off x="2847679" y="928255"/>
            <a:ext cx="5922817" cy="406369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6AD2A397-D2AA-4D2F-855B-1AFA2B521384}"/>
              </a:ext>
            </a:extLst>
          </p:cNvPr>
          <p:cNvSpPr/>
          <p:nvPr/>
        </p:nvSpPr>
        <p:spPr>
          <a:xfrm>
            <a:off x="3040803" y="1063526"/>
            <a:ext cx="2662908" cy="280718"/>
          </a:xfrm>
          <a:prstGeom prst="rect">
            <a:avLst/>
          </a:prstGeom>
        </p:spPr>
        <p:txBody>
          <a:bodyPr wrap="none">
            <a:spAutoFit/>
          </a:bodyPr>
          <a:lstStyle/>
          <a:p>
            <a:pPr>
              <a:lnSpc>
                <a:spcPts val="1575"/>
              </a:lnSpc>
              <a:spcAft>
                <a:spcPts val="0"/>
              </a:spcAft>
            </a:pPr>
            <a:r>
              <a:rPr lang="zh-CN" altLang="zh-CN" sz="1100" dirty="0">
                <a:solidFill>
                  <a:srgbClr val="000000"/>
                </a:solidFill>
                <a:latin typeface="NEU-BZ-S92"/>
                <a:ea typeface="黑体" panose="02010609060101010101" pitchFamily="49" charset="-122"/>
                <a:cs typeface="Times New Roman" panose="02020603050405020304" pitchFamily="18" charset="0"/>
              </a:rPr>
              <a:t>同样可推得体积</a:t>
            </a:r>
            <a:r>
              <a:rPr lang="en-US" altLang="zh-CN" sz="1100" i="1" dirty="0">
                <a:solidFill>
                  <a:srgbClr val="000000"/>
                </a:solidFill>
                <a:latin typeface="NEU-BZ-S92"/>
                <a:ea typeface="黑体" panose="02010609060101010101" pitchFamily="49" charset="-122"/>
                <a:cs typeface="Times New Roman" panose="02020603050405020304" pitchFamily="18" charset="0"/>
              </a:rPr>
              <a:t>V</a:t>
            </a:r>
            <a:r>
              <a:rPr lang="zh-CN" altLang="zh-CN" sz="1100" i="1" baseline="-25000" dirty="0">
                <a:solidFill>
                  <a:srgbClr val="000000"/>
                </a:solidFill>
                <a:latin typeface="NEU-BZ-S92"/>
                <a:ea typeface="黑体" panose="02010609060101010101" pitchFamily="49" charset="-122"/>
                <a:cs typeface="宋体" panose="02010600030101010101" pitchFamily="2" charset="-122"/>
              </a:rPr>
              <a:t>Ⅰ</a:t>
            </a:r>
            <a:r>
              <a:rPr lang="zh-CN" altLang="zh-CN" sz="1100" dirty="0">
                <a:solidFill>
                  <a:srgbClr val="000000"/>
                </a:solidFill>
                <a:latin typeface="NEU-BZ-S92"/>
                <a:ea typeface="黑体" panose="02010609060101010101" pitchFamily="49" charset="-122"/>
                <a:cs typeface="Times New Roman" panose="02020603050405020304" pitchFamily="18" charset="0"/>
              </a:rPr>
              <a:t>中液体在</a:t>
            </a:r>
            <a:r>
              <a:rPr lang="en-US" altLang="zh-CN" sz="1100" i="1" dirty="0">
                <a:solidFill>
                  <a:srgbClr val="000000"/>
                </a:solidFill>
                <a:latin typeface="NEU-BZ-S92"/>
                <a:ea typeface="黑体" panose="02010609060101010101" pitchFamily="49" charset="-122"/>
                <a:cs typeface="Times New Roman" panose="02020603050405020304" pitchFamily="18" charset="0"/>
              </a:rPr>
              <a:t>t</a:t>
            </a:r>
            <a:r>
              <a:rPr lang="zh-CN" altLang="zh-CN" sz="1100" dirty="0">
                <a:solidFill>
                  <a:srgbClr val="000000"/>
                </a:solidFill>
                <a:latin typeface="NEU-BZ-S92"/>
                <a:ea typeface="黑体" panose="02010609060101010101" pitchFamily="49" charset="-122"/>
                <a:cs typeface="Times New Roman" panose="02020603050405020304" pitchFamily="18" charset="0"/>
              </a:rPr>
              <a:t>时的动量为</a:t>
            </a:r>
            <a:endParaRPr lang="zh-CN" altLang="zh-CN" sz="11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2E8C6D2-EAF4-4BEE-A6AD-E51EE37FC33B}"/>
                  </a:ext>
                </a:extLst>
              </p:cNvPr>
              <p:cNvSpPr/>
              <p:nvPr/>
            </p:nvSpPr>
            <p:spPr>
              <a:xfrm>
                <a:off x="5703711" y="950570"/>
                <a:ext cx="2814937" cy="5449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pitchFamily="18" charset="0"/>
                                </a:rPr>
                              </m:ctrlPr>
                            </m:sSubPr>
                            <m:e>
                              <m:r>
                                <m:rPr>
                                  <m:nor/>
                                </m:rPr>
                                <a:rPr lang="zh-CN" altLang="en-US" sz="1200">
                                  <a:latin typeface="Cambria Math" panose="02040503050406030204" pitchFamily="18" charset="0"/>
                                </a:rPr>
                                <m:t>Ⅰ</m:t>
                              </m:r>
                            </m:e>
                            <m:sub>
                              <m:r>
                                <a:rPr lang="zh-CN" altLang="en-US" sz="1200" i="1">
                                  <a:latin typeface="Cambria Math" panose="02040503050406030204" pitchFamily="18" charset="0"/>
                                </a:rPr>
                                <m:t>𝑡</m:t>
                              </m:r>
                            </m:sub>
                          </m:sSub>
                        </m:sub>
                      </m:sSub>
                      <m:r>
                        <a:rPr lang="zh-CN" altLang="en-US" sz="1200" i="0">
                          <a:latin typeface="Cambria Math" panose="02040503050406030204" pitchFamily="18" charset="0"/>
                        </a:rPr>
                        <m:t>=</m:t>
                      </m:r>
                      <m:nary>
                        <m:naryPr>
                          <m:limLoc m:val="subSup"/>
                          <m:grow m:val="on"/>
                          <m:supHide m:val="on"/>
                          <m:ctrlPr>
                            <a:rPr lang="zh-CN" altLang="en-US" sz="1200" i="1">
                              <a:latin typeface="Cambria Math" panose="02040503050406030204" pitchFamily="18" charset="0"/>
                            </a:rPr>
                          </m:ctrlPr>
                        </m:naryPr>
                        <m: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𝑉</m:t>
                              </m:r>
                            </m:e>
                            <m:sub>
                              <m:r>
                                <m:rPr>
                                  <m:nor/>
                                </m:rPr>
                                <a:rPr lang="zh-CN" altLang="en-US" sz="1200">
                                  <a:latin typeface="Cambria Math" panose="02040503050406030204" pitchFamily="18" charset="0"/>
                                </a:rPr>
                                <m:t>Ⅰ</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pitchFamily="18" charset="0"/>
                            </a:rPr>
                          </m:ctrlPr>
                        </m:sSubPr>
                        <m:e>
                          <m:r>
                            <m:rPr>
                              <m:sty m:val="p"/>
                            </m:rPr>
                            <a:rPr lang="zh-CN" altLang="en-US" sz="1200" i="0">
                              <a:latin typeface="Cambria Math" panose="02040503050406030204" pitchFamily="18" charset="0"/>
                            </a:rPr>
                            <m:t>V</m:t>
                          </m:r>
                        </m:e>
                        <m:sub>
                          <m:r>
                            <m:rPr>
                              <m:nor/>
                            </m:rPr>
                            <a:rPr lang="zh-CN" altLang="en-US" sz="1200">
                              <a:latin typeface="Cambria Math" panose="02040503050406030204" pitchFamily="18" charset="0"/>
                            </a:rPr>
                            <m:t>Ⅰ</m:t>
                          </m:r>
                        </m:sub>
                      </m:sSub>
                      <m:r>
                        <a:rPr lang="zh-CN" altLang="en-US" sz="1200" i="0">
                          <a:latin typeface="Cambria Math" panose="02040503050406030204" pitchFamily="18" charset="0"/>
                        </a:rPr>
                        <m:t>=</m:t>
                      </m:r>
                      <m:nary>
                        <m:naryPr>
                          <m:limLoc m:val="subSup"/>
                          <m:grow m:val="on"/>
                          <m:supHide m:val="on"/>
                          <m:ctrlPr>
                            <a:rPr lang="zh-CN" altLang="en-US" sz="1200" i="1">
                              <a:latin typeface="Cambria Math" panose="02040503050406030204" pitchFamily="18" charset="0"/>
                            </a:rPr>
                          </m:ctrlPr>
                        </m:naryPr>
                        <m: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oMath>
                  </m:oMathPara>
                </a14:m>
                <a:endParaRPr lang="zh-CN" altLang="en-US" sz="1200" dirty="0"/>
              </a:p>
            </p:txBody>
          </p:sp>
        </mc:Choice>
        <mc:Fallback xmlns="">
          <p:sp>
            <p:nvSpPr>
              <p:cNvPr id="5" name="矩形 4">
                <a:extLst>
                  <a:ext uri="{FF2B5EF4-FFF2-40B4-BE49-F238E27FC236}">
                    <a16:creationId xmlns:a16="http://schemas.microsoft.com/office/drawing/2014/main" id="{62E8C6D2-EAF4-4BEE-A6AD-E51EE37FC33B}"/>
                  </a:ext>
                </a:extLst>
              </p:cNvPr>
              <p:cNvSpPr>
                <a:spLocks noRot="1" noChangeAspect="1" noMove="1" noResize="1" noEditPoints="1" noAdjustHandles="1" noChangeArrowheads="1" noChangeShapeType="1" noTextEdit="1"/>
              </p:cNvSpPr>
              <p:nvPr/>
            </p:nvSpPr>
            <p:spPr>
              <a:xfrm>
                <a:off x="5703711" y="950570"/>
                <a:ext cx="2814937" cy="544957"/>
              </a:xfrm>
              <a:prstGeom prst="rect">
                <a:avLst/>
              </a:prstGeom>
              <a:blipFill>
                <a:blip r:embed="rId3"/>
                <a:stretch>
                  <a:fillRect l="-2820" t="-139326" b="-186517"/>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14729781-A2EC-482F-8B18-24B5793540ED}"/>
              </a:ext>
            </a:extLst>
          </p:cNvPr>
          <p:cNvSpPr/>
          <p:nvPr/>
        </p:nvSpPr>
        <p:spPr>
          <a:xfrm>
            <a:off x="3040803" y="1597567"/>
            <a:ext cx="2686954" cy="261610"/>
          </a:xfrm>
          <a:prstGeom prst="rect">
            <a:avLst/>
          </a:prstGeom>
        </p:spPr>
        <p:txBody>
          <a:bodyPr wrap="none">
            <a:spAutoFit/>
          </a:bodyPr>
          <a:lstStyle/>
          <a:p>
            <a:r>
              <a:rPr lang="zh-CN" altLang="en-US" sz="1100" dirty="0"/>
              <a:t>另外</a:t>
            </a:r>
            <a:r>
              <a:rPr lang="en-US" altLang="zh-CN" sz="1100" dirty="0"/>
              <a:t>,</a:t>
            </a:r>
            <a:r>
              <a:rPr lang="zh-CN" altLang="en-US" sz="1100" dirty="0"/>
              <a:t>式</a:t>
            </a:r>
            <a:r>
              <a:rPr lang="en-US" altLang="zh-CN" sz="1100" dirty="0"/>
              <a:t>(3-25)</a:t>
            </a:r>
            <a:r>
              <a:rPr lang="zh-CN" altLang="en-US" sz="1100" dirty="0"/>
              <a:t>中等号右边的第一、二项为</a:t>
            </a: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91259554-D68B-4214-A5C5-E0BAD6286BB2}"/>
                  </a:ext>
                </a:extLst>
              </p:cNvPr>
              <p:cNvSpPr/>
              <p:nvPr/>
            </p:nvSpPr>
            <p:spPr>
              <a:xfrm>
                <a:off x="5824834" y="1417409"/>
                <a:ext cx="2693814" cy="5990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𝐼</m:t>
                          </m:r>
                        </m:e>
                        <m:sub>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Ⅲ</m:t>
                              </m:r>
                            </m:e>
                            <m:sub>
                              <m:r>
                                <a:rPr lang="zh-CN" altLang="en-US" sz="1400" i="1">
                                  <a:latin typeface="Cambria Math" panose="02040503050406030204" pitchFamily="18" charset="0"/>
                                </a:rPr>
                                <m:t>𝑡</m:t>
                              </m:r>
                              <m:r>
                                <a:rPr lang="zh-CN" altLang="en-US" sz="1400" i="0">
                                  <a:latin typeface="Cambria Math" panose="02040503050406030204" pitchFamily="18" charset="0"/>
                                </a:rPr>
                                <m:t>+</m:t>
                              </m:r>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sub>
                          </m:sSub>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𝐼</m:t>
                          </m:r>
                        </m:e>
                        <m:sub>
                          <m:sSub>
                            <m:sSubPr>
                              <m:ctrlPr>
                                <a:rPr lang="zh-CN" altLang="en-US" sz="1400" i="1">
                                  <a:latin typeface="Cambria Math" panose="02040503050406030204" pitchFamily="18" charset="0"/>
                                </a:rPr>
                              </m:ctrlPr>
                            </m:sSubPr>
                            <m:e>
                              <m:r>
                                <a:rPr lang="zh-CN" altLang="en-US" sz="1400" i="0">
                                  <a:latin typeface="Cambria Math" panose="02040503050406030204" pitchFamily="18" charset="0"/>
                                </a:rPr>
                                <m:t>Ⅲ</m:t>
                              </m:r>
                            </m:e>
                            <m:sub>
                              <m:r>
                                <a:rPr lang="zh-CN" altLang="en-US" sz="1400" i="1">
                                  <a:latin typeface="Cambria Math" panose="02040503050406030204" pitchFamily="18" charset="0"/>
                                </a:rPr>
                                <m:t>𝑡</m:t>
                              </m:r>
                            </m:sub>
                          </m:sSub>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m:rPr>
                              <m:sty m:val="p"/>
                            </m:rPr>
                            <a:rPr lang="zh-CN" altLang="en-US" sz="1400" i="0">
                              <a:latin typeface="Cambria Math" panose="02040503050406030204" pitchFamily="18" charset="0"/>
                            </a:rPr>
                            <m:t>d</m:t>
                          </m:r>
                        </m:num>
                        <m:den>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den>
                      </m:f>
                      <m:d>
                        <m:dPr>
                          <m:begChr m:val="["/>
                          <m:endChr m:val="]"/>
                          <m:ctrlPr>
                            <a:rPr lang="zh-CN" altLang="en-US" sz="1400" i="1">
                              <a:latin typeface="Cambria Math" panose="02040503050406030204" pitchFamily="18" charset="0"/>
                            </a:rPr>
                          </m:ctrlPr>
                        </m:dPr>
                        <m:e>
                          <m:nary>
                            <m:naryPr>
                              <m:limLoc m:val="subSup"/>
                              <m:grow m:val="on"/>
                              <m:supHide m:val="on"/>
                              <m:ctrlPr>
                                <a:rPr lang="zh-CN" altLang="en-US" sz="1400" i="1">
                                  <a:latin typeface="Cambria Math" panose="02040503050406030204" pitchFamily="18" charset="0"/>
                                </a:rPr>
                              </m:ctrlPr>
                            </m:naryPr>
                            <m: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𝑉</m:t>
                                  </m:r>
                                </m:e>
                                <m:sub>
                                  <m:r>
                                    <a:rPr lang="zh-CN" altLang="en-US" sz="1400" i="0">
                                      <a:latin typeface="Cambria Math" panose="02040503050406030204" pitchFamily="18" charset="0"/>
                                    </a:rPr>
                                    <m:t>Ⅲ</m:t>
                                  </m:r>
                                </m:sub>
                              </m:sSub>
                            </m:sub>
                            <m:sup/>
                            <m:e>
                              <m:r>
                                <a:rPr lang="zh-CN" altLang="en-US" sz="1400" i="1">
                                  <a:latin typeface="Cambria Math" panose="02040503050406030204" pitchFamily="18" charset="0"/>
                                </a:rPr>
                                <m:t>𝜌</m:t>
                              </m:r>
                            </m:e>
                          </m:nary>
                          <m:r>
                            <a:rPr lang="zh-CN" altLang="en-US" sz="1400" i="1">
                              <a:latin typeface="Cambria Math" panose="02040503050406030204" pitchFamily="18" charset="0"/>
                            </a:rPr>
                            <m:t>𝑢</m:t>
                          </m:r>
                          <m:r>
                            <m:rPr>
                              <m:sty m:val="p"/>
                            </m:rPr>
                            <a:rPr lang="zh-CN" altLang="en-US" sz="1400" i="0">
                              <a:latin typeface="Cambria Math" panose="02040503050406030204" pitchFamily="18" charset="0"/>
                            </a:rPr>
                            <m:t>d</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𝑉</m:t>
                              </m:r>
                            </m:e>
                            <m:sub>
                              <m:r>
                                <a:rPr lang="zh-CN" altLang="en-US" sz="1400" i="0">
                                  <a:latin typeface="Cambria Math" panose="02040503050406030204" pitchFamily="18" charset="0"/>
                                </a:rPr>
                                <m:t>Ⅲ</m:t>
                              </m:r>
                            </m:sub>
                          </m:sSub>
                        </m:e>
                      </m:d>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oMath>
                  </m:oMathPara>
                </a14:m>
                <a:endParaRPr lang="zh-CN" altLang="en-US" sz="1400" dirty="0"/>
              </a:p>
            </p:txBody>
          </p:sp>
        </mc:Choice>
        <mc:Fallback xmlns="">
          <p:sp>
            <p:nvSpPr>
              <p:cNvPr id="14" name="矩形 13">
                <a:extLst>
                  <a:ext uri="{FF2B5EF4-FFF2-40B4-BE49-F238E27FC236}">
                    <a16:creationId xmlns:a16="http://schemas.microsoft.com/office/drawing/2014/main" id="{91259554-D68B-4214-A5C5-E0BAD6286BB2}"/>
                  </a:ext>
                </a:extLst>
              </p:cNvPr>
              <p:cNvSpPr>
                <a:spLocks noRot="1" noChangeAspect="1" noMove="1" noResize="1" noEditPoints="1" noAdjustHandles="1" noChangeArrowheads="1" noChangeShapeType="1" noTextEdit="1"/>
              </p:cNvSpPr>
              <p:nvPr/>
            </p:nvSpPr>
            <p:spPr>
              <a:xfrm>
                <a:off x="5824834" y="1417409"/>
                <a:ext cx="2693814" cy="599010"/>
              </a:xfrm>
              <a:prstGeom prst="rect">
                <a:avLst/>
              </a:prstGeom>
              <a:blipFill>
                <a:blip r:embed="rId4"/>
                <a:stretch>
                  <a:fillRect t="-140816" r="-680" b="-203061"/>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F048DD89-797F-4FAF-8BAD-0CADD26F2023}"/>
              </a:ext>
            </a:extLst>
          </p:cNvPr>
          <p:cNvSpPr/>
          <p:nvPr/>
        </p:nvSpPr>
        <p:spPr>
          <a:xfrm>
            <a:off x="3040803" y="2034521"/>
            <a:ext cx="3794629" cy="297517"/>
          </a:xfrm>
          <a:prstGeom prst="rect">
            <a:avLst/>
          </a:prstGeom>
        </p:spPr>
        <p:txBody>
          <a:bodyPr wrap="none">
            <a:spAutoFit/>
          </a:bodyPr>
          <a:lstStyle/>
          <a:p>
            <a:pPr>
              <a:lnSpc>
                <a:spcPts val="1575"/>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体积</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100" i="1" baseline="-25000" dirty="0">
                <a:solidFill>
                  <a:srgbClr val="000000"/>
                </a:solidFill>
                <a:latin typeface="NEU-BZ-S92"/>
                <a:ea typeface="宋体" panose="02010600030101010101" pitchFamily="2" charset="-122"/>
                <a:cs typeface="宋体" panose="02010600030101010101" pitchFamily="2" charset="-122"/>
              </a:rPr>
              <a:t>Ⅲ</a:t>
            </a:r>
            <a:r>
              <a:rPr lang="en-US" altLang="zh-CN" sz="1100" i="1" baseline="-25000" dirty="0">
                <a:solidFill>
                  <a:srgbClr val="000000"/>
                </a:solidFill>
                <a:latin typeface="NEU-BZ-S92"/>
                <a:ea typeface="宋体" panose="02010600030101010101" pitchFamily="2" charset="-122"/>
                <a:cs typeface="宋体" panose="02010600030101010101" pitchFamily="2" charset="-122"/>
              </a:rPr>
              <a:t> </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将以上关系代入式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得</a:t>
            </a:r>
            <a:endParaRPr lang="zh-CN" altLang="zh-CN" sz="11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8E343792-3F7F-4B3E-A530-5FC89C95FEED}"/>
                  </a:ext>
                </a:extLst>
              </p:cNvPr>
              <p:cNvSpPr/>
              <p:nvPr/>
            </p:nvSpPr>
            <p:spPr>
              <a:xfrm>
                <a:off x="2671692" y="2336708"/>
                <a:ext cx="6790267" cy="48571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zh-CN" altLang="en-US" sz="1100"/>
                        <m:t>∑</m:t>
                      </m:r>
                      <m:r>
                        <a:rPr lang="zh-CN" altLang="en-US" sz="1100" i="1">
                          <a:latin typeface="Cambria Math" panose="02040503050406030204" pitchFamily="18" charset="0"/>
                        </a:rPr>
                        <m:t>𝐹</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d</m:t>
                          </m:r>
                        </m:num>
                        <m:den>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𝑡</m:t>
                          </m:r>
                        </m:den>
                      </m:f>
                      <m:d>
                        <m:dPr>
                          <m:begChr m:val="["/>
                          <m:endChr m:val="]"/>
                          <m:ctrlPr>
                            <a:rPr lang="zh-CN" altLang="en-US" sz="1100" i="1">
                              <a:latin typeface="Cambria Math" panose="02040503050406030204" pitchFamily="18" charset="0"/>
                            </a:rPr>
                          </m:ctrlPr>
                        </m:dPr>
                        <m:e>
                          <m:nary>
                            <m:naryPr>
                              <m:limLoc m:val="subSup"/>
                              <m:grow m:val="on"/>
                              <m:supHide m:val="on"/>
                              <m:ctrlPr>
                                <a:rPr lang="zh-CN" altLang="en-US" sz="1100" i="1">
                                  <a:latin typeface="Cambria Math" panose="02040503050406030204" pitchFamily="18" charset="0"/>
                                </a:rPr>
                              </m:ctrlPr>
                            </m:naryPr>
                            <m:sub>
                              <m:r>
                                <a:rPr lang="zh-CN" altLang="en-US" sz="1100" i="1">
                                  <a:latin typeface="Cambria Math" panose="02040503050406030204" pitchFamily="18" charset="0"/>
                                </a:rPr>
                                <m:t>𝑉</m:t>
                              </m:r>
                            </m:sub>
                            <m:sup/>
                            <m:e>
                              <m:r>
                                <a:rPr lang="zh-CN" altLang="en-US" sz="1100" i="1">
                                  <a:latin typeface="Cambria Math" panose="02040503050406030204" pitchFamily="18" charset="0"/>
                                </a:rPr>
                                <m:t>𝜌</m:t>
                              </m:r>
                              <m:r>
                                <a:rPr lang="zh-CN" altLang="en-US" sz="1100" i="1">
                                  <a:latin typeface="Cambria Math" panose="02040503050406030204" pitchFamily="18" charset="0"/>
                                </a:rPr>
                                <m:t>𝑢</m:t>
                              </m:r>
                            </m:e>
                          </m:nary>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𝑉</m:t>
                          </m:r>
                        </m:e>
                      </m:d>
                      <m:r>
                        <a:rPr lang="zh-CN" altLang="en-US" sz="1100" i="0">
                          <a:latin typeface="Cambria Math" panose="02040503050406030204" pitchFamily="18" charset="0"/>
                        </a:rPr>
                        <m:t>+</m:t>
                      </m:r>
                      <m:nary>
                        <m:naryPr>
                          <m:limLoc m:val="subSup"/>
                          <m:grow m:val="on"/>
                          <m:supHide m:val="on"/>
                          <m:ctrlPr>
                            <a:rPr lang="zh-CN" altLang="en-US" sz="1100" i="1">
                              <a:latin typeface="Cambria Math" panose="02040503050406030204" pitchFamily="18" charset="0"/>
                            </a:rPr>
                          </m:ctrlPr>
                        </m:naryPr>
                        <m: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𝐴</m:t>
                              </m:r>
                            </m:e>
                            <m:sub>
                              <m:r>
                                <a:rPr lang="zh-CN" altLang="en-US" sz="1100" i="0">
                                  <a:latin typeface="Cambria Math" panose="02040503050406030204" pitchFamily="18" charset="0"/>
                                </a:rPr>
                                <m:t>2</m:t>
                              </m:r>
                            </m:sub>
                          </m:sSub>
                        </m:sub>
                        <m:sup/>
                        <m:e>
                          <m:r>
                            <a:rPr lang="zh-CN" altLang="en-US" sz="1100" i="1">
                              <a:latin typeface="Cambria Math" panose="02040503050406030204" pitchFamily="18" charset="0"/>
                            </a:rPr>
                            <m:t>𝜌</m:t>
                          </m:r>
                        </m:e>
                      </m:nary>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2</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2</m:t>
                          </m:r>
                        </m:sub>
                      </m:sSub>
                      <m:r>
                        <m:rPr>
                          <m:sty m:val="p"/>
                        </m:rPr>
                        <a:rPr lang="zh-CN" altLang="en-US" sz="1100" i="0">
                          <a:latin typeface="Cambria Math" panose="02040503050406030204" pitchFamily="18" charset="0"/>
                        </a:rPr>
                        <m:t>d</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𝐴</m:t>
                          </m:r>
                        </m:e>
                        <m:sub>
                          <m:r>
                            <a:rPr lang="zh-CN" altLang="en-US" sz="1100" i="0">
                              <a:latin typeface="Cambria Math" panose="02040503050406030204" pitchFamily="18" charset="0"/>
                            </a:rPr>
                            <m:t>2</m:t>
                          </m:r>
                        </m:sub>
                      </m:sSub>
                      <m:r>
                        <m:rPr>
                          <m:nor/>
                        </m:rPr>
                        <a:rPr lang="zh-CN" altLang="en-US" sz="1100" i="1">
                          <a:latin typeface="Cambria Math" panose="02040503050406030204" pitchFamily="18" charset="0"/>
                        </a:rPr>
                        <m:t>−</m:t>
                      </m:r>
                      <m:nary>
                        <m:naryPr>
                          <m:limLoc m:val="subSup"/>
                          <m:grow m:val="on"/>
                          <m:supHide m:val="on"/>
                          <m:ctrlPr>
                            <a:rPr lang="zh-CN" altLang="en-US" sz="1100" i="1">
                              <a:latin typeface="Cambria Math" panose="02040503050406030204" pitchFamily="18" charset="0"/>
                            </a:rPr>
                          </m:ctrlPr>
                        </m:naryPr>
                        <m: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𝐴</m:t>
                              </m:r>
                            </m:e>
                            <m:sub>
                              <m:r>
                                <a:rPr lang="zh-CN" altLang="en-US" sz="1100" i="0">
                                  <a:latin typeface="Cambria Math" panose="02040503050406030204" pitchFamily="18" charset="0"/>
                                </a:rPr>
                                <m:t>1</m:t>
                              </m:r>
                            </m:sub>
                          </m:sSub>
                        </m:sub>
                        <m:sup/>
                        <m:e>
                          <m:r>
                            <a:rPr lang="zh-CN" altLang="en-US" sz="1100" i="1">
                              <a:latin typeface="Cambria Math" panose="02040503050406030204" pitchFamily="18" charset="0"/>
                            </a:rPr>
                            <m:t>𝜌</m:t>
                          </m:r>
                        </m:e>
                      </m:nary>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1</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1</m:t>
                          </m:r>
                        </m:sub>
                      </m:sSub>
                      <m:r>
                        <m:rPr>
                          <m:sty m:val="p"/>
                        </m:rPr>
                        <a:rPr lang="zh-CN" altLang="en-US" sz="1100" i="0">
                          <a:latin typeface="Cambria Math" panose="02040503050406030204" pitchFamily="18" charset="0"/>
                        </a:rPr>
                        <m:t>d</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𝐴</m:t>
                          </m:r>
                        </m:e>
                        <m:sub>
                          <m:r>
                            <a:rPr lang="zh-CN" altLang="en-US" sz="1100" i="0">
                              <a:latin typeface="Cambria Math" panose="02040503050406030204" pitchFamily="18" charset="0"/>
                            </a:rPr>
                            <m:t>1</m:t>
                          </m:r>
                        </m:sub>
                      </m:sSub>
                    </m:oMath>
                  </m:oMathPara>
                </a14:m>
                <a:endParaRPr lang="zh-CN" altLang="en-US" sz="1100" dirty="0"/>
              </a:p>
            </p:txBody>
          </p:sp>
        </mc:Choice>
        <mc:Fallback xmlns="">
          <p:sp>
            <p:nvSpPr>
              <p:cNvPr id="22" name="矩形 21">
                <a:extLst>
                  <a:ext uri="{FF2B5EF4-FFF2-40B4-BE49-F238E27FC236}">
                    <a16:creationId xmlns:a16="http://schemas.microsoft.com/office/drawing/2014/main" id="{8E343792-3F7F-4B3E-A530-5FC89C95FEED}"/>
                  </a:ext>
                </a:extLst>
              </p:cNvPr>
              <p:cNvSpPr>
                <a:spLocks noRot="1" noChangeAspect="1" noMove="1" noResize="1" noEditPoints="1" noAdjustHandles="1" noChangeArrowheads="1" noChangeShapeType="1" noTextEdit="1"/>
              </p:cNvSpPr>
              <p:nvPr/>
            </p:nvSpPr>
            <p:spPr>
              <a:xfrm>
                <a:off x="2671692" y="2336708"/>
                <a:ext cx="6790267" cy="485710"/>
              </a:xfrm>
              <a:prstGeom prst="rect">
                <a:avLst/>
              </a:prstGeom>
              <a:blipFill>
                <a:blip r:embed="rId5"/>
                <a:stretch>
                  <a:fillRect t="-133750" b="-196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F6EC643B-B6CA-4519-A948-DC3B4032D9A2}"/>
                  </a:ext>
                </a:extLst>
              </p:cNvPr>
              <p:cNvSpPr/>
              <p:nvPr/>
            </p:nvSpPr>
            <p:spPr>
              <a:xfrm>
                <a:off x="3041817" y="2892424"/>
                <a:ext cx="5266268" cy="602857"/>
              </a:xfrm>
              <a:prstGeom prst="rect">
                <a:avLst/>
              </a:prstGeom>
            </p:spPr>
            <p:txBody>
              <a:bodyPr wrap="square">
                <a:spAutoFit/>
              </a:bodyPr>
              <a:lstStyle/>
              <a:p>
                <a:pPr indent="252000" algn="just">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若用流管内液体的平均流速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代替截面上的实际流速</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其误差用一动量修正系数</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β</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予以修正</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且不考虑液体的可压缩性</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14:m>
                  <m:oMath xmlns:m="http://schemas.openxmlformats.org/officeDocument/2006/math">
                    <m:d>
                      <m:d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zh-CN" alt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而</m:t>
                        </m:r>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𝑞</m:t>
                        </m:r>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nary>
                          <m:naryPr>
                            <m:limLoc m:val="subSup"/>
                            <m:grow m:val="on"/>
                            <m:supHide m:val="on"/>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m:t>
                            </m:r>
                          </m:sub>
                          <m:sup/>
                          <m:e>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𝑢</m:t>
                            </m:r>
                          </m:e>
                        </m:nary>
                        <m:r>
                          <m:rPr>
                            <m:sty m:val="p"/>
                          </m:rP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m:t>
                        </m:r>
                      </m:e>
                    </m:d>
                  </m:oMath>
                </a14:m>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则上式经整理后可写成</a:t>
                </a:r>
                <a:endParaRPr lang="zh-CN" altLang="zh-CN" sz="1000" dirty="0">
                  <a:solidFill>
                    <a:srgbClr val="000000"/>
                  </a:solidFill>
                  <a:effectLst/>
                  <a:latin typeface="NEU-BZ-S92"/>
                  <a:ea typeface="方正书宋_GBK"/>
                  <a:cs typeface="Times New Roman" panose="02020603050405020304" pitchFamily="18" charset="0"/>
                </a:endParaRPr>
              </a:p>
            </p:txBody>
          </p:sp>
        </mc:Choice>
        <mc:Fallback xmlns="">
          <p:sp>
            <p:nvSpPr>
              <p:cNvPr id="23" name="矩形 22">
                <a:extLst>
                  <a:ext uri="{FF2B5EF4-FFF2-40B4-BE49-F238E27FC236}">
                    <a16:creationId xmlns:a16="http://schemas.microsoft.com/office/drawing/2014/main" id="{F6EC643B-B6CA-4519-A948-DC3B4032D9A2}"/>
                  </a:ext>
                </a:extLst>
              </p:cNvPr>
              <p:cNvSpPr>
                <a:spLocks noRot="1" noChangeAspect="1" noMove="1" noResize="1" noEditPoints="1" noAdjustHandles="1" noChangeArrowheads="1" noChangeShapeType="1" noTextEdit="1"/>
              </p:cNvSpPr>
              <p:nvPr/>
            </p:nvSpPr>
            <p:spPr>
              <a:xfrm>
                <a:off x="3041817" y="2892424"/>
                <a:ext cx="5266268" cy="602857"/>
              </a:xfrm>
              <a:prstGeom prst="rect">
                <a:avLst/>
              </a:prstGeom>
              <a:blipFill>
                <a:blip r:embed="rId6"/>
                <a:stretch>
                  <a:fillRect b="-727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2BAFE183-F2A7-41CB-8067-C07F2432F3DA}"/>
                  </a:ext>
                </a:extLst>
              </p:cNvPr>
              <p:cNvSpPr/>
              <p:nvPr/>
            </p:nvSpPr>
            <p:spPr>
              <a:xfrm>
                <a:off x="4547446" y="3504409"/>
                <a:ext cx="2954014" cy="4690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100" smtClean="0"/>
                        <m:t>∑</m:t>
                      </m:r>
                      <m:r>
                        <a:rPr lang="zh-CN" altLang="en-US" sz="1100" i="1">
                          <a:latin typeface="Cambria Math" panose="02040503050406030204" pitchFamily="18" charset="0"/>
                        </a:rPr>
                        <m:t>𝐹</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d</m:t>
                          </m:r>
                        </m:num>
                        <m:den>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𝑡</m:t>
                          </m:r>
                        </m:den>
                      </m:f>
                      <m:d>
                        <m:dPr>
                          <m:begChr m:val="["/>
                          <m:endChr m:val="]"/>
                          <m:ctrlPr>
                            <a:rPr lang="zh-CN" altLang="en-US" sz="1100" i="1">
                              <a:latin typeface="Cambria Math" panose="02040503050406030204" pitchFamily="18" charset="0"/>
                            </a:rPr>
                          </m:ctrlPr>
                        </m:dPr>
                        <m:e>
                          <m:nary>
                            <m:naryPr>
                              <m:limLoc m:val="subSup"/>
                              <m:grow m:val="on"/>
                              <m:supHide m:val="on"/>
                              <m:ctrlPr>
                                <a:rPr lang="zh-CN" altLang="en-US" sz="1100" i="1">
                                  <a:latin typeface="Cambria Math" panose="02040503050406030204" pitchFamily="18" charset="0"/>
                                </a:rPr>
                              </m:ctrlPr>
                            </m:naryPr>
                            <m:sub>
                              <m:r>
                                <a:rPr lang="zh-CN" altLang="en-US" sz="1100" i="1">
                                  <a:latin typeface="Cambria Math" panose="02040503050406030204" pitchFamily="18" charset="0"/>
                                </a:rPr>
                                <m:t>𝑉</m:t>
                              </m:r>
                            </m:sub>
                            <m:sup/>
                            <m:e>
                              <m:r>
                                <a:rPr lang="zh-CN" altLang="en-US" sz="1100" i="1">
                                  <a:latin typeface="Cambria Math" panose="02040503050406030204" pitchFamily="18" charset="0"/>
                                </a:rPr>
                                <m:t>𝜌</m:t>
                              </m:r>
                              <m:r>
                                <a:rPr lang="zh-CN" altLang="en-US" sz="1100" i="1">
                                  <a:latin typeface="Cambria Math" panose="02040503050406030204" pitchFamily="18" charset="0"/>
                                </a:rPr>
                                <m:t>𝑢</m:t>
                              </m:r>
                            </m:e>
                          </m:nary>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𝑉</m:t>
                          </m:r>
                        </m:e>
                      </m:d>
                      <m:r>
                        <a:rPr lang="zh-CN" altLang="en-US" sz="1100" i="0">
                          <a:latin typeface="Cambria Math" panose="02040503050406030204" pitchFamily="18" charset="0"/>
                        </a:rPr>
                        <m:t>+</m:t>
                      </m:r>
                      <m:r>
                        <a:rPr lang="zh-CN" altLang="en-US" sz="1100" i="1">
                          <a:latin typeface="Cambria Math" panose="02040503050406030204" pitchFamily="18" charset="0"/>
                        </a:rPr>
                        <m:t>𝜌</m:t>
                      </m:r>
                      <m:r>
                        <a:rPr lang="zh-CN" altLang="en-US" sz="1100" i="1">
                          <a:latin typeface="Cambria Math" panose="02040503050406030204" pitchFamily="18" charset="0"/>
                        </a:rPr>
                        <m:t>𝑞</m:t>
                      </m:r>
                      <m:r>
                        <m:rPr>
                          <m:nor/>
                        </m:rPr>
                        <a:rPr lang="zh-CN" altLang="en-US" sz="1100" i="1">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𝛽</m:t>
                          </m:r>
                        </m:e>
                        <m:sub>
                          <m:r>
                            <a:rPr lang="zh-CN" altLang="en-US" sz="1100" i="0">
                              <a:latin typeface="Cambria Math" panose="02040503050406030204" pitchFamily="18" charset="0"/>
                            </a:rPr>
                            <m:t>2</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𝑣</m:t>
                          </m:r>
                        </m:e>
                        <m:sub>
                          <m:r>
                            <a:rPr lang="zh-CN" altLang="en-US" sz="1100" i="0">
                              <a:latin typeface="Cambria Math" panose="02040503050406030204" pitchFamily="18" charset="0"/>
                            </a:rPr>
                            <m:t>2</m:t>
                          </m:r>
                        </m:sub>
                      </m:sSub>
                      <m:r>
                        <m:rPr>
                          <m:nor/>
                        </m:rPr>
                        <a:rPr lang="zh-CN" altLang="en-US" sz="1100" i="1">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𝛽</m:t>
                          </m:r>
                        </m:e>
                        <m:sub>
                          <m:r>
                            <a:rPr lang="zh-CN" altLang="en-US" sz="1100" i="0">
                              <a:latin typeface="Cambria Math" panose="02040503050406030204" pitchFamily="18" charset="0"/>
                            </a:rPr>
                            <m:t>1</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𝑣</m:t>
                          </m:r>
                        </m:e>
                        <m:sub>
                          <m:r>
                            <a:rPr lang="zh-CN" altLang="en-US" sz="1100" i="0">
                              <a:latin typeface="Cambria Math" panose="02040503050406030204" pitchFamily="18" charset="0"/>
                            </a:rPr>
                            <m:t>1</m:t>
                          </m:r>
                        </m:sub>
                      </m:sSub>
                      <m:r>
                        <m:rPr>
                          <m:nor/>
                        </m:rPr>
                        <a:rPr lang="zh-CN" altLang="en-US" sz="1100" i="1">
                          <a:latin typeface="Cambria Math" panose="02040503050406030204" pitchFamily="18" charset="0"/>
                        </a:rPr>
                        <m:t>)(</m:t>
                      </m:r>
                      <m:r>
                        <a:rPr lang="en-US" altLang="zh-CN" sz="1100" b="0" i="0" smtClean="0">
                          <a:latin typeface="Cambria Math" panose="02040503050406030204" pitchFamily="18" charset="0"/>
                        </a:rPr>
                        <m:t> </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26</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24" name="矩形 23">
                <a:extLst>
                  <a:ext uri="{FF2B5EF4-FFF2-40B4-BE49-F238E27FC236}">
                    <a16:creationId xmlns:a16="http://schemas.microsoft.com/office/drawing/2014/main" id="{2BAFE183-F2A7-41CB-8067-C07F2432F3DA}"/>
                  </a:ext>
                </a:extLst>
              </p:cNvPr>
              <p:cNvSpPr>
                <a:spLocks noRot="1" noChangeAspect="1" noMove="1" noResize="1" noEditPoints="1" noAdjustHandles="1" noChangeArrowheads="1" noChangeShapeType="1" noTextEdit="1"/>
              </p:cNvSpPr>
              <p:nvPr/>
            </p:nvSpPr>
            <p:spPr>
              <a:xfrm>
                <a:off x="4547446" y="3504409"/>
                <a:ext cx="2954014" cy="469039"/>
              </a:xfrm>
              <a:prstGeom prst="rect">
                <a:avLst/>
              </a:prstGeom>
              <a:blipFill>
                <a:blip r:embed="rId7"/>
                <a:stretch>
                  <a:fillRect t="-138961" b="-207792"/>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0D63C851-5EEB-4215-88C6-962E0EDB7ED3}"/>
              </a:ext>
            </a:extLst>
          </p:cNvPr>
          <p:cNvSpPr/>
          <p:nvPr/>
        </p:nvSpPr>
        <p:spPr>
          <a:xfrm>
            <a:off x="3459347" y="3985763"/>
            <a:ext cx="4536819" cy="280013"/>
          </a:xfrm>
          <a:prstGeom prst="rect">
            <a:avLst/>
          </a:prstGeom>
        </p:spPr>
        <p:txBody>
          <a:bodyPr wrap="none">
            <a:spAutoFit/>
          </a:bodyPr>
          <a:lstStyle/>
          <a:p>
            <a:pPr>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式中动量修正系数</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实际动量与按平均流速计算出的动量之比</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1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B47D69E5-A343-464F-A3CB-20661A777233}"/>
                  </a:ext>
                </a:extLst>
              </p:cNvPr>
              <p:cNvSpPr/>
              <p:nvPr/>
            </p:nvSpPr>
            <p:spPr>
              <a:xfrm>
                <a:off x="2671692" y="4375364"/>
                <a:ext cx="6675120" cy="51110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𝛽</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nary>
                            <m:naryPr>
                              <m:limLoc m:val="subSup"/>
                              <m:grow m:val="on"/>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𝐴</m:t>
                              </m:r>
                            </m:sub>
                            <m:sup/>
                            <m:e>
                              <m:r>
                                <a:rPr lang="zh-CN" altLang="en-US" sz="1200" i="1">
                                  <a:latin typeface="Cambria Math" panose="02040503050406030204" pitchFamily="18" charset="0"/>
                                </a:rPr>
                                <m:t>𝑢</m:t>
                              </m:r>
                            </m:e>
                          </m:nary>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𝑚</m:t>
                          </m:r>
                        </m:num>
                        <m:den>
                          <m:r>
                            <a:rPr lang="zh-CN" altLang="en-US" sz="1200" i="1">
                              <a:latin typeface="Cambria Math" panose="02040503050406030204" pitchFamily="18" charset="0"/>
                            </a:rPr>
                            <m:t>𝑚𝑣</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nary>
                            <m:naryPr>
                              <m:limLoc m:val="subSup"/>
                              <m:grow m:val="on"/>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𝐴</m:t>
                              </m:r>
                            </m:sub>
                            <m:sup/>
                            <m:e>
                              <m:r>
                                <a:rPr lang="zh-CN" altLang="en-US" sz="1200" i="1">
                                  <a:latin typeface="Cambria Math" panose="02040503050406030204" pitchFamily="18" charset="0"/>
                                </a:rPr>
                                <m:t>𝑢</m:t>
                              </m:r>
                            </m:e>
                          </m:nary>
                          <m:r>
                            <m:rPr>
                              <m:nor/>
                            </m:rPr>
                            <a:rPr lang="zh-CN" altLang="en-US" sz="1200" i="1">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𝑢</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𝐴</m:t>
                          </m:r>
                          <m:r>
                            <m:rPr>
                              <m:nor/>
                            </m:rPr>
                            <a:rPr lang="zh-CN" altLang="en-US" sz="1200" i="1">
                              <a:latin typeface="Cambria Math" panose="02040503050406030204" pitchFamily="18" charset="0"/>
                            </a:rPr>
                            <m:t>)</m:t>
                          </m:r>
                        </m:num>
                        <m:den>
                          <m:r>
                            <m:rPr>
                              <m:nor/>
                            </m:rPr>
                            <a:rPr lang="zh-CN" altLang="en-US" sz="1200" i="1">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𝑣𝐴</m:t>
                          </m:r>
                          <m:r>
                            <m:rPr>
                              <m:nor/>
                            </m:rPr>
                            <a:rPr lang="zh-CN" altLang="en-US" sz="1200" i="1">
                              <a:latin typeface="Cambria Math" panose="02040503050406030204" pitchFamily="18" charset="0"/>
                            </a:rPr>
                            <m:t>)</m:t>
                          </m:r>
                          <m:r>
                            <a:rPr lang="zh-CN" altLang="en-US" sz="1200" i="1">
                              <a:latin typeface="Cambria Math" panose="02040503050406030204" pitchFamily="18" charset="0"/>
                            </a:rPr>
                            <m:t>𝑣</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nary>
                            <m:naryPr>
                              <m:limLoc m:val="subSup"/>
                              <m:grow m:val="on"/>
                              <m:supHide m:val="on"/>
                              <m:ctrlPr>
                                <a:rPr lang="zh-CN" altLang="en-US" sz="1200" i="1">
                                  <a:latin typeface="Cambria Math" panose="02040503050406030204" pitchFamily="18" charset="0"/>
                                </a:rPr>
                              </m:ctrlPr>
                            </m:naryPr>
                            <m:sub>
                              <m:r>
                                <a:rPr lang="zh-CN" altLang="en-US" sz="1200" i="1">
                                  <a:latin typeface="Cambria Math" panose="02040503050406030204" pitchFamily="18" charset="0"/>
                                </a:rPr>
                                <m:t>𝐴</m:t>
                              </m:r>
                            </m:sub>
                            <m:sup/>
                            <m:e/>
                          </m:nary>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𝑢</m:t>
                              </m:r>
                            </m:e>
                            <m:sup>
                              <m:r>
                                <a:rPr lang="zh-CN" altLang="en-US" sz="1200" i="0">
                                  <a:latin typeface="Cambria Math" panose="02040503050406030204" pitchFamily="18" charset="0"/>
                                </a:rPr>
                                <m:t>2</m:t>
                              </m:r>
                            </m:sup>
                          </m:sSup>
                          <m:r>
                            <m:rPr>
                              <m:sty m:val="p"/>
                            </m:rPr>
                            <a:rPr lang="zh-CN" altLang="en-US" sz="1200" i="0">
                              <a:latin typeface="Cambria Math" panose="02040503050406030204" pitchFamily="18" charset="0"/>
                            </a:rPr>
                            <m:t>d</m:t>
                          </m:r>
                          <m:r>
                            <a:rPr lang="zh-CN" altLang="en-US" sz="1200" i="1">
                              <a:latin typeface="Cambria Math" panose="02040503050406030204" pitchFamily="18" charset="0"/>
                            </a:rPr>
                            <m:t>𝐴</m:t>
                          </m:r>
                        </m:num>
                        <m:den>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𝑣</m:t>
                              </m:r>
                            </m:e>
                            <m:sup>
                              <m:r>
                                <a:rPr lang="zh-CN" altLang="en-US" sz="1200" i="0">
                                  <a:latin typeface="Cambria Math" panose="02040503050406030204" pitchFamily="18" charset="0"/>
                                </a:rPr>
                                <m:t>2</m:t>
                              </m:r>
                            </m:sup>
                          </m:sSup>
                          <m:r>
                            <a:rPr lang="zh-CN" altLang="en-US" sz="1200" i="1">
                              <a:latin typeface="Cambria Math" panose="02040503050406030204" pitchFamily="18" charset="0"/>
                            </a:rPr>
                            <m:t>𝐴</m:t>
                          </m:r>
                        </m:den>
                      </m:f>
                      <m:r>
                        <m:rPr>
                          <m:nor/>
                        </m:rPr>
                        <a:rPr lang="zh-CN" altLang="en-US" sz="1200" i="1">
                          <a:latin typeface="Cambria Math" panose="02040503050406030204" pitchFamily="18" charset="0"/>
                        </a:rPr>
                        <m:t>(</m:t>
                      </m:r>
                      <m:r>
                        <m:rPr>
                          <m:nor/>
                        </m:rPr>
                        <a:rPr lang="en-US" altLang="zh-CN" sz="1200" b="0" i="1" smtClean="0">
                          <a:latin typeface="Cambria Math" panose="02040503050406030204" pitchFamily="18" charset="0"/>
                        </a:rPr>
                        <m:t> </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27</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6" name="矩形 25">
                <a:extLst>
                  <a:ext uri="{FF2B5EF4-FFF2-40B4-BE49-F238E27FC236}">
                    <a16:creationId xmlns:a16="http://schemas.microsoft.com/office/drawing/2014/main" id="{B47D69E5-A343-464F-A3CB-20661A777233}"/>
                  </a:ext>
                </a:extLst>
              </p:cNvPr>
              <p:cNvSpPr>
                <a:spLocks noRot="1" noChangeAspect="1" noMove="1" noResize="1" noEditPoints="1" noAdjustHandles="1" noChangeArrowheads="1" noChangeShapeType="1" noTextEdit="1"/>
              </p:cNvSpPr>
              <p:nvPr/>
            </p:nvSpPr>
            <p:spPr>
              <a:xfrm>
                <a:off x="2671692" y="4375364"/>
                <a:ext cx="6675120" cy="511102"/>
              </a:xfrm>
              <a:prstGeom prst="rect">
                <a:avLst/>
              </a:prstGeom>
              <a:blipFill>
                <a:blip r:embed="rId8"/>
                <a:stretch>
                  <a:fillRect t="-65476" b="-6071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0184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p:bldP spid="5" grpId="0"/>
      <p:bldP spid="12" grpId="0"/>
      <p:bldP spid="14" grpId="0"/>
      <p:bldP spid="17" grpId="0"/>
      <p:bldP spid="22" grpId="0"/>
      <p:bldP spid="23" grpId="0"/>
      <p:bldP spid="24" grpId="0"/>
      <p:bldP spid="25" grpId="0"/>
      <p:bldP spid="2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pic>
        <p:nvPicPr>
          <p:cNvPr id="18" name="3T16.EPS" descr="id:2147503355;FounderCES">
            <a:extLst>
              <a:ext uri="{FF2B5EF4-FFF2-40B4-BE49-F238E27FC236}">
                <a16:creationId xmlns:a16="http://schemas.microsoft.com/office/drawing/2014/main" id="{DB4338EF-7F24-40DA-8CC7-A82E997CED6F}"/>
              </a:ext>
            </a:extLst>
          </p:cNvPr>
          <p:cNvPicPr/>
          <p:nvPr/>
        </p:nvPicPr>
        <p:blipFill>
          <a:blip r:embed="rId2"/>
          <a:stretch>
            <a:fillRect/>
          </a:stretch>
        </p:blipFill>
        <p:spPr>
          <a:xfrm>
            <a:off x="329339" y="1791102"/>
            <a:ext cx="2167335" cy="1737942"/>
          </a:xfrm>
          <a:prstGeom prst="rect">
            <a:avLst/>
          </a:prstGeom>
        </p:spPr>
      </p:pic>
      <p:sp>
        <p:nvSpPr>
          <p:cNvPr id="19" name="矩形 18">
            <a:extLst>
              <a:ext uri="{FF2B5EF4-FFF2-40B4-BE49-F238E27FC236}">
                <a16:creationId xmlns:a16="http://schemas.microsoft.com/office/drawing/2014/main" id="{AF07984A-83B5-46A9-A0E7-A588974809DA}"/>
              </a:ext>
            </a:extLst>
          </p:cNvPr>
          <p:cNvSpPr/>
          <p:nvPr/>
        </p:nvSpPr>
        <p:spPr>
          <a:xfrm>
            <a:off x="-872993" y="3702501"/>
            <a:ext cx="4572000" cy="249812"/>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16</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流管内液流动量定理推导简图</a:t>
            </a:r>
            <a:endParaRPr lang="zh-CN" altLang="en-US" sz="800" dirty="0">
              <a:latin typeface="Times New Roman" panose="02020603050405020304" pitchFamily="18" charset="0"/>
              <a:ea typeface="黑体" panose="02010609060101010101" pitchFamily="49" charset="-122"/>
            </a:endParaRPr>
          </a:p>
        </p:txBody>
      </p:sp>
      <p:sp>
        <p:nvSpPr>
          <p:cNvPr id="20" name="圆角矩形 6">
            <a:extLst>
              <a:ext uri="{FF2B5EF4-FFF2-40B4-BE49-F238E27FC236}">
                <a16:creationId xmlns:a16="http://schemas.microsoft.com/office/drawing/2014/main" id="{E2520576-315C-4023-90B0-8A4F0BEFA32F}"/>
              </a:ext>
            </a:extLst>
          </p:cNvPr>
          <p:cNvSpPr/>
          <p:nvPr/>
        </p:nvSpPr>
        <p:spPr>
          <a:xfrm>
            <a:off x="2847679" y="1723468"/>
            <a:ext cx="5922817" cy="240518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4955F4D7-ADE2-47E4-A36A-A570748456C2}"/>
                  </a:ext>
                </a:extLst>
              </p:cNvPr>
              <p:cNvSpPr/>
              <p:nvPr/>
            </p:nvSpPr>
            <p:spPr>
              <a:xfrm>
                <a:off x="3188156" y="1817332"/>
                <a:ext cx="5334000" cy="794448"/>
              </a:xfrm>
              <a:prstGeom prst="rect">
                <a:avLst/>
              </a:prstGeom>
            </p:spPr>
            <p:txBody>
              <a:bodyPr wrap="square">
                <a:spAutoFit/>
              </a:bodyPr>
              <a:lstStyle/>
              <a:p>
                <a:pPr indent="252000" algn="just">
                  <a:lnSpc>
                    <a:spcPct val="150000"/>
                  </a:lnSpc>
                </a:pPr>
                <a:r>
                  <a:rPr lang="zh-CN" altLang="zh-CN" sz="1050" dirty="0">
                    <a:solidFill>
                      <a:srgbClr val="000000"/>
                    </a:solidFill>
                    <a:ea typeface="黑体" panose="02010609060101010101" pitchFamily="49" charset="-122"/>
                    <a:cs typeface="Times New Roman" panose="02020603050405020304" pitchFamily="18" charset="0"/>
                  </a:rPr>
                  <a:t>式</a:t>
                </a:r>
                <a:r>
                  <a:rPr lang="en-US" altLang="zh-CN" sz="1050" dirty="0">
                    <a:solidFill>
                      <a:srgbClr val="000000"/>
                    </a:solidFill>
                    <a:effectLst/>
                    <a:ea typeface="黑体" panose="02010609060101010101" pitchFamily="49" charset="-122"/>
                    <a:cs typeface="Times New Roman" panose="02020603050405020304" pitchFamily="18" charset="0"/>
                  </a:rPr>
                  <a:t>(3</a:t>
                </a:r>
                <a:r>
                  <a:rPr lang="en-US" altLang="zh-CN" sz="1050" i="1" dirty="0">
                    <a:solidFill>
                      <a:srgbClr val="000000"/>
                    </a:solidFill>
                    <a:effectLst/>
                    <a:ea typeface="黑体" panose="02010609060101010101" pitchFamily="49" charset="-122"/>
                    <a:cs typeface="Times New Roman" panose="02020603050405020304" pitchFamily="18" charset="0"/>
                  </a:rPr>
                  <a:t>-</a:t>
                </a:r>
                <a:r>
                  <a:rPr lang="en-US" altLang="zh-CN" sz="1050" dirty="0">
                    <a:solidFill>
                      <a:srgbClr val="000000"/>
                    </a:solidFill>
                    <a:effectLst/>
                    <a:ea typeface="黑体" panose="02010609060101010101" pitchFamily="49" charset="-122"/>
                    <a:cs typeface="Times New Roman" panose="02020603050405020304" pitchFamily="18" charset="0"/>
                  </a:rPr>
                  <a:t>26)</a:t>
                </a:r>
                <a:r>
                  <a:rPr lang="zh-CN" altLang="zh-CN" sz="1050" dirty="0">
                    <a:solidFill>
                      <a:srgbClr val="000000"/>
                    </a:solidFill>
                    <a:effectLst/>
                    <a:ea typeface="黑体" panose="02010609060101010101" pitchFamily="49" charset="-122"/>
                    <a:cs typeface="Times New Roman" panose="02020603050405020304" pitchFamily="18" charset="0"/>
                  </a:rPr>
                  <a:t>即为流体力学中的动量定理。等式左边</a:t>
                </a:r>
                <a14:m>
                  <m:oMath xmlns:m="http://schemas.openxmlformats.org/officeDocument/2006/math">
                    <m:r>
                      <m:rPr>
                        <m:nor/>
                      </m:rPr>
                      <a:rPr lang="en-US" altLang="zh-CN" sz="1100">
                        <a:solidFill>
                          <a:srgbClr val="000000"/>
                        </a:solidFill>
                        <a:effectLst/>
                        <a:latin typeface="Times New Roman" panose="02020603050405020304" pitchFamily="18" charset="0"/>
                        <a:ea typeface="黑体" panose="02010609060101010101" pitchFamily="49" charset="-122"/>
                      </a:rPr>
                      <m:t>∑</m:t>
                    </m:r>
                    <m:r>
                      <m:rPr>
                        <m:nor/>
                      </m:rPr>
                      <a:rPr lang="en-US" altLang="zh-CN" sz="1100" i="1">
                        <a:solidFill>
                          <a:srgbClr val="000000"/>
                        </a:solidFill>
                        <a:effectLst/>
                        <a:latin typeface="Times New Roman" panose="02020603050405020304" pitchFamily="18" charset="0"/>
                        <a:ea typeface="黑体" panose="02010609060101010101" pitchFamily="49" charset="-122"/>
                      </a:rPr>
                      <m:t>F</m:t>
                    </m:r>
                  </m:oMath>
                </a14:m>
                <a:r>
                  <a:rPr lang="zh-CN" altLang="zh-CN" sz="1050" dirty="0">
                    <a:solidFill>
                      <a:srgbClr val="000000"/>
                    </a:solidFill>
                    <a:effectLst/>
                    <a:ea typeface="黑体" panose="02010609060101010101" pitchFamily="49" charset="-122"/>
                    <a:cs typeface="Times New Roman" panose="02020603050405020304" pitchFamily="18" charset="0"/>
                  </a:rPr>
                  <a:t>为作用于控制体内液体上外力的矢量和</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而等式右边第一项是使控制体内的液体加速</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或减速</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所需的力</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称为瞬态力</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等式右边第二项是由于液体在不同控制表面上具有不同速度所引起的力</a:t>
                </a:r>
                <a:r>
                  <a:rPr lang="en-US" altLang="zh-CN" sz="1050" dirty="0">
                    <a:solidFill>
                      <a:srgbClr val="000000"/>
                    </a:solidFill>
                    <a:effectLst/>
                    <a:ea typeface="黑体" panose="02010609060101010101" pitchFamily="49" charset="-122"/>
                    <a:cs typeface="Times New Roman" panose="02020603050405020304" pitchFamily="18" charset="0"/>
                  </a:rPr>
                  <a:t>,</a:t>
                </a:r>
                <a:r>
                  <a:rPr lang="zh-CN" altLang="zh-CN" sz="1050" dirty="0">
                    <a:solidFill>
                      <a:srgbClr val="000000"/>
                    </a:solidFill>
                    <a:effectLst/>
                    <a:ea typeface="黑体" panose="02010609060101010101" pitchFamily="49" charset="-122"/>
                    <a:cs typeface="Times New Roman" panose="02020603050405020304" pitchFamily="18" charset="0"/>
                  </a:rPr>
                  <a:t>称为稳态力。</a:t>
                </a:r>
                <a:endParaRPr lang="zh-CN" altLang="en-US" dirty="0"/>
              </a:p>
            </p:txBody>
          </p:sp>
        </mc:Choice>
        <mc:Fallback xmlns="">
          <p:sp>
            <p:nvSpPr>
              <p:cNvPr id="26" name="矩形 25">
                <a:extLst>
                  <a:ext uri="{FF2B5EF4-FFF2-40B4-BE49-F238E27FC236}">
                    <a16:creationId xmlns:a16="http://schemas.microsoft.com/office/drawing/2014/main" id="{4955F4D7-ADE2-47E4-A36A-A570748456C2}"/>
                  </a:ext>
                </a:extLst>
              </p:cNvPr>
              <p:cNvSpPr>
                <a:spLocks noRot="1" noChangeAspect="1" noMove="1" noResize="1" noEditPoints="1" noAdjustHandles="1" noChangeArrowheads="1" noChangeShapeType="1" noTextEdit="1"/>
              </p:cNvSpPr>
              <p:nvPr/>
            </p:nvSpPr>
            <p:spPr>
              <a:xfrm>
                <a:off x="3188156" y="1817332"/>
                <a:ext cx="5334000" cy="794448"/>
              </a:xfrm>
              <a:prstGeom prst="rect">
                <a:avLst/>
              </a:prstGeom>
              <a:blipFill>
                <a:blip r:embed="rId3"/>
                <a:stretch>
                  <a:fillRect b="-3846"/>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2DAC3216-6CBE-40D3-B536-B60F96FB9756}"/>
              </a:ext>
            </a:extLst>
          </p:cNvPr>
          <p:cNvSpPr/>
          <p:nvPr/>
        </p:nvSpPr>
        <p:spPr>
          <a:xfrm>
            <a:off x="3768303" y="2614512"/>
            <a:ext cx="4081567"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对于作恒定流动的液体</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式</a:t>
            </a:r>
            <a:r>
              <a:rPr lang="en-US" altLang="zh-CN" sz="1050" dirty="0">
                <a:solidFill>
                  <a:srgbClr val="000000"/>
                </a:solidFill>
                <a:latin typeface="NEU-BZ-S92"/>
                <a:ea typeface="黑体" panose="02010609060101010101" pitchFamily="49" charset="-122"/>
                <a:cs typeface="Times New Roman" panose="02020603050405020304" pitchFamily="18" charset="0"/>
              </a:rPr>
              <a:t>(3</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26)</a:t>
            </a:r>
            <a:r>
              <a:rPr lang="zh-CN" altLang="zh-CN" sz="1050" dirty="0">
                <a:solidFill>
                  <a:srgbClr val="000000"/>
                </a:solidFill>
                <a:latin typeface="NEU-BZ-S92"/>
                <a:ea typeface="黑体" panose="02010609060101010101" pitchFamily="49" charset="-122"/>
                <a:cs typeface="Times New Roman" panose="02020603050405020304" pitchFamily="18" charset="0"/>
              </a:rPr>
              <a:t>等号右边第一项等于零</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于是有</a:t>
            </a:r>
            <a:endParaRPr lang="zh-CN" altLang="zh-CN" sz="105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9F8D9EB7-5CBB-4211-ABDD-AE16CEAAA4F9}"/>
                  </a:ext>
                </a:extLst>
              </p:cNvPr>
              <p:cNvSpPr/>
              <p:nvPr/>
            </p:nvSpPr>
            <p:spPr>
              <a:xfrm>
                <a:off x="4405644" y="2969436"/>
                <a:ext cx="31946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mtClean="0"/>
                        <m:t>∑</m:t>
                      </m:r>
                      <m:r>
                        <a:rPr lang="zh-CN" altLang="en-US" i="1">
                          <a:latin typeface="Cambria Math" panose="02040503050406030204" pitchFamily="18" charset="0"/>
                        </a:rPr>
                        <m:t>𝐹</m:t>
                      </m:r>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𝑞</m:t>
                      </m:r>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2</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2</m:t>
                          </m:r>
                        </m:sub>
                      </m:sSub>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𝑣</m:t>
                          </m:r>
                        </m:e>
                        <m:sub>
                          <m:r>
                            <a:rPr lang="zh-CN" altLang="en-US" i="0">
                              <a:latin typeface="Cambria Math" panose="02040503050406030204" pitchFamily="18" charset="0"/>
                            </a:rPr>
                            <m:t>1</m:t>
                          </m:r>
                        </m:sub>
                      </m:sSub>
                      <m:r>
                        <m:rPr>
                          <m:nor/>
                        </m:rPr>
                        <a:rPr lang="zh-CN" altLang="en-US" i="1">
                          <a:latin typeface="Cambria Math" panose="02040503050406030204" pitchFamily="18" charset="0"/>
                        </a:rPr>
                        <m:t>)(</m:t>
                      </m:r>
                      <m:r>
                        <a:rPr lang="en-US" altLang="zh-CN" b="0" i="0" smtClean="0">
                          <a:latin typeface="Cambria Math" panose="02040503050406030204" pitchFamily="18" charset="0"/>
                        </a:rPr>
                        <m:t> </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28</m:t>
                      </m:r>
                      <m:r>
                        <m:rPr>
                          <m:nor/>
                        </m:rPr>
                        <a:rPr lang="zh-CN" altLang="en-US" i="1">
                          <a:latin typeface="Cambria Math" panose="02040503050406030204" pitchFamily="18" charset="0"/>
                        </a:rPr>
                        <m:t>)</m:t>
                      </m:r>
                    </m:oMath>
                  </m:oMathPara>
                </a14:m>
                <a:endParaRPr lang="zh-CN" altLang="en-US" dirty="0"/>
              </a:p>
            </p:txBody>
          </p:sp>
        </mc:Choice>
        <mc:Fallback xmlns="">
          <p:sp>
            <p:nvSpPr>
              <p:cNvPr id="29" name="矩形 28">
                <a:extLst>
                  <a:ext uri="{FF2B5EF4-FFF2-40B4-BE49-F238E27FC236}">
                    <a16:creationId xmlns:a16="http://schemas.microsoft.com/office/drawing/2014/main" id="{9F8D9EB7-5CBB-4211-ABDD-AE16CEAAA4F9}"/>
                  </a:ext>
                </a:extLst>
              </p:cNvPr>
              <p:cNvSpPr>
                <a:spLocks noRot="1" noChangeAspect="1" noMove="1" noResize="1" noEditPoints="1" noAdjustHandles="1" noChangeArrowheads="1" noChangeShapeType="1" noTextEdit="1"/>
              </p:cNvSpPr>
              <p:nvPr/>
            </p:nvSpPr>
            <p:spPr>
              <a:xfrm>
                <a:off x="4405644" y="2969436"/>
                <a:ext cx="3194657" cy="369332"/>
              </a:xfrm>
              <a:prstGeom prst="rect">
                <a:avLst/>
              </a:prstGeom>
              <a:blipFill>
                <a:blip r:embed="rId4"/>
                <a:stretch>
                  <a:fillRect b="-14754"/>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E9C77841-5E16-4735-ACE9-B19FBB846322}"/>
              </a:ext>
            </a:extLst>
          </p:cNvPr>
          <p:cNvSpPr/>
          <p:nvPr/>
        </p:nvSpPr>
        <p:spPr>
          <a:xfrm>
            <a:off x="3699007" y="3429274"/>
            <a:ext cx="4312299" cy="507831"/>
          </a:xfrm>
          <a:prstGeom prst="rect">
            <a:avLst/>
          </a:prstGeom>
        </p:spPr>
        <p:txBody>
          <a:bodyPr wrap="square">
            <a:spAutoFit/>
          </a:bodyPr>
          <a:lstStyle/>
          <a:p>
            <a:pPr algn="ctr">
              <a:lnSpc>
                <a:spcPct val="150000"/>
              </a:lnSpc>
            </a:pPr>
            <a:r>
              <a:rPr lang="zh-CN" altLang="zh-CN" sz="900" dirty="0">
                <a:solidFill>
                  <a:srgbClr val="FF0000"/>
                </a:solidFill>
                <a:latin typeface="NEU-BZ-S92"/>
                <a:ea typeface="方正书宋_GBK"/>
                <a:cs typeface="Times New Roman" panose="02020603050405020304" pitchFamily="18" charset="0"/>
              </a:rPr>
              <a:t>必须注意</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式</a:t>
            </a:r>
            <a:r>
              <a:rPr lang="en-US" altLang="zh-CN" sz="900" dirty="0">
                <a:solidFill>
                  <a:srgbClr val="FF0000"/>
                </a:solidFill>
                <a:latin typeface="方正书宋_GBK"/>
                <a:cs typeface="Times New Roman" panose="02020603050405020304" pitchFamily="18" charset="0"/>
              </a:rPr>
              <a:t>(</a:t>
            </a:r>
            <a:r>
              <a:rPr lang="en-US" altLang="zh-CN" sz="900" dirty="0">
                <a:solidFill>
                  <a:srgbClr val="FF0000"/>
                </a:solidFill>
                <a:latin typeface="NEU-BZ-S92"/>
                <a:ea typeface="方正书宋_GBK"/>
                <a:cs typeface="Times New Roman" panose="02020603050405020304" pitchFamily="18" charset="0"/>
              </a:rPr>
              <a:t>3</a:t>
            </a:r>
            <a:r>
              <a:rPr lang="en-US" altLang="zh-CN" sz="900" i="1" dirty="0">
                <a:solidFill>
                  <a:srgbClr val="FF0000"/>
                </a:solidFill>
                <a:latin typeface="NEU-BZ-S92"/>
                <a:ea typeface="方正书宋_GBK"/>
                <a:cs typeface="Times New Roman" panose="02020603050405020304" pitchFamily="18" charset="0"/>
              </a:rPr>
              <a:t>-</a:t>
            </a:r>
            <a:r>
              <a:rPr lang="en-US" altLang="zh-CN" sz="900" dirty="0">
                <a:solidFill>
                  <a:srgbClr val="FF0000"/>
                </a:solidFill>
                <a:latin typeface="NEU-BZ-S92"/>
                <a:ea typeface="方正书宋_GBK"/>
                <a:cs typeface="Times New Roman" panose="02020603050405020304" pitchFamily="18" charset="0"/>
              </a:rPr>
              <a:t>26</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和式</a:t>
            </a:r>
            <a:r>
              <a:rPr lang="en-US" altLang="zh-CN" sz="900" dirty="0">
                <a:solidFill>
                  <a:srgbClr val="FF0000"/>
                </a:solidFill>
                <a:latin typeface="方正书宋_GBK"/>
                <a:cs typeface="Times New Roman" panose="02020603050405020304" pitchFamily="18" charset="0"/>
              </a:rPr>
              <a:t>(</a:t>
            </a:r>
            <a:r>
              <a:rPr lang="en-US" altLang="zh-CN" sz="900" dirty="0">
                <a:solidFill>
                  <a:srgbClr val="FF0000"/>
                </a:solidFill>
                <a:latin typeface="NEU-BZ-S92"/>
                <a:ea typeface="方正书宋_GBK"/>
                <a:cs typeface="Times New Roman" panose="02020603050405020304" pitchFamily="18" charset="0"/>
              </a:rPr>
              <a:t>3</a:t>
            </a:r>
            <a:r>
              <a:rPr lang="en-US" altLang="zh-CN" sz="900" i="1" dirty="0">
                <a:solidFill>
                  <a:srgbClr val="FF0000"/>
                </a:solidFill>
                <a:latin typeface="NEU-BZ-S92"/>
                <a:ea typeface="方正书宋_GBK"/>
                <a:cs typeface="Times New Roman" panose="02020603050405020304" pitchFamily="18" charset="0"/>
              </a:rPr>
              <a:t>-</a:t>
            </a:r>
            <a:r>
              <a:rPr lang="en-US" altLang="zh-CN" sz="900" dirty="0">
                <a:solidFill>
                  <a:srgbClr val="FF0000"/>
                </a:solidFill>
                <a:latin typeface="NEU-BZ-S92"/>
                <a:ea typeface="方正书宋_GBK"/>
                <a:cs typeface="Times New Roman" panose="02020603050405020304" pitchFamily="18" charset="0"/>
              </a:rPr>
              <a:t>28</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均为</a:t>
            </a:r>
            <a:r>
              <a:rPr lang="zh-CN" altLang="zh-CN" sz="900" b="1" dirty="0">
                <a:solidFill>
                  <a:srgbClr val="FF0000"/>
                </a:solidFill>
                <a:latin typeface="NEU-BZ-S92"/>
                <a:ea typeface="方正书宋_GBK"/>
                <a:cs typeface="Times New Roman" panose="02020603050405020304" pitchFamily="18" charset="0"/>
              </a:rPr>
              <a:t>矢量方程式</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在应用时可根据</a:t>
            </a:r>
            <a:endParaRPr lang="en-US" altLang="zh-CN" sz="900" dirty="0">
              <a:solidFill>
                <a:srgbClr val="FF0000"/>
              </a:solidFill>
              <a:latin typeface="NEU-BZ-S92"/>
              <a:ea typeface="方正书宋_GBK"/>
              <a:cs typeface="Times New Roman" panose="02020603050405020304" pitchFamily="18" charset="0"/>
            </a:endParaRPr>
          </a:p>
          <a:p>
            <a:pPr algn="ctr">
              <a:lnSpc>
                <a:spcPct val="150000"/>
              </a:lnSpc>
            </a:pPr>
            <a:r>
              <a:rPr lang="zh-CN" altLang="zh-CN" sz="900" dirty="0">
                <a:solidFill>
                  <a:srgbClr val="FF0000"/>
                </a:solidFill>
                <a:latin typeface="NEU-BZ-S92"/>
                <a:ea typeface="方正书宋_GBK"/>
                <a:cs typeface="Times New Roman" panose="02020603050405020304" pitchFamily="18" charset="0"/>
              </a:rPr>
              <a:t>具体要求向指定方向投影</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列出该方向上的动量方程</a:t>
            </a:r>
            <a:r>
              <a:rPr lang="en-US" altLang="zh-CN" sz="900" dirty="0">
                <a:solidFill>
                  <a:srgbClr val="FF0000"/>
                </a:solidFill>
                <a:latin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然后再进行求解。</a:t>
            </a:r>
            <a:endParaRPr lang="zh-CN" altLang="en-US" sz="1400" dirty="0">
              <a:solidFill>
                <a:srgbClr val="FF0000"/>
              </a:solidFill>
            </a:endParaRPr>
          </a:p>
        </p:txBody>
      </p:sp>
      <p:sp>
        <p:nvSpPr>
          <p:cNvPr id="33" name="矩形 32">
            <a:extLst>
              <a:ext uri="{FF2B5EF4-FFF2-40B4-BE49-F238E27FC236}">
                <a16:creationId xmlns:a16="http://schemas.microsoft.com/office/drawing/2014/main" id="{BA606B01-3AFA-49DB-8E23-A1A8809FDCB5}"/>
              </a:ext>
            </a:extLst>
          </p:cNvPr>
          <p:cNvSpPr/>
          <p:nvPr/>
        </p:nvSpPr>
        <p:spPr>
          <a:xfrm>
            <a:off x="352121" y="4474620"/>
            <a:ext cx="8572516" cy="297517"/>
          </a:xfrm>
          <a:prstGeom prst="rect">
            <a:avLst/>
          </a:prstGeom>
        </p:spPr>
        <p:txBody>
          <a:bodyPr wrap="square">
            <a:spAutoFit/>
          </a:bodyPr>
          <a:lstStyle/>
          <a:p>
            <a:pPr indent="266700">
              <a:lnSpc>
                <a:spcPts val="1575"/>
              </a:lnSpc>
              <a:spcAft>
                <a:spcPts val="0"/>
              </a:spcAft>
            </a:pPr>
            <a:r>
              <a:rPr lang="zh-CN"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若控制体内的液体在所讨论的方向上只有与固体壁面间的相互作用力</a:t>
            </a:r>
            <a:r>
              <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则这两种力大小相等</a:t>
            </a:r>
            <a:r>
              <a:rPr lang="en-US"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方向相反。</a:t>
            </a:r>
            <a:endParaRPr lang="zh-CN" altLang="zh-CN" sz="1400" b="1"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451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wipe(left)">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1"/>
                                        </p:tgtEl>
                                        <p:attrNameLst>
                                          <p:attrName>style.visibility</p:attrName>
                                        </p:attrNameLst>
                                      </p:cBhvr>
                                      <p:to>
                                        <p:strVal val="visible"/>
                                      </p:to>
                                    </p:set>
                                    <p:anim calcmode="lin" valueType="num">
                                      <p:cBhvr>
                                        <p:cTn id="29" dur="500" fill="hold"/>
                                        <p:tgtEl>
                                          <p:spTgt spid="31"/>
                                        </p:tgtEl>
                                        <p:attrNameLst>
                                          <p:attrName>ppt_w</p:attrName>
                                        </p:attrNameLst>
                                      </p:cBhvr>
                                      <p:tavLst>
                                        <p:tav tm="0">
                                          <p:val>
                                            <p:fltVal val="0"/>
                                          </p:val>
                                        </p:tav>
                                        <p:tav tm="100000">
                                          <p:val>
                                            <p:strVal val="#ppt_w"/>
                                          </p:val>
                                        </p:tav>
                                      </p:tavLst>
                                    </p:anim>
                                    <p:anim calcmode="lin" valueType="num">
                                      <p:cBhvr>
                                        <p:cTn id="30" dur="500" fill="hold"/>
                                        <p:tgtEl>
                                          <p:spTgt spid="31"/>
                                        </p:tgtEl>
                                        <p:attrNameLst>
                                          <p:attrName>ppt_h</p:attrName>
                                        </p:attrNameLst>
                                      </p:cBhvr>
                                      <p:tavLst>
                                        <p:tav tm="0">
                                          <p:val>
                                            <p:fltVal val="0"/>
                                          </p:val>
                                        </p:tav>
                                        <p:tav tm="100000">
                                          <p:val>
                                            <p:strVal val="#ppt_h"/>
                                          </p:val>
                                        </p:tav>
                                      </p:tavLst>
                                    </p:anim>
                                    <p:animEffect transition="in" filter="fade">
                                      <p:cBhvr>
                                        <p:cTn id="31" dur="500"/>
                                        <p:tgtEl>
                                          <p:spTgt spid="31"/>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ppt_x"/>
                                          </p:val>
                                        </p:tav>
                                        <p:tav tm="100000">
                                          <p:val>
                                            <p:strVal val="#ppt_x"/>
                                          </p:val>
                                        </p:tav>
                                      </p:tavLst>
                                    </p:anim>
                                    <p:anim calcmode="lin" valueType="num">
                                      <p:cBhvr additive="base">
                                        <p:cTn id="37"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6" grpId="0"/>
      <p:bldP spid="28" grpId="0"/>
      <p:bldP spid="29" grpId="0"/>
      <p:bldP spid="31" grpId="0"/>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圆角矩形 3">
            <a:extLst>
              <a:ext uri="{FF2B5EF4-FFF2-40B4-BE49-F238E27FC236}">
                <a16:creationId xmlns:a16="http://schemas.microsoft.com/office/drawing/2014/main" id="{D46A5F28-FF91-40A5-B7AA-6CB9378BEDF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3F1ACB3-AC32-4B98-AB0E-82D7AC940E94}"/>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液体动力学</a:t>
            </a:r>
          </a:p>
        </p:txBody>
      </p:sp>
      <p:sp>
        <p:nvSpPr>
          <p:cNvPr id="20" name="圆角矩形 6">
            <a:extLst>
              <a:ext uri="{FF2B5EF4-FFF2-40B4-BE49-F238E27FC236}">
                <a16:creationId xmlns:a16="http://schemas.microsoft.com/office/drawing/2014/main" id="{E2520576-315C-4023-90B0-8A4F0BEFA32F}"/>
              </a:ext>
            </a:extLst>
          </p:cNvPr>
          <p:cNvSpPr/>
          <p:nvPr/>
        </p:nvSpPr>
        <p:spPr>
          <a:xfrm>
            <a:off x="312176" y="1461201"/>
            <a:ext cx="5922817" cy="284853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5A996950-EF7B-4DA9-9640-8E84CE4C28E5}"/>
              </a:ext>
            </a:extLst>
          </p:cNvPr>
          <p:cNvSpPr/>
          <p:nvPr/>
        </p:nvSpPr>
        <p:spPr>
          <a:xfrm>
            <a:off x="448490" y="1528835"/>
            <a:ext cx="6213764" cy="627159"/>
          </a:xfrm>
          <a:prstGeom prst="rect">
            <a:avLst/>
          </a:prstGeom>
        </p:spPr>
        <p:txBody>
          <a:bodyPr wrap="square">
            <a:spAutoFit/>
          </a:bodyPr>
          <a:lstStyle/>
          <a:p>
            <a:pPr>
              <a:lnSpc>
                <a:spcPct val="150000"/>
              </a:lnSpc>
            </a:pP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所示为一锥阀</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锥阀的锥角为</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φ</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。当液体在压力</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下以流量</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流经锥阀时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液流通过阀口处的流速为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出口压力为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。试求作用在锥阀上的力的大小和方向。</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3T17.EPS" descr="id:2147503412;FounderCES">
            <a:extLst>
              <a:ext uri="{FF2B5EF4-FFF2-40B4-BE49-F238E27FC236}">
                <a16:creationId xmlns:a16="http://schemas.microsoft.com/office/drawing/2014/main" id="{7D612F8B-F681-429D-9D22-25EC914108A1}"/>
              </a:ext>
            </a:extLst>
          </p:cNvPr>
          <p:cNvPicPr/>
          <p:nvPr/>
        </p:nvPicPr>
        <p:blipFill>
          <a:blip r:embed="rId2"/>
          <a:stretch>
            <a:fillRect/>
          </a:stretch>
        </p:blipFill>
        <p:spPr>
          <a:xfrm>
            <a:off x="6361417" y="1878309"/>
            <a:ext cx="2649220" cy="2000885"/>
          </a:xfrm>
          <a:prstGeom prst="rect">
            <a:avLst/>
          </a:prstGeom>
        </p:spPr>
      </p:pic>
      <p:sp>
        <p:nvSpPr>
          <p:cNvPr id="4" name="矩形 3">
            <a:extLst>
              <a:ext uri="{FF2B5EF4-FFF2-40B4-BE49-F238E27FC236}">
                <a16:creationId xmlns:a16="http://schemas.microsoft.com/office/drawing/2014/main" id="{44B65AEE-F49A-4592-B6B3-C249EAA5B152}"/>
              </a:ext>
            </a:extLst>
          </p:cNvPr>
          <p:cNvSpPr/>
          <p:nvPr/>
        </p:nvSpPr>
        <p:spPr>
          <a:xfrm>
            <a:off x="6947655" y="4049743"/>
            <a:ext cx="1189749"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锥阀上的液动力</a:t>
            </a:r>
            <a:endParaRPr lang="zh-CN" altLang="en-US" sz="700" dirty="0">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0B2BD4BC-BB1D-4385-AF5D-14A593CF8CFD}"/>
              </a:ext>
            </a:extLst>
          </p:cNvPr>
          <p:cNvSpPr/>
          <p:nvPr/>
        </p:nvSpPr>
        <p:spPr>
          <a:xfrm>
            <a:off x="466992" y="2204109"/>
            <a:ext cx="5152827" cy="546368"/>
          </a:xfrm>
          <a:prstGeom prst="rect">
            <a:avLst/>
          </a:prstGeom>
        </p:spPr>
        <p:txBody>
          <a:bodyPr wrap="square">
            <a:spAutoFit/>
          </a:bodyPr>
          <a:lstStyle/>
          <a:p>
            <a:pP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在图示情况下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取双点画线内部的液体为控制体。设锥阀作用在控制体上的力为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沿液流方向对控制体列出动量方程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17a</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情况下为</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矩形 22">
            <a:extLst>
              <a:ext uri="{FF2B5EF4-FFF2-40B4-BE49-F238E27FC236}">
                <a16:creationId xmlns:a16="http://schemas.microsoft.com/office/drawing/2014/main" id="{76E2EAC3-CE11-4442-A20E-0BA618F5E00E}"/>
              </a:ext>
            </a:extLst>
          </p:cNvPr>
          <p:cNvSpPr/>
          <p:nvPr/>
        </p:nvSpPr>
        <p:spPr>
          <a:xfrm>
            <a:off x="466992" y="2825961"/>
            <a:ext cx="2880917" cy="276101"/>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取</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详见后叙</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忽略</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故得</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34998666-841F-46AF-898F-0926C750B217}"/>
              </a:ext>
            </a:extLst>
          </p:cNvPr>
          <p:cNvSpPr/>
          <p:nvPr/>
        </p:nvSpPr>
        <p:spPr>
          <a:xfrm>
            <a:off x="716593" y="3174343"/>
            <a:ext cx="1475084"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17b</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情况下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则有</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AC874F9E-D983-4954-BD87-40B88AFDE1C1}"/>
              </a:ext>
            </a:extLst>
          </p:cNvPr>
          <p:cNvSpPr/>
          <p:nvPr/>
        </p:nvSpPr>
        <p:spPr>
          <a:xfrm>
            <a:off x="716593" y="3543799"/>
            <a:ext cx="2770310" cy="253916"/>
          </a:xfrm>
          <a:prstGeom prst="rect">
            <a:avLst/>
          </a:prstGeom>
        </p:spPr>
        <p:txBody>
          <a:bodyPr wrap="none">
            <a:spAutoFit/>
          </a:bodyPr>
          <a:lstStyle/>
          <a:p>
            <a:r>
              <a:rPr lang="zh-CN"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同样</a:t>
            </a:r>
            <a:r>
              <a:rPr lang="en-US"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取</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105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105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&lt;&lt;v</a:t>
            </a:r>
            <a:r>
              <a:rPr lang="en-US" altLang="zh-CN" sz="105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可以忽略</a:t>
            </a:r>
            <a:r>
              <a:rPr lang="en-US" altLang="zh-CN" sz="105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6" name="矩形 35">
            <a:extLst>
              <a:ext uri="{FF2B5EF4-FFF2-40B4-BE49-F238E27FC236}">
                <a16:creationId xmlns:a16="http://schemas.microsoft.com/office/drawing/2014/main" id="{1FACA6FE-A216-45C7-8398-24B6665DA7DB}"/>
              </a:ext>
            </a:extLst>
          </p:cNvPr>
          <p:cNvSpPr/>
          <p:nvPr/>
        </p:nvSpPr>
        <p:spPr>
          <a:xfrm>
            <a:off x="555270" y="3911288"/>
            <a:ext cx="5436627" cy="253916"/>
          </a:xfrm>
          <a:prstGeom prst="rect">
            <a:avLst/>
          </a:prstGeom>
        </p:spPr>
        <p:txBody>
          <a:bodyPr wrap="square">
            <a:spAutoFit/>
          </a:bodyPr>
          <a:lstStyle/>
          <a:p>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在上述两种情况下</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液流对锥阀作用力的大小都等于</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而其作用方向各自与图示方向相反。</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38" name="矩形 37">
            <a:extLst>
              <a:ext uri="{FF2B5EF4-FFF2-40B4-BE49-F238E27FC236}">
                <a16:creationId xmlns:a16="http://schemas.microsoft.com/office/drawing/2014/main" id="{26ECAC64-A8CB-4EBE-9532-291E55B90215}"/>
              </a:ext>
            </a:extLst>
          </p:cNvPr>
          <p:cNvSpPr/>
          <p:nvPr/>
        </p:nvSpPr>
        <p:spPr>
          <a:xfrm>
            <a:off x="367611" y="4357302"/>
            <a:ext cx="8215136" cy="707886"/>
          </a:xfrm>
          <a:prstGeom prst="rect">
            <a:avLst/>
          </a:prstGeom>
        </p:spPr>
        <p:txBody>
          <a:bodyPr wrap="square">
            <a:spAutoFit/>
          </a:bodyPr>
          <a:lstStyle/>
          <a:p>
            <a:pPr indent="266700" algn="ctr">
              <a:lnSpc>
                <a:spcPts val="1575"/>
              </a:lnSpc>
              <a:spcAft>
                <a:spcPts val="0"/>
              </a:spcAft>
            </a:pP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由上述两个</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 </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的计算式可以看出</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其中作用在锥阀上的液动力项</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ρqv</a:t>
            </a:r>
            <a:r>
              <a:rPr lang="en-US" altLang="zh-CN" sz="105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cos</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φ</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均为负值</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也即此力的作用方向应与图示方向一致。</a:t>
            </a:r>
            <a:endPar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ts val="1575"/>
              </a:lnSpc>
              <a:spcAft>
                <a:spcPts val="0"/>
              </a:spcAft>
            </a:pP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在图</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17a</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情况下</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液动力欲使锥阀关闭</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可是在图</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17b</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情况下</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却欲使之打开。</a:t>
            </a:r>
            <a:endPar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ts val="1575"/>
              </a:lnSpc>
              <a:spcAft>
                <a:spcPts val="0"/>
              </a:spcAft>
            </a:pP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不能笼统地认为</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阀上稳态液动力的作用方向是固定不变的</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必须对具体情况作具体分析。</a:t>
            </a:r>
            <a:endParaRPr lang="zh-CN" altLang="zh-CN" sz="105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EDC5DD2-32E2-4A5A-99DE-04C3A4E1A711}"/>
                  </a:ext>
                </a:extLst>
              </p:cNvPr>
              <p:cNvSpPr/>
              <p:nvPr/>
            </p:nvSpPr>
            <p:spPr>
              <a:xfrm>
                <a:off x="3967945" y="2459066"/>
                <a:ext cx="2103140" cy="3668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050" i="1">
                          <a:latin typeface="Cambria Math" panose="02040503050406030204" pitchFamily="18" charset="0"/>
                        </a:rPr>
                        <m:t>𝑝</m:t>
                      </m:r>
                      <m:f>
                        <m:fPr>
                          <m:ctrlPr>
                            <a:rPr lang="zh-CN" altLang="en-US" sz="1050" i="1">
                              <a:latin typeface="Cambria Math" panose="02040503050406030204" pitchFamily="18" charset="0"/>
                            </a:rPr>
                          </m:ctrlPr>
                        </m:fPr>
                        <m:num>
                          <m:r>
                            <m:rPr>
                              <m:sty m:val="p"/>
                            </m:rPr>
                            <a:rPr lang="zh-CN" altLang="en-US" sz="1050" i="0">
                              <a:latin typeface="Cambria Math" panose="02040503050406030204" pitchFamily="18" charset="0"/>
                            </a:rPr>
                            <m:t>π</m:t>
                          </m:r>
                        </m:num>
                        <m:den>
                          <m:r>
                            <a:rPr lang="zh-CN" altLang="en-US" sz="1050" i="0">
                              <a:latin typeface="Cambria Math" panose="02040503050406030204" pitchFamily="18" charset="0"/>
                            </a:rPr>
                            <m:t>4</m:t>
                          </m:r>
                        </m:den>
                      </m:f>
                      <m:sSup>
                        <m:sSupPr>
                          <m:ctrlPr>
                            <a:rPr lang="zh-CN" altLang="en-US" sz="1050" i="1">
                              <a:latin typeface="Cambria Math" panose="02040503050406030204" pitchFamily="18" charset="0"/>
                            </a:rPr>
                          </m:ctrlPr>
                        </m:sSupPr>
                        <m:e>
                          <m:r>
                            <a:rPr lang="zh-CN" altLang="en-US" sz="1050" i="1">
                              <a:latin typeface="Cambria Math" panose="02040503050406030204" pitchFamily="18" charset="0"/>
                            </a:rPr>
                            <m:t>𝑑</m:t>
                          </m:r>
                        </m:e>
                        <m:sup>
                          <m:r>
                            <a:rPr lang="zh-CN" altLang="en-US" sz="1050" i="0">
                              <a:latin typeface="Cambria Math" panose="02040503050406030204" pitchFamily="18" charset="0"/>
                            </a:rPr>
                            <m:t>2</m:t>
                          </m:r>
                        </m:sup>
                      </m:sSup>
                      <m:r>
                        <m:rPr>
                          <m:nor/>
                        </m:rPr>
                        <a:rPr lang="zh-CN" altLang="en-US" sz="1050" i="1">
                          <a:latin typeface="Cambria Math" panose="02040503050406030204" pitchFamily="18" charset="0"/>
                        </a:rPr>
                        <m:t>−</m:t>
                      </m:r>
                      <m:r>
                        <a:rPr lang="zh-CN" altLang="en-US" sz="1050" i="1">
                          <a:latin typeface="Cambria Math" panose="02040503050406030204" pitchFamily="18" charset="0"/>
                        </a:rPr>
                        <m:t>𝐹</m:t>
                      </m:r>
                      <m:r>
                        <a:rPr lang="zh-CN" altLang="en-US" sz="1050" i="0">
                          <a:latin typeface="Cambria Math" panose="02040503050406030204" pitchFamily="18" charset="0"/>
                        </a:rPr>
                        <m:t>=</m:t>
                      </m:r>
                      <m:r>
                        <a:rPr lang="zh-CN" altLang="en-US" sz="1050" i="1">
                          <a:latin typeface="Cambria Math" panose="02040503050406030204" pitchFamily="18" charset="0"/>
                        </a:rPr>
                        <m:t>𝜌</m:t>
                      </m:r>
                      <m:r>
                        <a:rPr lang="zh-CN" altLang="en-US" sz="1050" i="1">
                          <a:latin typeface="Cambria Math" panose="02040503050406030204" pitchFamily="18" charset="0"/>
                        </a:rPr>
                        <m:t>𝑞</m:t>
                      </m:r>
                      <m:r>
                        <m:rPr>
                          <m:nor/>
                        </m:rPr>
                        <a:rPr lang="zh-CN" altLang="en-US" sz="1050" i="1">
                          <a:latin typeface="Cambria Math" panose="02040503050406030204" pitchFamily="18" charset="0"/>
                        </a:rPr>
                        <m:t>(</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𝛽</m:t>
                          </m:r>
                        </m:e>
                        <m:sub>
                          <m:r>
                            <a:rPr lang="zh-CN" altLang="en-US" sz="1050" i="0">
                              <a:latin typeface="Cambria Math" panose="02040503050406030204" pitchFamily="18" charset="0"/>
                            </a:rPr>
                            <m:t>2</m:t>
                          </m:r>
                        </m:sub>
                      </m:sSub>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𝑣</m:t>
                          </m:r>
                        </m:e>
                        <m:sub>
                          <m:r>
                            <a:rPr lang="zh-CN" altLang="en-US" sz="1050" i="0">
                              <a:latin typeface="Cambria Math" panose="02040503050406030204" pitchFamily="18" charset="0"/>
                            </a:rPr>
                            <m:t>2</m:t>
                          </m:r>
                        </m:sub>
                      </m:sSub>
                      <m:r>
                        <m:rPr>
                          <m:sty m:val="p"/>
                        </m:rPr>
                        <a:rPr lang="zh-CN" altLang="en-US" sz="1050" i="0">
                          <a:latin typeface="Cambria Math" panose="02040503050406030204" pitchFamily="18" charset="0"/>
                        </a:rPr>
                        <m:t>cos</m:t>
                      </m:r>
                      <m:r>
                        <a:rPr lang="zh-CN" altLang="en-US" sz="1050" i="1">
                          <a:latin typeface="Cambria Math" panose="02040503050406030204" pitchFamily="18" charset="0"/>
                        </a:rPr>
                        <m:t>𝜑</m:t>
                      </m:r>
                      <m:r>
                        <m:rPr>
                          <m:nor/>
                        </m:rPr>
                        <a:rPr lang="zh-CN" altLang="en-US" sz="1050" i="1">
                          <a:latin typeface="Cambria Math" panose="02040503050406030204" pitchFamily="18" charset="0"/>
                        </a:rPr>
                        <m:t>−</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𝛽</m:t>
                          </m:r>
                        </m:e>
                        <m:sub>
                          <m:r>
                            <a:rPr lang="zh-CN" altLang="en-US" sz="1050" i="0">
                              <a:latin typeface="Cambria Math" panose="02040503050406030204" pitchFamily="18" charset="0"/>
                            </a:rPr>
                            <m:t>1</m:t>
                          </m:r>
                        </m:sub>
                      </m:sSub>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𝑣</m:t>
                          </m:r>
                        </m:e>
                        <m:sub>
                          <m:r>
                            <a:rPr lang="zh-CN" altLang="en-US" sz="1050" i="0">
                              <a:latin typeface="Cambria Math" panose="02040503050406030204" pitchFamily="18" charset="0"/>
                            </a:rPr>
                            <m:t>1</m:t>
                          </m:r>
                        </m:sub>
                      </m:sSub>
                      <m:r>
                        <m:rPr>
                          <m:nor/>
                        </m:rPr>
                        <a:rPr lang="zh-CN" altLang="en-US" sz="1050" i="1">
                          <a:latin typeface="Cambria Math" panose="02040503050406030204" pitchFamily="18" charset="0"/>
                        </a:rPr>
                        <m:t>)</m:t>
                      </m:r>
                    </m:oMath>
                  </m:oMathPara>
                </a14:m>
                <a:endParaRPr lang="zh-CN" altLang="en-US" sz="1050" dirty="0"/>
              </a:p>
            </p:txBody>
          </p:sp>
        </mc:Choice>
        <mc:Fallback xmlns="">
          <p:sp>
            <p:nvSpPr>
              <p:cNvPr id="5" name="矩形 4">
                <a:extLst>
                  <a:ext uri="{FF2B5EF4-FFF2-40B4-BE49-F238E27FC236}">
                    <a16:creationId xmlns:a16="http://schemas.microsoft.com/office/drawing/2014/main" id="{6EDC5DD2-32E2-4A5A-99DE-04C3A4E1A711}"/>
                  </a:ext>
                </a:extLst>
              </p:cNvPr>
              <p:cNvSpPr>
                <a:spLocks noRot="1" noChangeAspect="1" noMove="1" noResize="1" noEditPoints="1" noAdjustHandles="1" noChangeArrowheads="1" noChangeShapeType="1" noTextEdit="1"/>
              </p:cNvSpPr>
              <p:nvPr/>
            </p:nvSpPr>
            <p:spPr>
              <a:xfrm>
                <a:off x="3967945" y="2459066"/>
                <a:ext cx="2103140" cy="36689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2306AA9F-5F54-4FB7-A8B0-EE88677F6E63}"/>
                  </a:ext>
                </a:extLst>
              </p:cNvPr>
              <p:cNvSpPr/>
              <p:nvPr/>
            </p:nvSpPr>
            <p:spPr>
              <a:xfrm>
                <a:off x="3441675" y="2781606"/>
                <a:ext cx="1564146" cy="3799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100" i="1">
                          <a:latin typeface="Cambria Math" panose="02040503050406030204" pitchFamily="18" charset="0"/>
                        </a:rPr>
                        <m:t>𝐹</m:t>
                      </m:r>
                      <m:r>
                        <a:rPr lang="zh-CN" altLang="en-US" sz="1100" i="0">
                          <a:latin typeface="Cambria Math" panose="02040503050406030204" pitchFamily="18" charset="0"/>
                        </a:rPr>
                        <m:t>=</m:t>
                      </m:r>
                      <m:r>
                        <a:rPr lang="zh-CN" altLang="en-US" sz="1100" i="1">
                          <a:latin typeface="Cambria Math" panose="02040503050406030204" pitchFamily="18" charset="0"/>
                        </a:rPr>
                        <m:t>𝑝</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num>
                        <m:den>
                          <m:r>
                            <a:rPr lang="zh-CN" altLang="en-US" sz="1100" i="0">
                              <a:latin typeface="Cambria Math" panose="02040503050406030204" pitchFamily="18" charset="0"/>
                            </a:rPr>
                            <m:t>4</m:t>
                          </m:r>
                        </m:den>
                      </m:f>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𝑑</m:t>
                          </m:r>
                        </m:e>
                        <m:sup>
                          <m:r>
                            <a:rPr lang="zh-CN" altLang="en-US" sz="1100" i="0">
                              <a:latin typeface="Cambria Math" panose="02040503050406030204" pitchFamily="18" charset="0"/>
                            </a:rPr>
                            <m:t>2</m:t>
                          </m:r>
                        </m:sup>
                      </m:sSup>
                      <m:r>
                        <m:rPr>
                          <m:nor/>
                        </m:rPr>
                        <a:rPr lang="zh-CN" altLang="en-US" sz="1100" i="1">
                          <a:latin typeface="Cambria Math" panose="02040503050406030204" pitchFamily="18" charset="0"/>
                        </a:rPr>
                        <m:t>−</m:t>
                      </m:r>
                      <m:r>
                        <a:rPr lang="zh-CN" altLang="en-US" sz="1100" i="1">
                          <a:latin typeface="Cambria Math" panose="02040503050406030204" pitchFamily="18" charset="0"/>
                        </a:rPr>
                        <m:t>𝜌</m:t>
                      </m:r>
                      <m:r>
                        <a:rPr lang="zh-CN" altLang="en-US" sz="1100" i="1">
                          <a:latin typeface="Cambria Math" panose="02040503050406030204" pitchFamily="18" charset="0"/>
                        </a:rPr>
                        <m:t>𝑞</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𝑣</m:t>
                          </m:r>
                        </m:e>
                        <m:sub>
                          <m:r>
                            <a:rPr lang="zh-CN" altLang="en-US" sz="1100" i="0">
                              <a:latin typeface="Cambria Math" panose="02040503050406030204" pitchFamily="18" charset="0"/>
                            </a:rPr>
                            <m:t>2</m:t>
                          </m:r>
                        </m:sub>
                      </m:sSub>
                      <m:r>
                        <m:rPr>
                          <m:sty m:val="p"/>
                        </m:rPr>
                        <a:rPr lang="zh-CN" altLang="en-US" sz="1100" i="0">
                          <a:latin typeface="Cambria Math" panose="02040503050406030204" pitchFamily="18" charset="0"/>
                        </a:rPr>
                        <m:t>cos</m:t>
                      </m:r>
                      <m:r>
                        <a:rPr lang="zh-CN" altLang="en-US" sz="1100" i="1">
                          <a:latin typeface="Cambria Math" panose="02040503050406030204" pitchFamily="18" charset="0"/>
                        </a:rPr>
                        <m:t>𝜑</m:t>
                      </m:r>
                    </m:oMath>
                  </m:oMathPara>
                </a14:m>
                <a:endParaRPr lang="zh-CN" altLang="en-US" sz="1100" dirty="0"/>
              </a:p>
            </p:txBody>
          </p:sp>
        </mc:Choice>
        <mc:Fallback xmlns="">
          <p:sp>
            <p:nvSpPr>
              <p:cNvPr id="17" name="矩形 16">
                <a:extLst>
                  <a:ext uri="{FF2B5EF4-FFF2-40B4-BE49-F238E27FC236}">
                    <a16:creationId xmlns:a16="http://schemas.microsoft.com/office/drawing/2014/main" id="{2306AA9F-5F54-4FB7-A8B0-EE88677F6E63}"/>
                  </a:ext>
                </a:extLst>
              </p:cNvPr>
              <p:cNvSpPr>
                <a:spLocks noRot="1" noChangeAspect="1" noMove="1" noResize="1" noEditPoints="1" noAdjustHandles="1" noChangeArrowheads="1" noChangeShapeType="1" noTextEdit="1"/>
              </p:cNvSpPr>
              <p:nvPr/>
            </p:nvSpPr>
            <p:spPr>
              <a:xfrm>
                <a:off x="3441675" y="2781606"/>
                <a:ext cx="1564146" cy="37997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AD9ECB3A-D659-47F0-AFFD-AB7243BF7437}"/>
                  </a:ext>
                </a:extLst>
              </p:cNvPr>
              <p:cNvSpPr/>
              <p:nvPr/>
            </p:nvSpPr>
            <p:spPr>
              <a:xfrm>
                <a:off x="555270" y="3141854"/>
                <a:ext cx="6333743" cy="37997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100" i="1">
                          <a:latin typeface="Cambria Math" panose="02040503050406030204" pitchFamily="18" charset="0"/>
                        </a:rPr>
                        <m:t>𝑝</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num>
                        <m:den>
                          <m:r>
                            <a:rPr lang="zh-CN" altLang="en-US" sz="1100" i="0">
                              <a:latin typeface="Cambria Math" panose="02040503050406030204" pitchFamily="18" charset="0"/>
                            </a:rPr>
                            <m:t>4</m:t>
                          </m:r>
                        </m:den>
                      </m:f>
                      <m:r>
                        <m:rPr>
                          <m:nor/>
                        </m:rPr>
                        <a:rPr lang="zh-CN" altLang="en-US" sz="1100" i="1">
                          <a:latin typeface="Cambria Math" panose="02040503050406030204" pitchFamily="18" charset="0"/>
                        </a:rPr>
                        <m:t>(</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𝑑</m:t>
                          </m:r>
                        </m:e>
                        <m:sub>
                          <m:r>
                            <a:rPr lang="zh-CN" altLang="en-US" sz="1100" i="0">
                              <a:latin typeface="Cambria Math" panose="02040503050406030204" pitchFamily="18" charset="0"/>
                            </a:rPr>
                            <m:t>2</m:t>
                          </m:r>
                        </m:sub>
                        <m:sup>
                          <m:r>
                            <a:rPr lang="zh-CN" altLang="en-US" sz="1100" i="0">
                              <a:latin typeface="Cambria Math" panose="02040503050406030204" pitchFamily="18" charset="0"/>
                            </a:rPr>
                            <m:t>2</m:t>
                          </m:r>
                        </m:sup>
                      </m:sSubSup>
                      <m:r>
                        <m:rPr>
                          <m:nor/>
                        </m:rPr>
                        <a:rPr lang="zh-CN" altLang="en-US" sz="1100" i="1">
                          <a:latin typeface="Cambria Math" panose="02040503050406030204" pitchFamily="18" charset="0"/>
                        </a:rPr>
                        <m:t>−</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𝑑</m:t>
                          </m:r>
                        </m:e>
                        <m:sub>
                          <m:r>
                            <a:rPr lang="zh-CN" altLang="en-US" sz="1100" i="0">
                              <a:latin typeface="Cambria Math" panose="02040503050406030204" pitchFamily="18" charset="0"/>
                            </a:rPr>
                            <m:t>1</m:t>
                          </m:r>
                        </m:sub>
                        <m:sup>
                          <m:r>
                            <a:rPr lang="zh-CN" altLang="en-US" sz="1100" i="0">
                              <a:latin typeface="Cambria Math" panose="02040503050406030204" pitchFamily="18" charset="0"/>
                            </a:rPr>
                            <m:t>2</m:t>
                          </m:r>
                        </m:sup>
                      </m:sSubSup>
                      <m:r>
                        <m:rPr>
                          <m:nor/>
                        </m:rPr>
                        <a:rPr lang="zh-CN" altLang="en-US" sz="1100" i="1">
                          <a:latin typeface="Cambria Math" panose="02040503050406030204" pitchFamily="18" charset="0"/>
                        </a:rPr>
                        <m:t>)−</m:t>
                      </m:r>
                      <m:r>
                        <a:rPr lang="zh-CN" altLang="en-US" sz="1100" i="1">
                          <a:latin typeface="Cambria Math" panose="02040503050406030204" pitchFamily="18" charset="0"/>
                        </a:rPr>
                        <m:t>𝑝</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num>
                        <m:den>
                          <m:r>
                            <a:rPr lang="zh-CN" altLang="en-US" sz="1100" i="0">
                              <a:latin typeface="Cambria Math" panose="02040503050406030204" pitchFamily="18" charset="0"/>
                            </a:rPr>
                            <m:t>4</m:t>
                          </m:r>
                        </m:den>
                      </m:f>
                      <m:r>
                        <m:rPr>
                          <m:nor/>
                        </m:rPr>
                        <a:rPr lang="zh-CN" altLang="en-US" sz="1100" i="1">
                          <a:latin typeface="Cambria Math" panose="02040503050406030204" pitchFamily="18" charset="0"/>
                        </a:rPr>
                        <m:t>(</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𝑑</m:t>
                          </m:r>
                        </m:e>
                        <m:sub>
                          <m:r>
                            <a:rPr lang="zh-CN" altLang="en-US" sz="1100" i="0">
                              <a:latin typeface="Cambria Math" panose="02040503050406030204" pitchFamily="18" charset="0"/>
                            </a:rPr>
                            <m:t>2</m:t>
                          </m:r>
                        </m:sub>
                        <m:sup>
                          <m:r>
                            <a:rPr lang="zh-CN" altLang="en-US" sz="1100" i="0">
                              <a:latin typeface="Cambria Math" panose="02040503050406030204" pitchFamily="18" charset="0"/>
                            </a:rPr>
                            <m:t>2</m:t>
                          </m:r>
                        </m:sup>
                      </m:sSubSup>
                      <m:r>
                        <m:rPr>
                          <m:nor/>
                        </m:rPr>
                        <a:rPr lang="zh-CN" altLang="en-US" sz="1100" i="1">
                          <a:latin typeface="Cambria Math" panose="02040503050406030204" pitchFamily="18" charset="0"/>
                        </a:rPr>
                        <m:t>−</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𝑑</m:t>
                          </m:r>
                        </m:e>
                        <m:sup>
                          <m:r>
                            <a:rPr lang="zh-CN" altLang="en-US" sz="1100" i="0">
                              <a:latin typeface="Cambria Math" panose="02040503050406030204" pitchFamily="18" charset="0"/>
                            </a:rPr>
                            <m:t>2</m:t>
                          </m:r>
                        </m:sup>
                      </m:sSup>
                      <m:r>
                        <m:rPr>
                          <m:nor/>
                        </m:rPr>
                        <a:rPr lang="zh-CN" altLang="en-US" sz="1100" i="1">
                          <a:latin typeface="Cambria Math" panose="02040503050406030204" pitchFamily="18" charset="0"/>
                        </a:rPr>
                        <m:t>)−</m:t>
                      </m:r>
                      <m:r>
                        <a:rPr lang="zh-CN" altLang="en-US" sz="1100" i="1">
                          <a:latin typeface="Cambria Math" panose="02040503050406030204" pitchFamily="18" charset="0"/>
                        </a:rPr>
                        <m:t>𝐹</m:t>
                      </m:r>
                      <m:r>
                        <a:rPr lang="zh-CN" altLang="en-US" sz="1100" i="0">
                          <a:latin typeface="Cambria Math" panose="02040503050406030204" pitchFamily="18" charset="0"/>
                        </a:rPr>
                        <m:t>=</m:t>
                      </m:r>
                      <m:r>
                        <a:rPr lang="zh-CN" altLang="en-US" sz="1100" i="1">
                          <a:latin typeface="Cambria Math" panose="02040503050406030204" pitchFamily="18" charset="0"/>
                        </a:rPr>
                        <m:t>𝜌</m:t>
                      </m:r>
                      <m:r>
                        <a:rPr lang="zh-CN" altLang="en-US" sz="1100" i="1">
                          <a:latin typeface="Cambria Math" panose="02040503050406030204" pitchFamily="18" charset="0"/>
                        </a:rPr>
                        <m:t>𝑞</m:t>
                      </m:r>
                      <m:r>
                        <m:rPr>
                          <m:nor/>
                        </m:rPr>
                        <a:rPr lang="zh-CN" altLang="en-US" sz="1100" i="1">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𝛽</m:t>
                          </m:r>
                        </m:e>
                        <m:sub>
                          <m:r>
                            <a:rPr lang="zh-CN" altLang="en-US" sz="1100" i="0">
                              <a:latin typeface="Cambria Math" panose="02040503050406030204" pitchFamily="18" charset="0"/>
                            </a:rPr>
                            <m:t>2</m:t>
                          </m:r>
                        </m:sub>
                      </m:sSub>
                      <m:r>
                        <m:rPr>
                          <m:sty m:val="p"/>
                        </m:rPr>
                        <a:rPr lang="zh-CN" altLang="en-US" sz="1100" i="0">
                          <a:latin typeface="Cambria Math" panose="02040503050406030204" pitchFamily="18" charset="0"/>
                        </a:rPr>
                        <m:t>cos</m:t>
                      </m:r>
                      <m:r>
                        <a:rPr lang="zh-CN" altLang="en-US" sz="1100" i="1">
                          <a:latin typeface="Cambria Math" panose="02040503050406030204" pitchFamily="18" charset="0"/>
                        </a:rPr>
                        <m:t>𝜑</m:t>
                      </m:r>
                      <m:r>
                        <m:rPr>
                          <m:nor/>
                        </m:rPr>
                        <a:rPr lang="zh-CN" altLang="en-US" sz="1100" i="1">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𝛽</m:t>
                          </m:r>
                        </m:e>
                        <m:sub>
                          <m:r>
                            <a:rPr lang="zh-CN" altLang="en-US" sz="1100" i="0">
                              <a:latin typeface="Cambria Math" panose="02040503050406030204" pitchFamily="18" charset="0"/>
                            </a:rPr>
                            <m:t>1</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𝑣</m:t>
                          </m:r>
                        </m:e>
                        <m:sub>
                          <m:r>
                            <a:rPr lang="zh-CN" altLang="en-US" sz="1100" i="0">
                              <a:latin typeface="Cambria Math" panose="02040503050406030204" pitchFamily="18" charset="0"/>
                            </a:rPr>
                            <m:t>1</m:t>
                          </m:r>
                        </m:sub>
                      </m:sSub>
                      <m:r>
                        <m:rPr>
                          <m:nor/>
                        </m:rPr>
                        <a:rPr lang="zh-CN" altLang="en-US" sz="1100" i="1">
                          <a:latin typeface="Cambria Math" panose="02040503050406030204" pitchFamily="18" charset="0"/>
                        </a:rPr>
                        <m:t>)</m:t>
                      </m:r>
                    </m:oMath>
                  </m:oMathPara>
                </a14:m>
                <a:endParaRPr lang="zh-CN" altLang="en-US" sz="1100" dirty="0"/>
              </a:p>
            </p:txBody>
          </p:sp>
        </mc:Choice>
        <mc:Fallback xmlns="">
          <p:sp>
            <p:nvSpPr>
              <p:cNvPr id="19" name="矩形 18">
                <a:extLst>
                  <a:ext uri="{FF2B5EF4-FFF2-40B4-BE49-F238E27FC236}">
                    <a16:creationId xmlns:a16="http://schemas.microsoft.com/office/drawing/2014/main" id="{AD9ECB3A-D659-47F0-AFFD-AB7243BF7437}"/>
                  </a:ext>
                </a:extLst>
              </p:cNvPr>
              <p:cNvSpPr>
                <a:spLocks noRot="1" noChangeAspect="1" noMove="1" noResize="1" noEditPoints="1" noAdjustHandles="1" noChangeArrowheads="1" noChangeShapeType="1" noTextEdit="1"/>
              </p:cNvSpPr>
              <p:nvPr/>
            </p:nvSpPr>
            <p:spPr>
              <a:xfrm>
                <a:off x="555270" y="3141854"/>
                <a:ext cx="6333743" cy="37997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AAB9508E-D154-4521-91A0-C4469067FCB0}"/>
                  </a:ext>
                </a:extLst>
              </p:cNvPr>
              <p:cNvSpPr/>
              <p:nvPr/>
            </p:nvSpPr>
            <p:spPr>
              <a:xfrm>
                <a:off x="3486903" y="3470899"/>
                <a:ext cx="2100960" cy="40607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𝐹</m:t>
                      </m:r>
                      <m:r>
                        <a:rPr lang="zh-CN" altLang="en-US" sz="1200" i="0">
                          <a:latin typeface="Cambria Math" panose="02040503050406030204" pitchFamily="18" charset="0"/>
                        </a:rPr>
                        <m:t>=</m:t>
                      </m:r>
                      <m:r>
                        <a:rPr lang="zh-CN" altLang="en-US" sz="1200" i="1">
                          <a:latin typeface="Cambria Math" panose="02040503050406030204" pitchFamily="18" charset="0"/>
                        </a:rPr>
                        <m:t>𝑝</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π</m:t>
                          </m:r>
                        </m:num>
                        <m:den>
                          <m:r>
                            <a:rPr lang="zh-CN" altLang="en-US" sz="1200" i="0">
                              <a:latin typeface="Cambria Math" panose="02040503050406030204" pitchFamily="18" charset="0"/>
                            </a:rPr>
                            <m:t>4</m:t>
                          </m:r>
                        </m:den>
                      </m:f>
                      <m:r>
                        <m:rPr>
                          <m:nor/>
                        </m:rPr>
                        <a:rPr lang="zh-CN" altLang="en-US" sz="1200" i="1">
                          <a:latin typeface="Cambria Math" panose="02040503050406030204" pitchFamily="18" charset="0"/>
                        </a:rPr>
                        <m:t>(</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𝑑</m:t>
                          </m:r>
                        </m:e>
                        <m:sup>
                          <m:r>
                            <a:rPr lang="zh-CN" altLang="en-US" sz="1200" i="0">
                              <a:latin typeface="Cambria Math" panose="02040503050406030204" pitchFamily="18" charset="0"/>
                            </a:rPr>
                            <m:t>2</m:t>
                          </m:r>
                        </m:sup>
                      </m:sSup>
                      <m:r>
                        <m:rPr>
                          <m:nor/>
                        </m:rPr>
                        <a:rPr lang="zh-CN" altLang="en-US" sz="1200" i="1">
                          <a:latin typeface="Cambria Math" panose="02040503050406030204" pitchFamily="18" charset="0"/>
                        </a:rPr>
                        <m:t>−</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𝑑</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r>
                        <m:rPr>
                          <m:nor/>
                        </m:rPr>
                        <a:rPr lang="zh-CN" altLang="en-US" sz="1200" i="1">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𝑞</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Sub>
                      <m:r>
                        <m:rPr>
                          <m:sty m:val="p"/>
                        </m:rPr>
                        <a:rPr lang="zh-CN" altLang="en-US" sz="1200" i="0">
                          <a:latin typeface="Cambria Math" panose="02040503050406030204" pitchFamily="18" charset="0"/>
                        </a:rPr>
                        <m:t>cos</m:t>
                      </m:r>
                      <m:r>
                        <a:rPr lang="zh-CN" altLang="en-US" sz="1200" i="1">
                          <a:latin typeface="Cambria Math" panose="02040503050406030204" pitchFamily="18" charset="0"/>
                        </a:rPr>
                        <m:t>𝜑</m:t>
                      </m:r>
                    </m:oMath>
                  </m:oMathPara>
                </a14:m>
                <a:endParaRPr lang="zh-CN" altLang="en-US" sz="1200" dirty="0"/>
              </a:p>
            </p:txBody>
          </p:sp>
        </mc:Choice>
        <mc:Fallback xmlns="">
          <p:sp>
            <p:nvSpPr>
              <p:cNvPr id="22" name="矩形 21">
                <a:extLst>
                  <a:ext uri="{FF2B5EF4-FFF2-40B4-BE49-F238E27FC236}">
                    <a16:creationId xmlns:a16="http://schemas.microsoft.com/office/drawing/2014/main" id="{AAB9508E-D154-4521-91A0-C4469067FCB0}"/>
                  </a:ext>
                </a:extLst>
              </p:cNvPr>
              <p:cNvSpPr>
                <a:spLocks noRot="1" noChangeAspect="1" noMove="1" noResize="1" noEditPoints="1" noAdjustHandles="1" noChangeArrowheads="1" noChangeShapeType="1" noTextEdit="1"/>
              </p:cNvSpPr>
              <p:nvPr/>
            </p:nvSpPr>
            <p:spPr>
              <a:xfrm>
                <a:off x="3486903" y="3470899"/>
                <a:ext cx="2100960" cy="406073"/>
              </a:xfrm>
              <a:prstGeom prst="rect">
                <a:avLst/>
              </a:prstGeom>
              <a:blipFill>
                <a:blip r:embed="rId6"/>
                <a:stretch>
                  <a:fillRect b="-14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82742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left)">
                                      <p:cBhvr>
                                        <p:cTn id="44" dur="20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left)">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53" presetClass="entr" presetSubtype="16"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animEffect transition="in" filter="fade">
                                      <p:cBhvr>
                                        <p:cTn id="61" dur="500"/>
                                        <p:tgtEl>
                                          <p:spTgt spid="36"/>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1000"/>
                                        <p:tgtEl>
                                          <p:spTgt spid="38"/>
                                        </p:tgtEl>
                                      </p:cBhvr>
                                    </p:animEffect>
                                    <p:anim calcmode="lin" valueType="num">
                                      <p:cBhvr>
                                        <p:cTn id="67" dur="1000" fill="hold"/>
                                        <p:tgtEl>
                                          <p:spTgt spid="38"/>
                                        </p:tgtEl>
                                        <p:attrNameLst>
                                          <p:attrName>ppt_x</p:attrName>
                                        </p:attrNameLst>
                                      </p:cBhvr>
                                      <p:tavLst>
                                        <p:tav tm="0">
                                          <p:val>
                                            <p:strVal val="#ppt_x"/>
                                          </p:val>
                                        </p:tav>
                                        <p:tav tm="100000">
                                          <p:val>
                                            <p:strVal val="#ppt_x"/>
                                          </p:val>
                                        </p:tav>
                                      </p:tavLst>
                                    </p:anim>
                                    <p:anim calcmode="lin" valueType="num">
                                      <p:cBhvr>
                                        <p:cTn id="6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 grpId="0"/>
      <p:bldP spid="7" grpId="0"/>
      <p:bldP spid="23" grpId="0"/>
      <p:bldP spid="28" grpId="0"/>
      <p:bldP spid="32" grpId="0"/>
      <p:bldP spid="36" grpId="0"/>
      <p:bldP spid="38" grpId="0"/>
      <p:bldP spid="5" grpId="0"/>
      <p:bldP spid="17" grpId="0"/>
      <p:bldP spid="19" grpId="0"/>
      <p:bldP spid="2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C94263E-03E5-43C9-8994-D8714EA08BE7}"/>
              </a:ext>
            </a:extLst>
          </p:cNvPr>
          <p:cNvSpPr/>
          <p:nvPr/>
        </p:nvSpPr>
        <p:spPr>
          <a:xfrm>
            <a:off x="3549223" y="1951060"/>
            <a:ext cx="3935309" cy="1477328"/>
          </a:xfrm>
          <a:prstGeom prst="rect">
            <a:avLst/>
          </a:prstGeom>
        </p:spPr>
        <p:txBody>
          <a:bodyPr wrap="square">
            <a:spAutoFit/>
          </a:bodyPr>
          <a:lstStyle/>
          <a:p>
            <a:pPr algn="ctr"/>
            <a:r>
              <a:rPr lang="zh-CN" altLang="en-US" sz="3600" dirty="0">
                <a:solidFill>
                  <a:schemeClr val="bg1"/>
                </a:solidFill>
                <a:latin typeface="Times New Roman" panose="02020603050405020304" pitchFamily="18" charset="0"/>
                <a:ea typeface="黑体" panose="02010609060101010101" pitchFamily="49" charset="-122"/>
              </a:rPr>
              <a:t>管道中</a:t>
            </a:r>
            <a:endParaRPr lang="en-US" altLang="zh-CN" sz="3600" dirty="0">
              <a:solidFill>
                <a:schemeClr val="bg1"/>
              </a:solidFill>
              <a:latin typeface="Times New Roman" panose="02020603050405020304" pitchFamily="18" charset="0"/>
              <a:ea typeface="黑体" panose="02010609060101010101" pitchFamily="49" charset="-122"/>
            </a:endParaRPr>
          </a:p>
          <a:p>
            <a:pPr algn="ctr"/>
            <a:r>
              <a:rPr lang="zh-CN" altLang="en-US" sz="5400" dirty="0">
                <a:solidFill>
                  <a:srgbClr val="FFC000"/>
                </a:solidFill>
                <a:latin typeface="Times New Roman" panose="02020603050405020304" pitchFamily="18" charset="0"/>
                <a:ea typeface="黑体" panose="02010609060101010101" pitchFamily="49" charset="-122"/>
              </a:rPr>
              <a:t>液流的特性</a:t>
            </a:r>
          </a:p>
        </p:txBody>
      </p:sp>
      <p:sp>
        <p:nvSpPr>
          <p:cNvPr id="5" name="文本框 4">
            <a:extLst>
              <a:ext uri="{FF2B5EF4-FFF2-40B4-BE49-F238E27FC236}">
                <a16:creationId xmlns:a16="http://schemas.microsoft.com/office/drawing/2014/main" id="{4F0CC1B1-CF4A-426A-9F8E-55D7AC9F385A}"/>
              </a:ext>
            </a:extLst>
          </p:cNvPr>
          <p:cNvSpPr txBox="1">
            <a:spLocks noChangeArrowheads="1"/>
          </p:cNvSpPr>
          <p:nvPr/>
        </p:nvSpPr>
        <p:spPr bwMode="auto">
          <a:xfrm>
            <a:off x="1842346" y="1951060"/>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三、</a:t>
            </a:r>
          </a:p>
        </p:txBody>
      </p:sp>
    </p:spTree>
    <p:extLst>
      <p:ext uri="{BB962C8B-B14F-4D97-AF65-F5344CB8AC3E}">
        <p14:creationId xmlns:p14="http://schemas.microsoft.com/office/powerpoint/2010/main" val="38593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64AE5224-5B4C-4E44-B07E-2A657EB00E0C}"/>
              </a:ext>
            </a:extLst>
          </p:cNvPr>
          <p:cNvSpPr/>
          <p:nvPr/>
        </p:nvSpPr>
        <p:spPr>
          <a:xfrm>
            <a:off x="440452" y="1438233"/>
            <a:ext cx="8395854" cy="2800767"/>
          </a:xfrm>
          <a:prstGeom prst="rect">
            <a:avLst/>
          </a:prstGeom>
        </p:spPr>
        <p:txBody>
          <a:bodyPr wrap="square">
            <a:spAutoFit/>
          </a:bodyPr>
          <a:lstStyle/>
          <a:p>
            <a:pPr algn="ctr">
              <a:lnSpc>
                <a:spcPct val="200000"/>
              </a:lnSpc>
            </a:pPr>
            <a:r>
              <a:rPr lang="zh-CN" altLang="en-US" sz="2000" dirty="0">
                <a:latin typeface="Times New Roman" panose="02020603050405020304" pitchFamily="18" charset="0"/>
                <a:ea typeface="黑体" panose="02010609060101010101" pitchFamily="49" charset="-122"/>
              </a:rPr>
              <a:t>本节讨论液体流经圆管和各种接头时的流动情况</a:t>
            </a:r>
            <a:r>
              <a:rPr lang="en-US" altLang="zh-CN" sz="2000" dirty="0">
                <a:latin typeface="Times New Roman" panose="02020603050405020304" pitchFamily="18" charset="0"/>
                <a:ea typeface="黑体" panose="02010609060101010101" pitchFamily="49" charset="-122"/>
              </a:rPr>
              <a:t>,</a:t>
            </a:r>
          </a:p>
          <a:p>
            <a:pPr algn="ctr">
              <a:lnSpc>
                <a:spcPct val="200000"/>
              </a:lnSpc>
            </a:pPr>
            <a:r>
              <a:rPr lang="zh-CN" altLang="en-US" sz="2000" dirty="0">
                <a:latin typeface="Times New Roman" panose="02020603050405020304" pitchFamily="18" charset="0"/>
                <a:ea typeface="黑体" panose="02010609060101010101" pitchFamily="49" charset="-122"/>
              </a:rPr>
              <a:t>进而分析流动时所产生的能量损失</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即压力损失。</a:t>
            </a:r>
            <a:endParaRPr lang="en-US" altLang="zh-CN" sz="2000" dirty="0">
              <a:latin typeface="Times New Roman" panose="02020603050405020304" pitchFamily="18" charset="0"/>
              <a:ea typeface="黑体" panose="02010609060101010101" pitchFamily="49" charset="-122"/>
            </a:endParaRPr>
          </a:p>
          <a:p>
            <a:pPr algn="ctr">
              <a:lnSpc>
                <a:spcPct val="200000"/>
              </a:lnSpc>
            </a:pPr>
            <a:r>
              <a:rPr lang="zh-CN" altLang="en-US" sz="2800" b="1" dirty="0">
                <a:latin typeface="Times New Roman" panose="02020603050405020304" pitchFamily="18" charset="0"/>
                <a:ea typeface="黑体" panose="02010609060101010101" pitchFamily="49" charset="-122"/>
              </a:rPr>
              <a:t>液体在管中的流动状态</a:t>
            </a:r>
            <a:r>
              <a:rPr lang="zh-CN" altLang="en-US" sz="2800" b="1" dirty="0">
                <a:solidFill>
                  <a:srgbClr val="FF0000"/>
                </a:solidFill>
                <a:latin typeface="Times New Roman" panose="02020603050405020304" pitchFamily="18" charset="0"/>
                <a:ea typeface="黑体" panose="02010609060101010101" pitchFamily="49" charset="-122"/>
              </a:rPr>
              <a:t>直接影响</a:t>
            </a:r>
            <a:r>
              <a:rPr lang="zh-CN" altLang="en-US" sz="2800" b="1" dirty="0">
                <a:latin typeface="Times New Roman" panose="02020603050405020304" pitchFamily="18" charset="0"/>
                <a:ea typeface="黑体" panose="02010609060101010101" pitchFamily="49" charset="-122"/>
              </a:rPr>
              <a:t>液流的各种特性</a:t>
            </a:r>
            <a:r>
              <a:rPr lang="en-US" altLang="zh-CN" sz="2800" b="1" dirty="0">
                <a:latin typeface="Times New Roman" panose="02020603050405020304" pitchFamily="18" charset="0"/>
                <a:ea typeface="黑体" panose="02010609060101010101" pitchFamily="49" charset="-122"/>
              </a:rPr>
              <a:t>,</a:t>
            </a:r>
          </a:p>
          <a:p>
            <a:pPr algn="ctr">
              <a:lnSpc>
                <a:spcPct val="200000"/>
              </a:lnSpc>
            </a:pPr>
            <a:r>
              <a:rPr lang="zh-CN" altLang="en-US" sz="2000" dirty="0">
                <a:latin typeface="Times New Roman" panose="02020603050405020304" pitchFamily="18" charset="0"/>
                <a:ea typeface="黑体" panose="02010609060101010101" pitchFamily="49" charset="-122"/>
              </a:rPr>
              <a:t>所以先要介绍液流的两种流态。</a:t>
            </a:r>
          </a:p>
        </p:txBody>
      </p:sp>
    </p:spTree>
    <p:extLst>
      <p:ext uri="{BB962C8B-B14F-4D97-AF65-F5344CB8AC3E}">
        <p14:creationId xmlns:p14="http://schemas.microsoft.com/office/powerpoint/2010/main" val="65303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62607" y="163835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13775" y="163796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487170" y="1622563"/>
            <a:ext cx="188195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一</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层流和湍流</a:t>
            </a:r>
          </a:p>
        </p:txBody>
      </p:sp>
      <p:pic>
        <p:nvPicPr>
          <p:cNvPr id="17" name="图片 16">
            <a:extLst>
              <a:ext uri="{FF2B5EF4-FFF2-40B4-BE49-F238E27FC236}">
                <a16:creationId xmlns:a16="http://schemas.microsoft.com/office/drawing/2014/main" id="{233F5640-0C91-42D1-BD51-A81557AE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007" y="1841726"/>
            <a:ext cx="1985415" cy="26321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8" name="组合 17">
            <a:extLst>
              <a:ext uri="{FF2B5EF4-FFF2-40B4-BE49-F238E27FC236}">
                <a16:creationId xmlns:a16="http://schemas.microsoft.com/office/drawing/2014/main" id="{DC904F1C-C3FB-43B2-97C4-148A23CAE254}"/>
              </a:ext>
            </a:extLst>
          </p:cNvPr>
          <p:cNvGrpSpPr/>
          <p:nvPr/>
        </p:nvGrpSpPr>
        <p:grpSpPr>
          <a:xfrm>
            <a:off x="6440760" y="4148259"/>
            <a:ext cx="1544955" cy="431800"/>
            <a:chOff x="0" y="410"/>
            <a:chExt cx="2433" cy="680"/>
          </a:xfrm>
          <a:effectLst>
            <a:outerShdw blurRad="50800" dist="38100" dir="2700000" algn="tl" rotWithShape="0">
              <a:prstClr val="black">
                <a:alpha val="40000"/>
              </a:prstClr>
            </a:outerShdw>
          </a:effectLst>
        </p:grpSpPr>
        <p:sp>
          <p:nvSpPr>
            <p:cNvPr id="19" name="矩形 3">
              <a:extLst>
                <a:ext uri="{FF2B5EF4-FFF2-40B4-BE49-F238E27FC236}">
                  <a16:creationId xmlns:a16="http://schemas.microsoft.com/office/drawing/2014/main" id="{4CEF0D10-F8CC-4B72-B330-DBC281DAF8B5}"/>
                </a:ext>
              </a:extLst>
            </p:cNvPr>
            <p:cNvSpPr/>
            <p:nvPr/>
          </p:nvSpPr>
          <p:spPr>
            <a:xfrm>
              <a:off x="0" y="410"/>
              <a:ext cx="2003"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0" name="矩形 4">
              <a:extLst>
                <a:ext uri="{FF2B5EF4-FFF2-40B4-BE49-F238E27FC236}">
                  <a16:creationId xmlns:a16="http://schemas.microsoft.com/office/drawing/2014/main" id="{F4B09FF7-E3A6-4058-B255-334E7C5806DB}"/>
                </a:ext>
              </a:extLst>
            </p:cNvPr>
            <p:cNvSpPr/>
            <p:nvPr/>
          </p:nvSpPr>
          <p:spPr>
            <a:xfrm>
              <a:off x="2115" y="410"/>
              <a:ext cx="115"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1" name="矩形 5">
              <a:extLst>
                <a:ext uri="{FF2B5EF4-FFF2-40B4-BE49-F238E27FC236}">
                  <a16:creationId xmlns:a16="http://schemas.microsoft.com/office/drawing/2014/main" id="{B6588904-0DCD-4146-8091-8E9B7DE19CE6}"/>
                </a:ext>
              </a:extLst>
            </p:cNvPr>
            <p:cNvSpPr/>
            <p:nvPr/>
          </p:nvSpPr>
          <p:spPr>
            <a:xfrm>
              <a:off x="2333" y="730"/>
              <a:ext cx="100" cy="355"/>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grpSp>
      <p:sp>
        <p:nvSpPr>
          <p:cNvPr id="22" name="文本框 21">
            <a:extLst>
              <a:ext uri="{FF2B5EF4-FFF2-40B4-BE49-F238E27FC236}">
                <a16:creationId xmlns:a16="http://schemas.microsoft.com/office/drawing/2014/main" id="{9112F198-9B1E-4C42-9A90-8988755C34BB}"/>
              </a:ext>
            </a:extLst>
          </p:cNvPr>
          <p:cNvSpPr txBox="1"/>
          <p:nvPr/>
        </p:nvSpPr>
        <p:spPr>
          <a:xfrm>
            <a:off x="6839584" y="4193910"/>
            <a:ext cx="493725" cy="138499"/>
          </a:xfrm>
          <a:prstGeom prst="rect">
            <a:avLst/>
          </a:prstGeom>
        </p:spPr>
        <p:txBody>
          <a:bodyPr wrap="non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雷诺，</a:t>
            </a:r>
            <a:r>
              <a:rPr lang="en-US" altLang="zh-CN"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O. </a:t>
            </a:r>
            <a:endPar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C97BC4A3-A292-40F6-A616-EBFDED9F5F23}"/>
              </a:ext>
            </a:extLst>
          </p:cNvPr>
          <p:cNvSpPr txBox="1"/>
          <p:nvPr/>
        </p:nvSpPr>
        <p:spPr>
          <a:xfrm>
            <a:off x="6705342" y="4356255"/>
            <a:ext cx="754062" cy="203133"/>
          </a:xfrm>
          <a:prstGeom prst="rect">
            <a:avLst/>
          </a:prstGeom>
        </p:spPr>
        <p:txBody>
          <a:bodyPr wrap="squar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英国物理学家、</a:t>
            </a:r>
            <a:endParaRPr lang="en-US" altLang="zh-CN" sz="600" b="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力学家、工程师</a:t>
            </a:r>
          </a:p>
        </p:txBody>
      </p:sp>
      <p:sp>
        <p:nvSpPr>
          <p:cNvPr id="4" name="矩形 3">
            <a:extLst>
              <a:ext uri="{FF2B5EF4-FFF2-40B4-BE49-F238E27FC236}">
                <a16:creationId xmlns:a16="http://schemas.microsoft.com/office/drawing/2014/main" id="{198027F1-6550-42BF-B58C-70B39B0535D5}"/>
              </a:ext>
            </a:extLst>
          </p:cNvPr>
          <p:cNvSpPr/>
          <p:nvPr/>
        </p:nvSpPr>
        <p:spPr>
          <a:xfrm>
            <a:off x="768927" y="2107032"/>
            <a:ext cx="4572000" cy="568041"/>
          </a:xfrm>
          <a:prstGeom prst="rect">
            <a:avLst/>
          </a:prstGeom>
        </p:spPr>
        <p:txBody>
          <a:bodyPr>
            <a:spAutoFit/>
          </a:bodyPr>
          <a:lstStyle/>
          <a:p>
            <a:pPr>
              <a:lnSpc>
                <a:spcPct val="15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19</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世纪末</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英国物理学家雷诺首先通过实验观察了水在圆管内的流动情况</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发现液体有两种流动状态</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层流和湍流。</a:t>
            </a:r>
            <a:endParaRPr lang="zh-CN" altLang="en-US" sz="2000" dirty="0">
              <a:latin typeface="Times New Roman" panose="02020603050405020304" pitchFamily="18" charset="0"/>
              <a:ea typeface="黑体" panose="02010609060101010101" pitchFamily="49" charset="-122"/>
            </a:endParaRPr>
          </a:p>
        </p:txBody>
      </p:sp>
      <p:sp>
        <p:nvSpPr>
          <p:cNvPr id="24" name="矩形 23">
            <a:extLst>
              <a:ext uri="{FF2B5EF4-FFF2-40B4-BE49-F238E27FC236}">
                <a16:creationId xmlns:a16="http://schemas.microsoft.com/office/drawing/2014/main" id="{23EDE717-5B16-485B-BB74-E61D13249237}"/>
              </a:ext>
            </a:extLst>
          </p:cNvPr>
          <p:cNvSpPr/>
          <p:nvPr/>
        </p:nvSpPr>
        <p:spPr>
          <a:xfrm>
            <a:off x="738376" y="2792133"/>
            <a:ext cx="4572000" cy="854080"/>
          </a:xfrm>
          <a:prstGeom prst="rect">
            <a:avLst/>
          </a:prstGeom>
        </p:spPr>
        <p:txBody>
          <a:bodyPr>
            <a:spAutoFit/>
          </a:bodyPr>
          <a:lstStyle/>
          <a:p>
            <a:pPr>
              <a:lnSpc>
                <a:spcPct val="15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实验结果表明</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在层流时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液体质点互不干扰</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液体的流动呈线性或层状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且平行于管道轴线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而在湍流时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液体质点的运动杂乱无章</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除了平行于管道轴线的运动外</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还存在着剧烈的横向运动。</a:t>
            </a:r>
            <a:endParaRPr lang="zh-CN" altLang="en-US" sz="2000" dirty="0">
              <a:latin typeface="Times New Roman" panose="02020603050405020304" pitchFamily="18" charset="0"/>
              <a:ea typeface="黑体" panose="02010609060101010101" pitchFamily="49" charset="-122"/>
            </a:endParaRPr>
          </a:p>
        </p:txBody>
      </p:sp>
      <p:sp>
        <p:nvSpPr>
          <p:cNvPr id="26" name="矩形 25">
            <a:extLst>
              <a:ext uri="{FF2B5EF4-FFF2-40B4-BE49-F238E27FC236}">
                <a16:creationId xmlns:a16="http://schemas.microsoft.com/office/drawing/2014/main" id="{1D296155-E825-496D-8130-11DB229C6CBD}"/>
              </a:ext>
            </a:extLst>
          </p:cNvPr>
          <p:cNvSpPr/>
          <p:nvPr/>
        </p:nvSpPr>
        <p:spPr>
          <a:xfrm>
            <a:off x="738376" y="3709677"/>
            <a:ext cx="4572000" cy="877163"/>
          </a:xfrm>
          <a:prstGeom prst="rect">
            <a:avLst/>
          </a:prstGeom>
        </p:spPr>
        <p:txBody>
          <a:bodyPr>
            <a:spAutoFit/>
          </a:bodyPr>
          <a:lstStyle/>
          <a:p>
            <a:pPr>
              <a:lnSpc>
                <a:spcPct val="150000"/>
              </a:lnSpc>
            </a:pP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层流和湍流是两种不同性质的流态。层流时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液体流速较低</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质点受粘性制约</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不能随意运动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粘性力</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起主导作用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液体流速较高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粘性的制约作用减弱</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惯性力起主导作用。</a:t>
            </a:r>
            <a:endParaRPr lang="zh-CN" altLang="en-US" sz="2000" dirty="0">
              <a:latin typeface="Times New Roman" panose="02020603050405020304" pitchFamily="18" charset="0"/>
              <a:ea typeface="黑体" panose="02010609060101010101" pitchFamily="49" charset="-122"/>
            </a:endParaRP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29" name="圆角矩形 6">
            <a:extLst>
              <a:ext uri="{FF2B5EF4-FFF2-40B4-BE49-F238E27FC236}">
                <a16:creationId xmlns:a16="http://schemas.microsoft.com/office/drawing/2014/main" id="{06F7A411-FA64-40C2-8B2F-F9AF6A8940A6}"/>
              </a:ext>
            </a:extLst>
          </p:cNvPr>
          <p:cNvSpPr/>
          <p:nvPr/>
        </p:nvSpPr>
        <p:spPr>
          <a:xfrm>
            <a:off x="501642" y="2047566"/>
            <a:ext cx="4977918" cy="268781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18992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wipe(up)">
                                      <p:cBhvr>
                                        <p:cTn id="13" dur="500"/>
                                        <p:tgtEl>
                                          <p:spTgt spid="17"/>
                                        </p:tgtEl>
                                      </p:cBhvr>
                                    </p:animEffect>
                                  </p:childTnLst>
                                </p:cTn>
                              </p:par>
                            </p:childTnLst>
                          </p:cTn>
                        </p:par>
                        <p:par>
                          <p:cTn id="14" fill="hold">
                            <p:stCondLst>
                              <p:cond delay="1500"/>
                            </p:stCondLst>
                            <p:childTnLst>
                              <p:par>
                                <p:cTn id="15" presetID="10" presetClass="entr" presetSubtype="0"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heel(1)">
                                      <p:cBhvr>
                                        <p:cTn id="26" dur="2000"/>
                                        <p:tgtEl>
                                          <p:spTgt spid="22"/>
                                        </p:tgtEl>
                                      </p:cBhvr>
                                    </p:animEffect>
                                  </p:childTnLst>
                                </p:cTn>
                              </p:par>
                              <p:par>
                                <p:cTn id="27" presetID="21" presetClass="entr" presetSubtype="1"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heel(1)">
                                      <p:cBhvr>
                                        <p:cTn id="29" dur="20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4" grpId="0"/>
      <p:bldP spid="24" grpId="0"/>
      <p:bldP spid="26" grpId="0"/>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9CB01-CF4C-4D52-A669-0AE1C341200D}"/>
              </a:ext>
            </a:extLst>
          </p:cNvPr>
          <p:cNvSpPr/>
          <p:nvPr/>
        </p:nvSpPr>
        <p:spPr>
          <a:xfrm>
            <a:off x="820214" y="1717412"/>
            <a:ext cx="7636329" cy="1965218"/>
          </a:xfrm>
          <a:prstGeom prst="rect">
            <a:avLst/>
          </a:prstGeom>
        </p:spPr>
        <p:txBody>
          <a:bodyPr wrap="square">
            <a:spAutoFit/>
          </a:bodyPr>
          <a:lstStyle/>
          <a:p>
            <a:pPr algn="ctr">
              <a:lnSpc>
                <a:spcPct val="20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本节主要讨论</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液体的平衡规律以及这些规律的应用</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所谓“</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液体是静止的</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指的是液体内部质点间没有相对运动而言</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至于盛装液体的容器</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不论它是静止的或是运动的</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都没有关系。</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11342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pic>
        <p:nvPicPr>
          <p:cNvPr id="17" name="图片 16">
            <a:extLst>
              <a:ext uri="{FF2B5EF4-FFF2-40B4-BE49-F238E27FC236}">
                <a16:creationId xmlns:a16="http://schemas.microsoft.com/office/drawing/2014/main" id="{233F5640-0C91-42D1-BD51-A81557AE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487" y="1689326"/>
            <a:ext cx="1985415" cy="26321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8" name="组合 17">
            <a:extLst>
              <a:ext uri="{FF2B5EF4-FFF2-40B4-BE49-F238E27FC236}">
                <a16:creationId xmlns:a16="http://schemas.microsoft.com/office/drawing/2014/main" id="{DC904F1C-C3FB-43B2-97C4-148A23CAE254}"/>
              </a:ext>
            </a:extLst>
          </p:cNvPr>
          <p:cNvGrpSpPr/>
          <p:nvPr/>
        </p:nvGrpSpPr>
        <p:grpSpPr>
          <a:xfrm>
            <a:off x="422240" y="3995859"/>
            <a:ext cx="1544955" cy="431800"/>
            <a:chOff x="0" y="410"/>
            <a:chExt cx="2433" cy="680"/>
          </a:xfrm>
          <a:effectLst>
            <a:outerShdw blurRad="50800" dist="38100" dir="2700000" algn="tl" rotWithShape="0">
              <a:prstClr val="black">
                <a:alpha val="40000"/>
              </a:prstClr>
            </a:outerShdw>
          </a:effectLst>
        </p:grpSpPr>
        <p:sp>
          <p:nvSpPr>
            <p:cNvPr id="19" name="矩形 3">
              <a:extLst>
                <a:ext uri="{FF2B5EF4-FFF2-40B4-BE49-F238E27FC236}">
                  <a16:creationId xmlns:a16="http://schemas.microsoft.com/office/drawing/2014/main" id="{4CEF0D10-F8CC-4B72-B330-DBC281DAF8B5}"/>
                </a:ext>
              </a:extLst>
            </p:cNvPr>
            <p:cNvSpPr/>
            <p:nvPr/>
          </p:nvSpPr>
          <p:spPr>
            <a:xfrm>
              <a:off x="0" y="410"/>
              <a:ext cx="2003"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0" name="矩形 4">
              <a:extLst>
                <a:ext uri="{FF2B5EF4-FFF2-40B4-BE49-F238E27FC236}">
                  <a16:creationId xmlns:a16="http://schemas.microsoft.com/office/drawing/2014/main" id="{F4B09FF7-E3A6-4058-B255-334E7C5806DB}"/>
                </a:ext>
              </a:extLst>
            </p:cNvPr>
            <p:cNvSpPr/>
            <p:nvPr/>
          </p:nvSpPr>
          <p:spPr>
            <a:xfrm>
              <a:off x="2115" y="410"/>
              <a:ext cx="115"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1" name="矩形 5">
              <a:extLst>
                <a:ext uri="{FF2B5EF4-FFF2-40B4-BE49-F238E27FC236}">
                  <a16:creationId xmlns:a16="http://schemas.microsoft.com/office/drawing/2014/main" id="{B6588904-0DCD-4146-8091-8E9B7DE19CE6}"/>
                </a:ext>
              </a:extLst>
            </p:cNvPr>
            <p:cNvSpPr/>
            <p:nvPr/>
          </p:nvSpPr>
          <p:spPr>
            <a:xfrm>
              <a:off x="2333" y="730"/>
              <a:ext cx="100" cy="355"/>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grpSp>
      <p:sp>
        <p:nvSpPr>
          <p:cNvPr id="22" name="文本框 21">
            <a:extLst>
              <a:ext uri="{FF2B5EF4-FFF2-40B4-BE49-F238E27FC236}">
                <a16:creationId xmlns:a16="http://schemas.microsoft.com/office/drawing/2014/main" id="{9112F198-9B1E-4C42-9A90-8988755C34BB}"/>
              </a:ext>
            </a:extLst>
          </p:cNvPr>
          <p:cNvSpPr txBox="1"/>
          <p:nvPr/>
        </p:nvSpPr>
        <p:spPr>
          <a:xfrm>
            <a:off x="821064" y="4041510"/>
            <a:ext cx="493725" cy="138499"/>
          </a:xfrm>
          <a:prstGeom prst="rect">
            <a:avLst/>
          </a:prstGeom>
        </p:spPr>
        <p:txBody>
          <a:bodyPr wrap="non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雷诺，</a:t>
            </a:r>
            <a:r>
              <a:rPr lang="en-US" altLang="zh-CN"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O. </a:t>
            </a:r>
            <a:endPar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C97BC4A3-A292-40F6-A616-EBFDED9F5F23}"/>
              </a:ext>
            </a:extLst>
          </p:cNvPr>
          <p:cNvSpPr txBox="1"/>
          <p:nvPr/>
        </p:nvSpPr>
        <p:spPr>
          <a:xfrm>
            <a:off x="686822" y="4203855"/>
            <a:ext cx="754062" cy="203133"/>
          </a:xfrm>
          <a:prstGeom prst="rect">
            <a:avLst/>
          </a:prstGeom>
        </p:spPr>
        <p:txBody>
          <a:bodyPr wrap="squar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英国物理学家、</a:t>
            </a:r>
            <a:endParaRPr lang="en-US" altLang="zh-CN" sz="600" b="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力学家、工程师</a:t>
            </a:r>
          </a:p>
        </p:txBody>
      </p:sp>
      <p:sp>
        <p:nvSpPr>
          <p:cNvPr id="3" name="矩形 2">
            <a:extLst>
              <a:ext uri="{FF2B5EF4-FFF2-40B4-BE49-F238E27FC236}">
                <a16:creationId xmlns:a16="http://schemas.microsoft.com/office/drawing/2014/main" id="{69E01E58-E3FE-403D-88D1-FF6514597551}"/>
              </a:ext>
            </a:extLst>
          </p:cNvPr>
          <p:cNvSpPr/>
          <p:nvPr/>
        </p:nvSpPr>
        <p:spPr>
          <a:xfrm>
            <a:off x="3148738" y="1645806"/>
            <a:ext cx="5371806" cy="2677656"/>
          </a:xfrm>
          <a:prstGeom prst="rect">
            <a:avLst/>
          </a:prstGeom>
        </p:spPr>
        <p:txBody>
          <a:bodyPr wrap="square">
            <a:spAutoFit/>
          </a:bodyPr>
          <a:lstStyle/>
          <a:p>
            <a:pPr>
              <a:lnSpc>
                <a:spcPct val="15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在层流状态下流动时</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液体的能量主要消耗在摩擦损失上</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它直接转化成热能</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一部分被液体带走</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一部分传给管壁。相反</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在湍流状态下</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液体的能量主要消耗在动能损失上</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这部分损失使液体搅动混和</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产生旋涡、尾流</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造成气穴</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详见第五节</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撞击管壁</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引起振动</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形成液体噪声。</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这种噪声虽然会受到种种抑制而衰减</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并在最后化作热能消散掉</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但在其辐射传递过程中</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还会激起其他形式的噪声。</a:t>
            </a:r>
            <a:endParaRPr lang="zh-CN" altLang="en-US" sz="3200" dirty="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00A03A77-8096-4DB8-B078-6A30CADD1CC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28" name="圆角矩形 6">
            <a:extLst>
              <a:ext uri="{FF2B5EF4-FFF2-40B4-BE49-F238E27FC236}">
                <a16:creationId xmlns:a16="http://schemas.microsoft.com/office/drawing/2014/main" id="{BBA2161E-9BBF-4C71-AE17-B63615AC27C0}"/>
              </a:ext>
            </a:extLst>
          </p:cNvPr>
          <p:cNvSpPr/>
          <p:nvPr/>
        </p:nvSpPr>
        <p:spPr>
          <a:xfrm>
            <a:off x="2964873" y="1617602"/>
            <a:ext cx="5654870" cy="280688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24627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62607" y="163835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13775" y="163796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487170" y="1622563"/>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p>
        </p:txBody>
      </p:sp>
      <p:pic>
        <p:nvPicPr>
          <p:cNvPr id="17" name="图片 16">
            <a:extLst>
              <a:ext uri="{FF2B5EF4-FFF2-40B4-BE49-F238E27FC236}">
                <a16:creationId xmlns:a16="http://schemas.microsoft.com/office/drawing/2014/main" id="{233F5640-0C91-42D1-BD51-A81557AE03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2007" y="1841726"/>
            <a:ext cx="1985415" cy="26321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8" name="组合 17">
            <a:extLst>
              <a:ext uri="{FF2B5EF4-FFF2-40B4-BE49-F238E27FC236}">
                <a16:creationId xmlns:a16="http://schemas.microsoft.com/office/drawing/2014/main" id="{DC904F1C-C3FB-43B2-97C4-148A23CAE254}"/>
              </a:ext>
            </a:extLst>
          </p:cNvPr>
          <p:cNvGrpSpPr/>
          <p:nvPr/>
        </p:nvGrpSpPr>
        <p:grpSpPr>
          <a:xfrm>
            <a:off x="6440760" y="4148259"/>
            <a:ext cx="1544955" cy="431800"/>
            <a:chOff x="0" y="410"/>
            <a:chExt cx="2433" cy="680"/>
          </a:xfrm>
          <a:effectLst>
            <a:outerShdw blurRad="50800" dist="38100" dir="2700000" algn="tl" rotWithShape="0">
              <a:prstClr val="black">
                <a:alpha val="40000"/>
              </a:prstClr>
            </a:outerShdw>
          </a:effectLst>
        </p:grpSpPr>
        <p:sp>
          <p:nvSpPr>
            <p:cNvPr id="19" name="矩形 3">
              <a:extLst>
                <a:ext uri="{FF2B5EF4-FFF2-40B4-BE49-F238E27FC236}">
                  <a16:creationId xmlns:a16="http://schemas.microsoft.com/office/drawing/2014/main" id="{4CEF0D10-F8CC-4B72-B330-DBC281DAF8B5}"/>
                </a:ext>
              </a:extLst>
            </p:cNvPr>
            <p:cNvSpPr/>
            <p:nvPr/>
          </p:nvSpPr>
          <p:spPr>
            <a:xfrm>
              <a:off x="0" y="410"/>
              <a:ext cx="2003"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0" name="矩形 4">
              <a:extLst>
                <a:ext uri="{FF2B5EF4-FFF2-40B4-BE49-F238E27FC236}">
                  <a16:creationId xmlns:a16="http://schemas.microsoft.com/office/drawing/2014/main" id="{F4B09FF7-E3A6-4058-B255-334E7C5806DB}"/>
                </a:ext>
              </a:extLst>
            </p:cNvPr>
            <p:cNvSpPr/>
            <p:nvPr/>
          </p:nvSpPr>
          <p:spPr>
            <a:xfrm>
              <a:off x="2115" y="410"/>
              <a:ext cx="115" cy="680"/>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sp>
          <p:nvSpPr>
            <p:cNvPr id="21" name="矩形 5">
              <a:extLst>
                <a:ext uri="{FF2B5EF4-FFF2-40B4-BE49-F238E27FC236}">
                  <a16:creationId xmlns:a16="http://schemas.microsoft.com/office/drawing/2014/main" id="{B6588904-0DCD-4146-8091-8E9B7DE19CE6}"/>
                </a:ext>
              </a:extLst>
            </p:cNvPr>
            <p:cNvSpPr/>
            <p:nvPr/>
          </p:nvSpPr>
          <p:spPr>
            <a:xfrm>
              <a:off x="2333" y="730"/>
              <a:ext cx="100" cy="355"/>
            </a:xfrm>
            <a:prstGeom prst="rect">
              <a:avLst/>
            </a:prstGeom>
            <a:solidFill>
              <a:srgbClr val="FFC305"/>
            </a:solidFill>
            <a:ln w="9525">
              <a:noFill/>
            </a:ln>
          </p:spPr>
          <p:txBody>
            <a:bodyPr anchor="ctr"/>
            <a:lstStyle/>
            <a:p>
              <a:pPr lvl="0" algn="ctr">
                <a:lnSpc>
                  <a:spcPct val="100000"/>
                </a:lnSpc>
              </a:pPr>
              <a:endParaRPr>
                <a:solidFill>
                  <a:srgbClr val="FFFFFF"/>
                </a:solidFill>
                <a:latin typeface="Times New Roman" panose="02020603050405020304" pitchFamily="18" charset="0"/>
                <a:ea typeface="黑体" panose="02010609060101010101" pitchFamily="49" charset="-122"/>
              </a:endParaRPr>
            </a:p>
          </p:txBody>
        </p:sp>
      </p:grpSp>
      <p:sp>
        <p:nvSpPr>
          <p:cNvPr id="22" name="文本框 21">
            <a:extLst>
              <a:ext uri="{FF2B5EF4-FFF2-40B4-BE49-F238E27FC236}">
                <a16:creationId xmlns:a16="http://schemas.microsoft.com/office/drawing/2014/main" id="{9112F198-9B1E-4C42-9A90-8988755C34BB}"/>
              </a:ext>
            </a:extLst>
          </p:cNvPr>
          <p:cNvSpPr txBox="1"/>
          <p:nvPr/>
        </p:nvSpPr>
        <p:spPr>
          <a:xfrm>
            <a:off x="6839584" y="4193910"/>
            <a:ext cx="493725" cy="138499"/>
          </a:xfrm>
          <a:prstGeom prst="rect">
            <a:avLst/>
          </a:prstGeom>
        </p:spPr>
        <p:txBody>
          <a:bodyPr wrap="non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雷诺，</a:t>
            </a:r>
            <a:r>
              <a:rPr lang="en-US" altLang="zh-CN" sz="900" dirty="0">
                <a:solidFill>
                  <a:srgbClr val="333134"/>
                </a:solidFill>
                <a:latin typeface="Times New Roman" panose="02020603050405020304" pitchFamily="18" charset="0"/>
                <a:ea typeface="黑体" panose="02010609060101010101" pitchFamily="49" charset="-122"/>
                <a:cs typeface="Arial" panose="020B0604020202020204" pitchFamily="34" charset="0"/>
              </a:rPr>
              <a:t>O. </a:t>
            </a:r>
            <a:endParaRPr lang="zh-CN" altLang="en-US" sz="90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p:txBody>
      </p:sp>
      <p:sp>
        <p:nvSpPr>
          <p:cNvPr id="23" name="文本框 22">
            <a:extLst>
              <a:ext uri="{FF2B5EF4-FFF2-40B4-BE49-F238E27FC236}">
                <a16:creationId xmlns:a16="http://schemas.microsoft.com/office/drawing/2014/main" id="{C97BC4A3-A292-40F6-A616-EBFDED9F5F23}"/>
              </a:ext>
            </a:extLst>
          </p:cNvPr>
          <p:cNvSpPr txBox="1"/>
          <p:nvPr/>
        </p:nvSpPr>
        <p:spPr>
          <a:xfrm>
            <a:off x="6705342" y="4356255"/>
            <a:ext cx="754062" cy="203133"/>
          </a:xfrm>
          <a:prstGeom prst="rect">
            <a:avLst/>
          </a:prstGeom>
        </p:spPr>
        <p:txBody>
          <a:bodyPr wrap="square" lIns="0" tIns="0" rIns="0" bIns="0" anchor="ctr">
            <a:spAutoFit/>
          </a:bodyPr>
          <a:lstStyle>
            <a:defPPr>
              <a:defRPr lang="zh-CN"/>
            </a:defPPr>
            <a:lvl1pPr marR="0" lvl="0" indent="0" algn="ctr" defTabSz="-635" fontAlgn="auto">
              <a:lnSpc>
                <a:spcPct val="100000"/>
              </a:lnSpc>
              <a:spcBef>
                <a:spcPct val="20000"/>
              </a:spcBef>
              <a:spcAft>
                <a:spcPts val="0"/>
              </a:spcAft>
              <a:buClrTx/>
              <a:buSzTx/>
              <a:buFont typeface="Arial" panose="020B0604020202020204" pitchFamily="34" charset="0"/>
              <a:buNone/>
              <a:defRPr sz="5400" b="1" baseline="0">
                <a:solidFill>
                  <a:srgbClr val="F8D35E"/>
                </a:solidFill>
              </a:defRPr>
            </a:lvl1pPr>
            <a:lvl2pPr indent="0">
              <a:buNone/>
              <a:defRPr sz="1200"/>
            </a:lvl2pPr>
            <a:lvl3pPr indent="0">
              <a:buNone/>
              <a:defRPr sz="1000"/>
            </a:lvl3pPr>
            <a:lvl4pPr indent="0">
              <a:buNone/>
              <a:defRPr sz="900"/>
            </a:lvl4pPr>
            <a:lvl5pPr indent="0">
              <a:buNone/>
              <a:defRPr sz="900"/>
            </a:lvl5pPr>
            <a:lvl6pPr indent="0">
              <a:buNone/>
              <a:defRPr sz="900"/>
            </a:lvl6pPr>
            <a:lvl7pPr indent="0">
              <a:buNone/>
              <a:defRPr sz="900"/>
            </a:lvl7pPr>
            <a:lvl8pPr indent="0">
              <a:buNone/>
              <a:defRPr sz="900"/>
            </a:lvl8pPr>
            <a:lvl9pPr indent="0">
              <a:buNone/>
              <a:defRPr sz="900"/>
            </a:lvl9pPr>
          </a:lstStyle>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英国物理学家、</a:t>
            </a:r>
            <a:endParaRPr lang="en-US" altLang="zh-CN" sz="600" b="0" dirty="0">
              <a:solidFill>
                <a:srgbClr val="333134"/>
              </a:solidFill>
              <a:latin typeface="Times New Roman" panose="02020603050405020304" pitchFamily="18" charset="0"/>
              <a:ea typeface="黑体" panose="02010609060101010101" pitchFamily="49" charset="-122"/>
              <a:cs typeface="Arial" panose="020B0604020202020204" pitchFamily="34" charset="0"/>
            </a:endParaRPr>
          </a:p>
          <a:p>
            <a:r>
              <a:rPr lang="zh-CN" altLang="en-US" sz="600" b="0" dirty="0">
                <a:solidFill>
                  <a:srgbClr val="333134"/>
                </a:solidFill>
                <a:latin typeface="Times New Roman" panose="02020603050405020304" pitchFamily="18" charset="0"/>
                <a:ea typeface="黑体" panose="02010609060101010101" pitchFamily="49" charset="-122"/>
                <a:cs typeface="Arial" panose="020B0604020202020204" pitchFamily="34" charset="0"/>
              </a:rPr>
              <a:t>力学家、工程师</a:t>
            </a:r>
          </a:p>
        </p:txBody>
      </p:sp>
      <p:sp>
        <p:nvSpPr>
          <p:cNvPr id="2" name="矩形 1">
            <a:extLst>
              <a:ext uri="{FF2B5EF4-FFF2-40B4-BE49-F238E27FC236}">
                <a16:creationId xmlns:a16="http://schemas.microsoft.com/office/drawing/2014/main" id="{D50285D7-BFE3-4597-97C9-A0F02C8E4709}"/>
              </a:ext>
            </a:extLst>
          </p:cNvPr>
          <p:cNvSpPr/>
          <p:nvPr/>
        </p:nvSpPr>
        <p:spPr>
          <a:xfrm>
            <a:off x="1855684" y="1741195"/>
            <a:ext cx="4147289" cy="301173"/>
          </a:xfrm>
          <a:prstGeom prst="rect">
            <a:avLst/>
          </a:prstGeom>
        </p:spPr>
        <p:txBody>
          <a:bodyPr wrap="none">
            <a:spAutoFit/>
          </a:bodyPr>
          <a:lstStyle/>
          <a:p>
            <a:pPr indent="266700">
              <a:lnSpc>
                <a:spcPts val="1575"/>
              </a:lnSpc>
              <a:spcAft>
                <a:spcPts val="0"/>
              </a:spcAft>
            </a:pP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液体的流动状态</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可用雷诺数来判别。</a:t>
            </a: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76D940E0-35BD-41D0-B141-7397426771B5}"/>
              </a:ext>
            </a:extLst>
          </p:cNvPr>
          <p:cNvSpPr/>
          <p:nvPr/>
        </p:nvSpPr>
        <p:spPr>
          <a:xfrm>
            <a:off x="487170" y="2123495"/>
            <a:ext cx="4572000" cy="1200329"/>
          </a:xfrm>
          <a:prstGeom prst="rect">
            <a:avLst/>
          </a:prstGeom>
        </p:spPr>
        <p:txBody>
          <a:bodyPr>
            <a:spAutoFit/>
          </a:bodyPr>
          <a:lstStyle/>
          <a:p>
            <a:pPr indent="266700">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实验证明</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液体在圆管中的流动状态不仅与管内的平均流速</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有关</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还和管径</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、液体的运动粘度</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有关。</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而用来判别液流状态的是由这三个参数所组成的一个称为雷诺数</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的无量纲数</a:t>
            </a:r>
            <a:r>
              <a:rPr lang="zh-CN" altLang="en-US"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37D17739-0C84-48E2-8970-4465579F6371}"/>
              </a:ext>
            </a:extLst>
          </p:cNvPr>
          <p:cNvSpPr/>
          <p:nvPr/>
        </p:nvSpPr>
        <p:spPr>
          <a:xfrm>
            <a:off x="104632" y="3662994"/>
            <a:ext cx="6024837" cy="1200329"/>
          </a:xfrm>
          <a:prstGeom prst="rect">
            <a:avLst/>
          </a:prstGeom>
        </p:spPr>
        <p:txBody>
          <a:bodyPr wrap="square">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液流由层流转变为湍流时的雷诺数和</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由湍流转变为层流时的雷诺数是不同的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后者数值小。</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所以一般都用后者作为判别流动状态的依据</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称为临界雷诺数</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记作</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当雷诺数</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小于临界雷诺数</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液流为层流</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液流大多为湍流。</a:t>
            </a:r>
            <a:endParaRPr lang="zh-CN" altLang="en-US" sz="2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5EA0B7EF-8D85-4F8F-9041-604BD974D90A}"/>
                  </a:ext>
                </a:extLst>
              </p:cNvPr>
              <p:cNvSpPr/>
              <p:nvPr/>
            </p:nvSpPr>
            <p:spPr>
              <a:xfrm>
                <a:off x="2346427" y="3010525"/>
                <a:ext cx="1915460" cy="6174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𝑣𝑑</m:t>
                          </m:r>
                        </m:num>
                        <m:den>
                          <m:r>
                            <a:rPr lang="zh-CN" altLang="en-US" i="1">
                              <a:latin typeface="Cambria Math" panose="02040503050406030204" pitchFamily="18" charset="0"/>
                            </a:rPr>
                            <m:t>𝜈</m:t>
                          </m:r>
                        </m:den>
                      </m:f>
                      <m:r>
                        <m:rPr>
                          <m:nor/>
                        </m:rPr>
                        <a:rPr lang="zh-CN" altLang="en-US" i="1">
                          <a:latin typeface="Cambria Math" panose="02040503050406030204" pitchFamily="18" charset="0"/>
                        </a:rPr>
                        <m:t>(</m:t>
                      </m:r>
                      <m:r>
                        <a:rPr lang="en-US" altLang="zh-CN" b="0" i="0" smtClean="0">
                          <a:latin typeface="Cambria Math" panose="02040503050406030204" pitchFamily="18" charset="0"/>
                        </a:rPr>
                        <m:t> </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29</m:t>
                      </m:r>
                      <m:r>
                        <m:rPr>
                          <m:nor/>
                        </m:rPr>
                        <a:rPr lang="zh-CN" altLang="en-US" i="1">
                          <a:latin typeface="Cambria Math" panose="02040503050406030204" pitchFamily="18" charset="0"/>
                        </a:rPr>
                        <m:t>)</m:t>
                      </m:r>
                    </m:oMath>
                  </m:oMathPara>
                </a14:m>
                <a:endParaRPr lang="zh-CN" altLang="en-US" dirty="0"/>
              </a:p>
            </p:txBody>
          </p:sp>
        </mc:Choice>
        <mc:Fallback xmlns="">
          <p:sp>
            <p:nvSpPr>
              <p:cNvPr id="3" name="矩形 2">
                <a:extLst>
                  <a:ext uri="{FF2B5EF4-FFF2-40B4-BE49-F238E27FC236}">
                    <a16:creationId xmlns:a16="http://schemas.microsoft.com/office/drawing/2014/main" id="{5EA0B7EF-8D85-4F8F-9041-604BD974D90A}"/>
                  </a:ext>
                </a:extLst>
              </p:cNvPr>
              <p:cNvSpPr>
                <a:spLocks noRot="1" noChangeAspect="1" noMove="1" noResize="1" noEditPoints="1" noAdjustHandles="1" noChangeArrowheads="1" noChangeShapeType="1" noTextEdit="1"/>
              </p:cNvSpPr>
              <p:nvPr/>
            </p:nvSpPr>
            <p:spPr>
              <a:xfrm>
                <a:off x="2346427" y="3010525"/>
                <a:ext cx="1915460" cy="617413"/>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78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par>
                          <p:cTn id="12" fill="hold">
                            <p:stCondLst>
                              <p:cond delay="1000"/>
                            </p:stCondLst>
                            <p:childTnLst>
                              <p:par>
                                <p:cTn id="13" presetID="21" presetClass="entr" presetSubtype="1" fill="hold" grpId="0"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heel(1)">
                                      <p:cBhvr>
                                        <p:cTn id="15" dur="2000"/>
                                        <p:tgtEl>
                                          <p:spTgt spid="22"/>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heel(1)">
                                      <p:cBhvr>
                                        <p:cTn id="18" dur="2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left)">
                                      <p:cBhvr>
                                        <p:cTn id="28" dur="500"/>
                                        <p:tgtEl>
                                          <p:spTgt spid="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up)">
                                      <p:cBhvr>
                                        <p:cTn id="33"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5" grpId="0"/>
      <p:bldP spid="30" grpId="0"/>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67239" y="100499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318407" y="100460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91802" y="989201"/>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4" name="矩形 3">
            <a:extLst>
              <a:ext uri="{FF2B5EF4-FFF2-40B4-BE49-F238E27FC236}">
                <a16:creationId xmlns:a16="http://schemas.microsoft.com/office/drawing/2014/main" id="{8725A48C-9E6E-4E3E-99A2-85581A34349C}"/>
              </a:ext>
            </a:extLst>
          </p:cNvPr>
          <p:cNvSpPr/>
          <p:nvPr/>
        </p:nvSpPr>
        <p:spPr>
          <a:xfrm>
            <a:off x="2221025" y="1069870"/>
            <a:ext cx="4915128" cy="297517"/>
          </a:xfrm>
          <a:prstGeom prst="rect">
            <a:avLst/>
          </a:prstGeom>
        </p:spPr>
        <p:txBody>
          <a:bodyPr wrap="none">
            <a:spAutoFit/>
          </a:bodyPr>
          <a:lstStyle/>
          <a:p>
            <a:pPr indent="266700">
              <a:lnSpc>
                <a:spcPts val="1575"/>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常见的液流管道的临界雷诺数由实验求得</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示于表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7" name="表格 6">
            <a:extLst>
              <a:ext uri="{FF2B5EF4-FFF2-40B4-BE49-F238E27FC236}">
                <a16:creationId xmlns:a16="http://schemas.microsoft.com/office/drawing/2014/main" id="{D36CD795-E4F8-48A7-AAE1-1403F63A829F}"/>
              </a:ext>
            </a:extLst>
          </p:cNvPr>
          <p:cNvGraphicFramePr>
            <a:graphicFrameLocks noGrp="1"/>
          </p:cNvGraphicFramePr>
          <p:nvPr>
            <p:extLst>
              <p:ext uri="{D42A27DB-BD31-4B8C-83A1-F6EECF244321}">
                <p14:modId xmlns:p14="http://schemas.microsoft.com/office/powerpoint/2010/main" val="2516055670"/>
              </p:ext>
            </p:extLst>
          </p:nvPr>
        </p:nvGraphicFramePr>
        <p:xfrm>
          <a:off x="532310" y="1759527"/>
          <a:ext cx="7886700" cy="918266"/>
        </p:xfrm>
        <a:graphic>
          <a:graphicData uri="http://schemas.openxmlformats.org/drawingml/2006/table">
            <a:tbl>
              <a:tblPr firstRow="1" firstCol="1" bandRow="1">
                <a:tableStyleId>{5C22544A-7EE6-4342-B048-85BDC9FD1C3A}</a:tableStyleId>
              </a:tblPr>
              <a:tblGrid>
                <a:gridCol w="2255222">
                  <a:extLst>
                    <a:ext uri="{9D8B030D-6E8A-4147-A177-3AD203B41FA5}">
                      <a16:colId xmlns:a16="http://schemas.microsoft.com/office/drawing/2014/main" val="662995726"/>
                    </a:ext>
                  </a:extLst>
                </a:gridCol>
                <a:gridCol w="1804178">
                  <a:extLst>
                    <a:ext uri="{9D8B030D-6E8A-4147-A177-3AD203B41FA5}">
                      <a16:colId xmlns:a16="http://schemas.microsoft.com/office/drawing/2014/main" val="3938226048"/>
                    </a:ext>
                  </a:extLst>
                </a:gridCol>
                <a:gridCol w="53562">
                  <a:extLst>
                    <a:ext uri="{9D8B030D-6E8A-4147-A177-3AD203B41FA5}">
                      <a16:colId xmlns:a16="http://schemas.microsoft.com/office/drawing/2014/main" val="3160872644"/>
                    </a:ext>
                  </a:extLst>
                </a:gridCol>
                <a:gridCol w="2255222">
                  <a:extLst>
                    <a:ext uri="{9D8B030D-6E8A-4147-A177-3AD203B41FA5}">
                      <a16:colId xmlns:a16="http://schemas.microsoft.com/office/drawing/2014/main" val="2938154945"/>
                    </a:ext>
                  </a:extLst>
                </a:gridCol>
                <a:gridCol w="1518516">
                  <a:extLst>
                    <a:ext uri="{9D8B030D-6E8A-4147-A177-3AD203B41FA5}">
                      <a16:colId xmlns:a16="http://schemas.microsoft.com/office/drawing/2014/main" val="4229840308"/>
                    </a:ext>
                  </a:extLst>
                </a:gridCol>
              </a:tblGrid>
              <a:tr h="219782">
                <a:tc>
                  <a:txBody>
                    <a:bodyPr/>
                    <a:lstStyle/>
                    <a:p>
                      <a:pPr algn="ctr">
                        <a:lnSpc>
                          <a:spcPts val="1065"/>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管道的形状</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65"/>
                        </a:lnSpc>
                        <a:spcAft>
                          <a:spcPts val="0"/>
                        </a:spcAft>
                      </a:pPr>
                      <a:r>
                        <a:rPr lang="en-US" sz="1100" dirty="0" err="1">
                          <a:solidFill>
                            <a:srgbClr val="184972"/>
                          </a:solidFill>
                          <a:effectLst/>
                          <a:latin typeface="Times New Roman" panose="02020603050405020304" pitchFamily="18" charset="0"/>
                          <a:ea typeface="黑体" panose="02010609060101010101" pitchFamily="49" charset="-122"/>
                        </a:rPr>
                        <a:t>Re</a:t>
                      </a:r>
                      <a:r>
                        <a:rPr lang="en-US" sz="1100" baseline="-25000" dirty="0" err="1">
                          <a:solidFill>
                            <a:srgbClr val="184972"/>
                          </a:solidFill>
                          <a:effectLst/>
                          <a:latin typeface="Times New Roman" panose="02020603050405020304" pitchFamily="18" charset="0"/>
                          <a:ea typeface="黑体" panose="02010609060101010101" pitchFamily="49" charset="-122"/>
                        </a:rPr>
                        <a:t>cr</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65"/>
                        </a:lnSpc>
                        <a:spcAft>
                          <a:spcPts val="0"/>
                        </a:spcAft>
                      </a:pPr>
                      <a:r>
                        <a:rPr lang="en-US" sz="1600" dirty="0">
                          <a:solidFill>
                            <a:srgbClr val="184972"/>
                          </a:solidFill>
                          <a:effectLst/>
                          <a:latin typeface="Times New Roman" panose="02020603050405020304" pitchFamily="18" charset="0"/>
                          <a:ea typeface="黑体" panose="02010609060101010101" pitchFamily="49" charset="-122"/>
                        </a:rPr>
                        <a:t> </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065"/>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管道的形状</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65"/>
                        </a:lnSpc>
                        <a:spcAft>
                          <a:spcPts val="0"/>
                        </a:spcAft>
                      </a:pPr>
                      <a:r>
                        <a:rPr lang="en-US" sz="1100" dirty="0" err="1">
                          <a:solidFill>
                            <a:srgbClr val="184972"/>
                          </a:solidFill>
                          <a:effectLst/>
                          <a:latin typeface="Times New Roman" panose="02020603050405020304" pitchFamily="18" charset="0"/>
                          <a:ea typeface="黑体" panose="02010609060101010101" pitchFamily="49" charset="-122"/>
                        </a:rPr>
                        <a:t>Re</a:t>
                      </a:r>
                      <a:r>
                        <a:rPr lang="en-US" sz="1100" baseline="-25000" dirty="0" err="1">
                          <a:solidFill>
                            <a:srgbClr val="184972"/>
                          </a:solidFill>
                          <a:effectLst/>
                          <a:latin typeface="Times New Roman" panose="02020603050405020304" pitchFamily="18" charset="0"/>
                          <a:ea typeface="黑体" panose="02010609060101010101" pitchFamily="49" charset="-122"/>
                        </a:rPr>
                        <a:t>cr</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077231"/>
                  </a:ext>
                </a:extLst>
              </a:tr>
              <a:tr h="698484">
                <a:tc>
                  <a:txBody>
                    <a:bodyPr/>
                    <a:lstStyle/>
                    <a:p>
                      <a:pPr algn="ctr">
                        <a:lnSpc>
                          <a:spcPts val="1065"/>
                        </a:lnSpc>
                        <a:spcAft>
                          <a:spcPts val="0"/>
                        </a:spcAft>
                      </a:pPr>
                      <a:r>
                        <a:rPr lang="zh-CN" sz="800" b="0" dirty="0">
                          <a:solidFill>
                            <a:schemeClr val="tx1"/>
                          </a:solidFill>
                          <a:effectLst/>
                          <a:latin typeface="Times New Roman" panose="02020603050405020304" pitchFamily="18" charset="0"/>
                          <a:ea typeface="黑体" panose="02010609060101010101" pitchFamily="49" charset="-122"/>
                        </a:rPr>
                        <a:t>光滑的金属圆管</a:t>
                      </a:r>
                      <a:endParaRPr lang="zh-CN" sz="1050" b="0" dirty="0">
                        <a:solidFill>
                          <a:schemeClr val="tx1"/>
                        </a:solidFill>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b="0" dirty="0">
                          <a:solidFill>
                            <a:schemeClr val="tx1"/>
                          </a:solidFill>
                          <a:effectLst/>
                          <a:latin typeface="Times New Roman" panose="02020603050405020304" pitchFamily="18" charset="0"/>
                          <a:ea typeface="黑体" panose="02010609060101010101" pitchFamily="49" charset="-122"/>
                        </a:rPr>
                        <a:t>橡胶软管</a:t>
                      </a:r>
                      <a:endParaRPr lang="zh-CN" sz="1050" b="0" dirty="0">
                        <a:solidFill>
                          <a:schemeClr val="tx1"/>
                        </a:solidFill>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b="0" dirty="0">
                          <a:solidFill>
                            <a:schemeClr val="tx1"/>
                          </a:solidFill>
                          <a:effectLst/>
                          <a:latin typeface="Times New Roman" panose="02020603050405020304" pitchFamily="18" charset="0"/>
                          <a:ea typeface="黑体" panose="02010609060101010101" pitchFamily="49" charset="-122"/>
                        </a:rPr>
                        <a:t>光滑的同心环状缝隙</a:t>
                      </a:r>
                      <a:endParaRPr lang="zh-CN" sz="1050" b="0" dirty="0">
                        <a:solidFill>
                          <a:schemeClr val="tx1"/>
                        </a:solidFill>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b="0" dirty="0">
                          <a:solidFill>
                            <a:schemeClr val="tx1"/>
                          </a:solidFill>
                          <a:effectLst/>
                          <a:latin typeface="Times New Roman" panose="02020603050405020304" pitchFamily="18" charset="0"/>
                          <a:ea typeface="黑体" panose="02010609060101010101" pitchFamily="49" charset="-122"/>
                        </a:rPr>
                        <a:t>光滑的偏心环状缝隙</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101600" marR="10160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2000~2320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1600~2000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1100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1000</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xBody>
                    <a:bodyPr/>
                    <a:lstStyle/>
                    <a:p>
                      <a:endParaRPr lang="zh-CN" altLang="en-US"/>
                    </a:p>
                  </a:txBody>
                  <a:tcPr/>
                </a:tc>
                <a:tc>
                  <a:txBody>
                    <a:bodyPr/>
                    <a:lstStyle/>
                    <a:p>
                      <a:pPr algn="ctr">
                        <a:lnSpc>
                          <a:spcPts val="1065"/>
                        </a:lnSpc>
                        <a:spcAft>
                          <a:spcPts val="0"/>
                        </a:spcAft>
                      </a:pPr>
                      <a:r>
                        <a:rPr lang="zh-CN" sz="800" dirty="0">
                          <a:effectLst/>
                          <a:latin typeface="Times New Roman" panose="02020603050405020304" pitchFamily="18" charset="0"/>
                          <a:ea typeface="黑体" panose="02010609060101010101" pitchFamily="49" charset="-122"/>
                        </a:rPr>
                        <a:t>带环槽的同心环状缝隙</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dirty="0">
                          <a:effectLst/>
                          <a:latin typeface="Times New Roman" panose="02020603050405020304" pitchFamily="18" charset="0"/>
                          <a:ea typeface="黑体" panose="02010609060101010101" pitchFamily="49" charset="-122"/>
                        </a:rPr>
                        <a:t>带环槽的偏心环状缝隙</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dirty="0">
                          <a:effectLst/>
                          <a:latin typeface="Times New Roman" panose="02020603050405020304" pitchFamily="18" charset="0"/>
                          <a:ea typeface="黑体" panose="02010609060101010101" pitchFamily="49" charset="-122"/>
                        </a:rPr>
                        <a:t>圆柱形滑阀阀口</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zh-CN" sz="800" dirty="0">
                          <a:effectLst/>
                          <a:latin typeface="Times New Roman" panose="02020603050405020304" pitchFamily="18" charset="0"/>
                          <a:ea typeface="黑体" panose="02010609060101010101" pitchFamily="49" charset="-122"/>
                        </a:rPr>
                        <a:t>锥阀阀口</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700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400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260</a:t>
                      </a:r>
                      <a:endParaRPr lang="zh-CN" sz="1050" dirty="0">
                        <a:effectLst/>
                        <a:latin typeface="Times New Roman" panose="02020603050405020304" pitchFamily="18" charset="0"/>
                        <a:ea typeface="黑体" panose="02010609060101010101" pitchFamily="49" charset="-122"/>
                      </a:endParaRPr>
                    </a:p>
                    <a:p>
                      <a:pPr algn="ctr">
                        <a:lnSpc>
                          <a:spcPts val="1065"/>
                        </a:lnSpc>
                        <a:spcAft>
                          <a:spcPts val="0"/>
                        </a:spcAft>
                      </a:pPr>
                      <a:r>
                        <a:rPr lang="en-US" sz="800" dirty="0">
                          <a:effectLst/>
                          <a:latin typeface="Times New Roman" panose="02020603050405020304" pitchFamily="18" charset="0"/>
                          <a:ea typeface="黑体" panose="02010609060101010101" pitchFamily="49" charset="-122"/>
                        </a:rPr>
                        <a:t>20~100</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8601230"/>
                  </a:ext>
                </a:extLst>
              </a:tr>
            </a:tbl>
          </a:graphicData>
        </a:graphic>
      </p:graphicFrame>
      <p:sp>
        <p:nvSpPr>
          <p:cNvPr id="15" name="矩形 14">
            <a:extLst>
              <a:ext uri="{FF2B5EF4-FFF2-40B4-BE49-F238E27FC236}">
                <a16:creationId xmlns:a16="http://schemas.microsoft.com/office/drawing/2014/main" id="{5A82C692-BC9C-4B85-9EA2-19542B27F991}"/>
              </a:ext>
            </a:extLst>
          </p:cNvPr>
          <p:cNvSpPr/>
          <p:nvPr/>
        </p:nvSpPr>
        <p:spPr>
          <a:xfrm>
            <a:off x="3579420" y="2733689"/>
            <a:ext cx="1792478"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常见液流管道的临界雷诺数</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81DEAD31-FB7D-4728-B263-9A506BEAAF72}"/>
              </a:ext>
            </a:extLst>
          </p:cNvPr>
          <p:cNvSpPr/>
          <p:nvPr/>
        </p:nvSpPr>
        <p:spPr>
          <a:xfrm>
            <a:off x="2644805" y="3155222"/>
            <a:ext cx="3661708" cy="250453"/>
          </a:xfrm>
          <a:prstGeom prst="rect">
            <a:avLst/>
          </a:prstGeom>
        </p:spPr>
        <p:txBody>
          <a:bodyPr wrap="none">
            <a:spAutoFit/>
          </a:bodyPr>
          <a:lstStyle/>
          <a:p>
            <a:pPr>
              <a:lnSpc>
                <a:spcPts val="12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非圆截面的管道</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来说</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雷诺数</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应用下式计算</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DB471A09-4559-4E97-B020-B21E70772EF2}"/>
              </a:ext>
            </a:extLst>
          </p:cNvPr>
          <p:cNvSpPr/>
          <p:nvPr/>
        </p:nvSpPr>
        <p:spPr>
          <a:xfrm>
            <a:off x="4798781" y="3490662"/>
            <a:ext cx="1790875" cy="400110"/>
          </a:xfrm>
          <a:prstGeom prst="rect">
            <a:avLst/>
          </a:prstGeom>
        </p:spPr>
        <p:txBody>
          <a:bodyPr wrap="none">
            <a:spAutoFit/>
          </a:bodyPr>
          <a:lstStyle/>
          <a:p>
            <a:pPr>
              <a:lnSpc>
                <a:spcPts val="1200"/>
              </a:lnSpc>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 </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通流截面的水力直径</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ts val="1200"/>
              </a:lnSpc>
              <a:spcAft>
                <a:spcPts val="0"/>
              </a:spcAft>
            </a:pP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 </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 </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5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矩形 34">
            <a:extLst>
              <a:ext uri="{FF2B5EF4-FFF2-40B4-BE49-F238E27FC236}">
                <a16:creationId xmlns:a16="http://schemas.microsoft.com/office/drawing/2014/main" id="{EEA1ECC4-2BDF-4BD6-A7C5-BEED925641E6}"/>
              </a:ext>
            </a:extLst>
          </p:cNvPr>
          <p:cNvSpPr/>
          <p:nvPr/>
        </p:nvSpPr>
        <p:spPr>
          <a:xfrm>
            <a:off x="1676970" y="3961717"/>
            <a:ext cx="5922818" cy="233397"/>
          </a:xfrm>
          <a:prstGeom prst="rect">
            <a:avLst/>
          </a:prstGeom>
        </p:spPr>
        <p:txBody>
          <a:bodyPr wrap="square">
            <a:spAutoFit/>
          </a:bodyPr>
          <a:lstStyle/>
          <a:p>
            <a:pPr indent="203200">
              <a:lnSpc>
                <a:spcPts val="1200"/>
              </a:lnSpc>
              <a:spcAft>
                <a:spcPts val="0"/>
              </a:spcAft>
            </a:pP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通流截面的水力半径</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等于液流的有效截面积</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和它的湿周</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液体与固体壁面相接触的周界长度</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χ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之比</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id="{CE037357-91BF-4ADE-A216-97251B79FB78}"/>
                  </a:ext>
                </a:extLst>
              </p:cNvPr>
              <p:cNvSpPr/>
              <p:nvPr/>
            </p:nvSpPr>
            <p:spPr>
              <a:xfrm>
                <a:off x="2451707" y="4487378"/>
                <a:ext cx="3756156" cy="554960"/>
              </a:xfrm>
              <a:prstGeom prst="rect">
                <a:avLst/>
              </a:prstGeom>
            </p:spPr>
            <p:txBody>
              <a:bodyPr wrap="none">
                <a:spAutoFit/>
              </a:bodyPr>
              <a:lstStyle/>
              <a:p>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直径为</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的圆截面管道的水力半径为</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a:t>
                </a:r>
                <a:r>
                  <a:rPr lang="en-US" altLang="zh-CN" sz="1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 χ=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rPr>
                        </m:ctrlPr>
                      </m:fPr>
                      <m:num>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400">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π</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10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(π</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9" name="矩形 38">
                <a:extLst>
                  <a:ext uri="{FF2B5EF4-FFF2-40B4-BE49-F238E27FC236}">
                    <a16:creationId xmlns:a16="http://schemas.microsoft.com/office/drawing/2014/main" id="{CE037357-91BF-4ADE-A216-97251B79FB78}"/>
                  </a:ext>
                </a:extLst>
              </p:cNvPr>
              <p:cNvSpPr>
                <a:spLocks noRot="1" noChangeAspect="1" noMove="1" noResize="1" noEditPoints="1" noAdjustHandles="1" noChangeArrowheads="1" noChangeShapeType="1" noTextEdit="1"/>
              </p:cNvSpPr>
              <p:nvPr/>
            </p:nvSpPr>
            <p:spPr>
              <a:xfrm>
                <a:off x="2451707" y="4487378"/>
                <a:ext cx="3756156" cy="55496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CE06D2F-9009-419A-BCE6-A2CC1A3E48CA}"/>
                  </a:ext>
                </a:extLst>
              </p:cNvPr>
              <p:cNvSpPr/>
              <p:nvPr/>
            </p:nvSpPr>
            <p:spPr>
              <a:xfrm>
                <a:off x="2268869" y="3459144"/>
                <a:ext cx="2621102" cy="4424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𝑅𝑒</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𝑣</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𝑑</m:t>
                              </m:r>
                            </m:e>
                            <m:sub>
                              <m:r>
                                <m:rPr>
                                  <m:sty m:val="p"/>
                                </m:rPr>
                                <a:rPr lang="zh-CN" altLang="en-US" sz="1200" i="0">
                                  <a:latin typeface="Cambria Math" panose="02040503050406030204" pitchFamily="18" charset="0"/>
                                </a:rPr>
                                <m:t>H</m:t>
                              </m:r>
                            </m:sub>
                          </m:sSub>
                        </m:num>
                        <m:den>
                          <m:r>
                            <a:rPr lang="zh-CN" altLang="en-US" sz="1200" i="1">
                              <a:latin typeface="Cambria Math" panose="02040503050406030204" pitchFamily="18" charset="0"/>
                            </a:rPr>
                            <m:t>𝜈</m:t>
                          </m:r>
                        </m:den>
                      </m:f>
                      <m:r>
                        <m:rPr>
                          <m:nor/>
                        </m:rPr>
                        <a:rPr lang="zh-CN" altLang="en-US" sz="1200" i="1">
                          <a:latin typeface="Cambria Math" panose="02040503050406030204" pitchFamily="18" charset="0"/>
                        </a:rPr>
                        <m:t>　或　</m:t>
                      </m:r>
                      <m:r>
                        <a:rPr lang="zh-CN" altLang="en-US" sz="1200" i="1">
                          <a:latin typeface="Cambria Math" panose="02040503050406030204" pitchFamily="18" charset="0"/>
                        </a:rPr>
                        <m:t>𝑅𝑒</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4</m:t>
                          </m:r>
                          <m:r>
                            <a:rPr lang="zh-CN" altLang="en-US" sz="1200" i="1">
                              <a:latin typeface="Cambria Math" panose="02040503050406030204" pitchFamily="18" charset="0"/>
                            </a:rPr>
                            <m:t>𝑣</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𝑅</m:t>
                              </m:r>
                            </m:e>
                            <m:sub>
                              <m:r>
                                <m:rPr>
                                  <m:sty m:val="p"/>
                                </m:rPr>
                                <a:rPr lang="zh-CN" altLang="en-US" sz="1200" i="0">
                                  <a:latin typeface="Cambria Math" panose="02040503050406030204" pitchFamily="18" charset="0"/>
                                </a:rPr>
                                <m:t>H</m:t>
                              </m:r>
                            </m:sub>
                          </m:sSub>
                        </m:num>
                        <m:den>
                          <m:r>
                            <a:rPr lang="zh-CN" altLang="en-US" sz="1200" i="1">
                              <a:latin typeface="Cambria Math" panose="02040503050406030204" pitchFamily="18" charset="0"/>
                            </a:rPr>
                            <m:t>𝜈</m:t>
                          </m:r>
                        </m:den>
                      </m:f>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30</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 name="矩形 1">
                <a:extLst>
                  <a:ext uri="{FF2B5EF4-FFF2-40B4-BE49-F238E27FC236}">
                    <a16:creationId xmlns:a16="http://schemas.microsoft.com/office/drawing/2014/main" id="{5CE06D2F-9009-419A-BCE6-A2CC1A3E48CA}"/>
                  </a:ext>
                </a:extLst>
              </p:cNvPr>
              <p:cNvSpPr>
                <a:spLocks noRot="1" noChangeAspect="1" noMove="1" noResize="1" noEditPoints="1" noAdjustHandles="1" noChangeArrowheads="1" noChangeShapeType="1" noTextEdit="1"/>
              </p:cNvSpPr>
              <p:nvPr/>
            </p:nvSpPr>
            <p:spPr>
              <a:xfrm>
                <a:off x="2268869" y="3459144"/>
                <a:ext cx="2621102" cy="44242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28FF3B73-B376-4955-9D4B-FF84066D731B}"/>
                  </a:ext>
                </a:extLst>
              </p:cNvPr>
              <p:cNvSpPr/>
              <p:nvPr/>
            </p:nvSpPr>
            <p:spPr>
              <a:xfrm>
                <a:off x="3845230" y="4193837"/>
                <a:ext cx="1260858" cy="4673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𝑹</m:t>
                          </m:r>
                        </m:e>
                        <m:sub>
                          <m:r>
                            <a:rPr lang="zh-CN" altLang="en-US" sz="1200" b="1" i="0">
                              <a:latin typeface="Cambria Math" panose="02040503050406030204" pitchFamily="18" charset="0"/>
                            </a:rPr>
                            <m:t>𝐇</m:t>
                          </m:r>
                        </m:sub>
                      </m:sSub>
                      <m:r>
                        <a:rPr lang="zh-CN" altLang="en-US" sz="1200" b="1" i="0">
                          <a:latin typeface="Cambria Math" panose="02040503050406030204" pitchFamily="18" charset="0"/>
                        </a:rPr>
                        <m:t>=</m:t>
                      </m:r>
                      <m:f>
                        <m:fPr>
                          <m:ctrlPr>
                            <a:rPr lang="zh-CN" altLang="en-US" sz="1200" b="1" i="1">
                              <a:latin typeface="Cambria Math" panose="02040503050406030204" pitchFamily="18" charset="0"/>
                            </a:rPr>
                          </m:ctrlPr>
                        </m:fPr>
                        <m:num>
                          <m:r>
                            <a:rPr lang="zh-CN" altLang="en-US" sz="1200" b="1" i="1">
                              <a:latin typeface="Cambria Math" panose="02040503050406030204" pitchFamily="18" charset="0"/>
                            </a:rPr>
                            <m:t>𝑨</m:t>
                          </m:r>
                        </m:num>
                        <m:den>
                          <m:r>
                            <a:rPr lang="zh-CN" altLang="en-US" sz="1200" b="1" i="1">
                              <a:latin typeface="Cambria Math" panose="02040503050406030204" pitchFamily="18" charset="0"/>
                            </a:rPr>
                            <m:t>𝝌</m:t>
                          </m:r>
                        </m:den>
                      </m:f>
                      <m:r>
                        <m:rPr>
                          <m:nor/>
                        </m:rPr>
                        <a:rPr lang="zh-CN" altLang="en-US" sz="1200" b="1" i="1">
                          <a:latin typeface="Cambria Math" panose="02040503050406030204" pitchFamily="18" charset="0"/>
                        </a:rPr>
                        <m:t>(</m:t>
                      </m:r>
                      <m:r>
                        <a:rPr lang="zh-CN" altLang="en-US" sz="1200" b="1" i="0">
                          <a:latin typeface="Cambria Math" panose="02040503050406030204" pitchFamily="18" charset="0"/>
                        </a:rPr>
                        <m:t>𝟑</m:t>
                      </m:r>
                      <m:r>
                        <m:rPr>
                          <m:nor/>
                        </m:rPr>
                        <a:rPr lang="zh-CN" altLang="en-US" sz="1200" b="1" i="1">
                          <a:latin typeface="Cambria Math" panose="02040503050406030204" pitchFamily="18" charset="0"/>
                        </a:rPr>
                        <m:t>−</m:t>
                      </m:r>
                      <m:r>
                        <a:rPr lang="zh-CN" altLang="en-US" sz="1200" b="1" i="0">
                          <a:latin typeface="Cambria Math" panose="02040503050406030204" pitchFamily="18" charset="0"/>
                        </a:rPr>
                        <m:t>𝟑𝟏</m:t>
                      </m:r>
                      <m:r>
                        <m:rPr>
                          <m:nor/>
                        </m:rPr>
                        <a:rPr lang="zh-CN" altLang="en-US" sz="1200" b="1" i="1">
                          <a:latin typeface="Cambria Math" panose="02040503050406030204" pitchFamily="18" charset="0"/>
                        </a:rPr>
                        <m:t>)</m:t>
                      </m:r>
                    </m:oMath>
                  </m:oMathPara>
                </a14:m>
                <a:endParaRPr lang="zh-CN" altLang="en-US" sz="1200" b="1" dirty="0"/>
              </a:p>
            </p:txBody>
          </p:sp>
        </mc:Choice>
        <mc:Fallback xmlns="">
          <p:sp>
            <p:nvSpPr>
              <p:cNvPr id="3" name="矩形 2">
                <a:extLst>
                  <a:ext uri="{FF2B5EF4-FFF2-40B4-BE49-F238E27FC236}">
                    <a16:creationId xmlns:a16="http://schemas.microsoft.com/office/drawing/2014/main" id="{28FF3B73-B376-4955-9D4B-FF84066D731B}"/>
                  </a:ext>
                </a:extLst>
              </p:cNvPr>
              <p:cNvSpPr>
                <a:spLocks noRot="1" noChangeAspect="1" noMove="1" noResize="1" noEditPoints="1" noAdjustHandles="1" noChangeArrowheads="1" noChangeShapeType="1" noTextEdit="1"/>
              </p:cNvSpPr>
              <p:nvPr/>
            </p:nvSpPr>
            <p:spPr>
              <a:xfrm>
                <a:off x="3845230" y="4193837"/>
                <a:ext cx="1260858" cy="467372"/>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9555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Vertical)">
                                      <p:cBhvr>
                                        <p:cTn id="7" dur="500"/>
                                        <p:tgtEl>
                                          <p:spTgt spid="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500"/>
                                        <p:tgtEl>
                                          <p:spTgt spid="2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3"/>
                                        </p:tgtEl>
                                        <p:attrNameLst>
                                          <p:attrName>style.visibility</p:attrName>
                                        </p:attrNameLst>
                                      </p:cBhvr>
                                      <p:to>
                                        <p:strVal val="visible"/>
                                      </p:to>
                                    </p:set>
                                    <p:anim calcmode="lin" valueType="num">
                                      <p:cBhvr>
                                        <p:cTn id="24" dur="500" fill="hold"/>
                                        <p:tgtEl>
                                          <p:spTgt spid="33"/>
                                        </p:tgtEl>
                                        <p:attrNameLst>
                                          <p:attrName>ppt_w</p:attrName>
                                        </p:attrNameLst>
                                      </p:cBhvr>
                                      <p:tavLst>
                                        <p:tav tm="0">
                                          <p:val>
                                            <p:fltVal val="0"/>
                                          </p:val>
                                        </p:tav>
                                        <p:tav tm="100000">
                                          <p:val>
                                            <p:strVal val="#ppt_w"/>
                                          </p:val>
                                        </p:tav>
                                      </p:tavLst>
                                    </p:anim>
                                    <p:anim calcmode="lin" valueType="num">
                                      <p:cBhvr>
                                        <p:cTn id="25" dur="500" fill="hold"/>
                                        <p:tgtEl>
                                          <p:spTgt spid="33"/>
                                        </p:tgtEl>
                                        <p:attrNameLst>
                                          <p:attrName>ppt_h</p:attrName>
                                        </p:attrNameLst>
                                      </p:cBhvr>
                                      <p:tavLst>
                                        <p:tav tm="0">
                                          <p:val>
                                            <p:fltVal val="0"/>
                                          </p:val>
                                        </p:tav>
                                        <p:tav tm="100000">
                                          <p:val>
                                            <p:strVal val="#ppt_h"/>
                                          </p:val>
                                        </p:tav>
                                      </p:tavLst>
                                    </p:anim>
                                    <p:animEffect transition="in" filter="fade">
                                      <p:cBhvr>
                                        <p:cTn id="26" dur="500"/>
                                        <p:tgtEl>
                                          <p:spTgt spid="3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wipe(left)">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33" grpId="0"/>
      <p:bldP spid="35" grpId="0"/>
      <p:bldP spid="39" grpId="0"/>
      <p:bldP spid="2" grpId="0"/>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67239" y="100499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318407" y="100460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91802" y="989201"/>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 name="矩形 2">
            <a:extLst>
              <a:ext uri="{FF2B5EF4-FFF2-40B4-BE49-F238E27FC236}">
                <a16:creationId xmlns:a16="http://schemas.microsoft.com/office/drawing/2014/main" id="{C46782B8-36D9-4A35-AE65-68C3C6C14D38}"/>
              </a:ext>
            </a:extLst>
          </p:cNvPr>
          <p:cNvSpPr/>
          <p:nvPr/>
        </p:nvSpPr>
        <p:spPr>
          <a:xfrm>
            <a:off x="2134323" y="1096923"/>
            <a:ext cx="6423798" cy="261610"/>
          </a:xfrm>
          <a:prstGeom prst="rect">
            <a:avLst/>
          </a:prstGeom>
        </p:spPr>
        <p:txBody>
          <a:bodyPr wrap="square">
            <a:spAutoFit/>
          </a:bodyPr>
          <a:lstStyle/>
          <a:p>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所示为面积相等但形状不同的通流截面</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它们的水力半径是不同的</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圆形的最大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长方形缝隙的最小。</a:t>
            </a:r>
            <a:endParaRPr lang="zh-CN" altLang="en-US" sz="3200" dirty="0">
              <a:latin typeface="Times New Roman" panose="02020603050405020304" pitchFamily="18" charset="0"/>
              <a:ea typeface="黑体" panose="02010609060101010101" pitchFamily="49" charset="-122"/>
            </a:endParaRPr>
          </a:p>
        </p:txBody>
      </p:sp>
      <p:sp>
        <p:nvSpPr>
          <p:cNvPr id="6" name="矩形 5">
            <a:extLst>
              <a:ext uri="{FF2B5EF4-FFF2-40B4-BE49-F238E27FC236}">
                <a16:creationId xmlns:a16="http://schemas.microsoft.com/office/drawing/2014/main" id="{6A36242D-16FE-4E21-A0F5-CE81DE5457E2}"/>
              </a:ext>
            </a:extLst>
          </p:cNvPr>
          <p:cNvSpPr/>
          <p:nvPr/>
        </p:nvSpPr>
        <p:spPr>
          <a:xfrm>
            <a:off x="1213146" y="1458354"/>
            <a:ext cx="6545382" cy="280398"/>
          </a:xfrm>
          <a:prstGeom prst="rect">
            <a:avLst/>
          </a:prstGeom>
        </p:spPr>
        <p:txBody>
          <a:bodyPr wrap="none">
            <a:spAutoFit/>
          </a:bodyPr>
          <a:lstStyle/>
          <a:p>
            <a:pPr indent="203200">
              <a:lnSpc>
                <a:spcPts val="1600"/>
              </a:lnSpc>
              <a:spcAft>
                <a:spcPts val="0"/>
              </a:spcAft>
            </a:pP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水力半径大</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意味着液流和管壁接触少</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阻力小</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通流能力大</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即使通流截面积小时也不易堵塞。</a:t>
            </a:r>
            <a:endParaRPr lang="zh-CN" altLang="zh-CN"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746ADD3B-7CD4-4A46-9EEB-7BB58CF36A4A}"/>
              </a:ext>
            </a:extLst>
          </p:cNvPr>
          <p:cNvPicPr>
            <a:picLocks noChangeAspect="1"/>
          </p:cNvPicPr>
          <p:nvPr/>
        </p:nvPicPr>
        <p:blipFill>
          <a:blip r:embed="rId2"/>
          <a:stretch>
            <a:fillRect/>
          </a:stretch>
        </p:blipFill>
        <p:spPr>
          <a:xfrm>
            <a:off x="1973000" y="1924014"/>
            <a:ext cx="5330757" cy="3082708"/>
          </a:xfrm>
          <a:prstGeom prst="rect">
            <a:avLst/>
          </a:prstGeom>
        </p:spPr>
      </p:pic>
      <p:sp>
        <p:nvSpPr>
          <p:cNvPr id="10" name="矩形 9">
            <a:extLst>
              <a:ext uri="{FF2B5EF4-FFF2-40B4-BE49-F238E27FC236}">
                <a16:creationId xmlns:a16="http://schemas.microsoft.com/office/drawing/2014/main" id="{DC666A64-F80F-454E-A8E2-383EEA96AE74}"/>
              </a:ext>
            </a:extLst>
          </p:cNvPr>
          <p:cNvSpPr/>
          <p:nvPr/>
        </p:nvSpPr>
        <p:spPr>
          <a:xfrm>
            <a:off x="3512825" y="4768066"/>
            <a:ext cx="2090636"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各种通流截面水力半径的比较</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6507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12"/>
                                        </p:tgtEl>
                                      </p:cBhvr>
                                    </p:animEffect>
                                    <p:animScale>
                                      <p:cBhvr>
                                        <p:cTn id="10" dur="250" autoRev="1" fill="hold"/>
                                        <p:tgtEl>
                                          <p:spTgt spid="12"/>
                                        </p:tgtEl>
                                      </p:cBhvr>
                                      <p:by x="105000" y="105000"/>
                                    </p:animScale>
                                  </p:childTnLst>
                                </p:cTn>
                              </p:par>
                              <p:par>
                                <p:cTn id="11" presetID="26" presetClass="emph" presetSubtype="0" fill="hold" grpId="0"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left)">
                                      <p:cBhvr>
                                        <p:cTn id="30" dur="500"/>
                                        <p:tgtEl>
                                          <p:spTgt spid="9"/>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6" grpId="0"/>
      <p:bldP spid="3" grpId="0"/>
      <p:bldP spid="6" grpId="0"/>
      <p:bldP spid="1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4" name="矩形 3">
            <a:extLst>
              <a:ext uri="{FF2B5EF4-FFF2-40B4-BE49-F238E27FC236}">
                <a16:creationId xmlns:a16="http://schemas.microsoft.com/office/drawing/2014/main" id="{863ACCB4-A707-43D1-B300-616D0D21D237}"/>
              </a:ext>
            </a:extLst>
          </p:cNvPr>
          <p:cNvSpPr/>
          <p:nvPr/>
        </p:nvSpPr>
        <p:spPr>
          <a:xfrm>
            <a:off x="1939636" y="1479082"/>
            <a:ext cx="5140036" cy="697820"/>
          </a:xfrm>
          <a:prstGeom prst="rect">
            <a:avLst/>
          </a:prstGeom>
        </p:spPr>
        <p:txBody>
          <a:bodyPr wrap="square">
            <a:spAutoFit/>
          </a:bodyPr>
          <a:lstStyle/>
          <a:p>
            <a:pPr indent="203200" algn="ct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液体在圆管中的层流流动是液压传动中的最常见现象</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03200" algn="ct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在设计和使用液压系统时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就希望管道中的液流保持这种状态。</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6" name="3T18.EPS" descr="id:2147503499;FounderCES">
            <a:extLst>
              <a:ext uri="{FF2B5EF4-FFF2-40B4-BE49-F238E27FC236}">
                <a16:creationId xmlns:a16="http://schemas.microsoft.com/office/drawing/2014/main" id="{B6E6F84A-2877-46AB-A255-0BE7834D6F78}"/>
              </a:ext>
            </a:extLst>
          </p:cNvPr>
          <p:cNvPicPr/>
          <p:nvPr/>
        </p:nvPicPr>
        <p:blipFill>
          <a:blip r:embed="rId2"/>
          <a:stretch>
            <a:fillRect/>
          </a:stretch>
        </p:blipFill>
        <p:spPr>
          <a:xfrm>
            <a:off x="5489943" y="2379845"/>
            <a:ext cx="3279984" cy="1173846"/>
          </a:xfrm>
          <a:prstGeom prst="rect">
            <a:avLst/>
          </a:prstGeom>
        </p:spPr>
      </p:pic>
      <p:sp>
        <p:nvSpPr>
          <p:cNvPr id="7" name="矩形 6">
            <a:extLst>
              <a:ext uri="{FF2B5EF4-FFF2-40B4-BE49-F238E27FC236}">
                <a16:creationId xmlns:a16="http://schemas.microsoft.com/office/drawing/2014/main" id="{020EF700-60C1-4EF6-9FE7-B5DFF690B744}"/>
              </a:ext>
            </a:extLst>
          </p:cNvPr>
          <p:cNvSpPr/>
          <p:nvPr/>
        </p:nvSpPr>
        <p:spPr>
          <a:xfrm>
            <a:off x="7524814" y="3338247"/>
            <a:ext cx="1233030"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圆管中的层流</a:t>
            </a:r>
            <a:endParaRPr lang="zh-CN" altLang="en-US" sz="800" dirty="0">
              <a:latin typeface="Times New Roman" panose="02020603050405020304" pitchFamily="18" charset="0"/>
              <a:ea typeface="黑体" panose="02010609060101010101" pitchFamily="49" charset="-122"/>
            </a:endParaRPr>
          </a:p>
        </p:txBody>
      </p:sp>
      <p:sp>
        <p:nvSpPr>
          <p:cNvPr id="15" name="矩形 14">
            <a:extLst>
              <a:ext uri="{FF2B5EF4-FFF2-40B4-BE49-F238E27FC236}">
                <a16:creationId xmlns:a16="http://schemas.microsoft.com/office/drawing/2014/main" id="{D3204AA0-7CFE-47CA-A5A9-DDD974C3287B}"/>
              </a:ext>
            </a:extLst>
          </p:cNvPr>
          <p:cNvSpPr/>
          <p:nvPr/>
        </p:nvSpPr>
        <p:spPr>
          <a:xfrm>
            <a:off x="294161" y="2427710"/>
            <a:ext cx="5081401" cy="854080"/>
          </a:xfrm>
          <a:prstGeom prst="rect">
            <a:avLst/>
          </a:prstGeom>
        </p:spPr>
        <p:txBody>
          <a:bodyPr wrap="square">
            <a:spAutoFit/>
          </a:bodyPr>
          <a:lstStyle/>
          <a:p>
            <a:pPr indent="203200">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所示为液体在等径水平圆管中作恒定层流时的情况。在管内取出一段半径为</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、中心与管轴相重合的小圆柱体</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作用在其两端面上的压力为</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作用在其侧面上的内摩擦力为</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。液体等速流动时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小圆柱体受力平衡</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矩形 31">
            <a:extLst>
              <a:ext uri="{FF2B5EF4-FFF2-40B4-BE49-F238E27FC236}">
                <a16:creationId xmlns:a16="http://schemas.microsoft.com/office/drawing/2014/main" id="{FC7C1AD6-5919-4101-B0D9-1FD9C109FF4E}"/>
              </a:ext>
            </a:extLst>
          </p:cNvPr>
          <p:cNvSpPr/>
          <p:nvPr/>
        </p:nvSpPr>
        <p:spPr>
          <a:xfrm>
            <a:off x="62260" y="3592295"/>
            <a:ext cx="8770095" cy="293991"/>
          </a:xfrm>
          <a:prstGeom prst="rect">
            <a:avLst/>
          </a:prstGeom>
        </p:spPr>
        <p:txBody>
          <a:bodyPr wrap="square">
            <a:spAutoFit/>
          </a:bodyPr>
          <a:lstStyle/>
          <a:p>
            <a:pPr indent="203200">
              <a:lnSpc>
                <a:spcPct val="150000"/>
              </a:lnSpc>
              <a:spcAft>
                <a:spcPts val="0"/>
              </a:spcAft>
            </a:pP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由式</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知</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内摩擦力</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rl</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sz="1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因管中流速</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随</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增大而减小</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 </a:t>
            </a:r>
            <a:r>
              <a:rPr lang="en-US" altLang="zh-CN" sz="1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为负值</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为使</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为正值</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所以加一负号</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。令</a:t>
            </a:r>
            <a:r>
              <a:rPr lang="en-US" altLang="zh-CN" sz="1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并将</a:t>
            </a:r>
            <a:r>
              <a:rPr lang="en-US" altLang="zh-CN" sz="1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代入上式</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则得</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5" name="圆角矩形 6">
            <a:extLst>
              <a:ext uri="{FF2B5EF4-FFF2-40B4-BE49-F238E27FC236}">
                <a16:creationId xmlns:a16="http://schemas.microsoft.com/office/drawing/2014/main" id="{F51AC3C0-C2A8-4F8E-91B6-1A0963B9EC66}"/>
              </a:ext>
            </a:extLst>
          </p:cNvPr>
          <p:cNvSpPr/>
          <p:nvPr/>
        </p:nvSpPr>
        <p:spPr>
          <a:xfrm>
            <a:off x="187037" y="2379845"/>
            <a:ext cx="8769927" cy="234724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13FE1DBF-33C1-4ED3-8527-8FDEA88D6F99}"/>
                  </a:ext>
                </a:extLst>
              </p:cNvPr>
              <p:cNvSpPr/>
              <p:nvPr/>
            </p:nvSpPr>
            <p:spPr>
              <a:xfrm>
                <a:off x="2679046" y="3222963"/>
                <a:ext cx="189295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1</m:t>
                          </m:r>
                        </m:sub>
                      </m:sSub>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2</m:t>
                          </m:r>
                        </m:sub>
                      </m:sSub>
                      <m:r>
                        <m:rPr>
                          <m:nor/>
                        </m:rPr>
                        <a:rPr lang="zh-CN" altLang="en-US" i="1">
                          <a:latin typeface="Cambria Math" panose="02040503050406030204" pitchFamily="18" charset="0"/>
                        </a:rPr>
                        <m:t>)</m:t>
                      </m:r>
                      <m:r>
                        <m:rPr>
                          <m:sty m:val="p"/>
                        </m:rPr>
                        <a:rPr lang="zh-CN" altLang="en-US" i="0">
                          <a:latin typeface="Cambria Math" panose="02040503050406030204" pitchFamily="18" charset="0"/>
                        </a:rPr>
                        <m:t>π</m:t>
                      </m:r>
                      <m:sSup>
                        <m:sSupPr>
                          <m:ctrlPr>
                            <a:rPr lang="zh-CN" altLang="en-US" i="1">
                              <a:latin typeface="Cambria Math" panose="02040503050406030204" pitchFamily="18" charset="0"/>
                            </a:rPr>
                          </m:ctrlPr>
                        </m:sSupPr>
                        <m:e>
                          <m:r>
                            <a:rPr lang="zh-CN" altLang="en-US" i="1">
                              <a:latin typeface="Cambria Math" panose="02040503050406030204" pitchFamily="18" charset="0"/>
                            </a:rPr>
                            <m:t>𝑟</m:t>
                          </m:r>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m:rPr>
                              <m:sty m:val="p"/>
                            </m:rPr>
                            <a:rPr lang="zh-CN" altLang="en-US" i="0">
                              <a:latin typeface="Cambria Math" panose="02040503050406030204" pitchFamily="18" charset="0"/>
                            </a:rPr>
                            <m:t>f</m:t>
                          </m:r>
                        </m:sub>
                      </m:sSub>
                    </m:oMath>
                  </m:oMathPara>
                </a14:m>
                <a:endParaRPr lang="zh-CN" altLang="en-US" dirty="0"/>
              </a:p>
            </p:txBody>
          </p:sp>
        </mc:Choice>
        <mc:Fallback xmlns="">
          <p:sp>
            <p:nvSpPr>
              <p:cNvPr id="2" name="矩形 1">
                <a:extLst>
                  <a:ext uri="{FF2B5EF4-FFF2-40B4-BE49-F238E27FC236}">
                    <a16:creationId xmlns:a16="http://schemas.microsoft.com/office/drawing/2014/main" id="{13FE1DBF-33C1-4ED3-8527-8FDEA88D6F99}"/>
                  </a:ext>
                </a:extLst>
              </p:cNvPr>
              <p:cNvSpPr>
                <a:spLocks noRot="1" noChangeAspect="1" noMove="1" noResize="1" noEditPoints="1" noAdjustHandles="1" noChangeArrowheads="1" noChangeShapeType="1" noTextEdit="1"/>
              </p:cNvSpPr>
              <p:nvPr/>
            </p:nvSpPr>
            <p:spPr>
              <a:xfrm>
                <a:off x="2679046" y="3222963"/>
                <a:ext cx="1892954" cy="369332"/>
              </a:xfrm>
              <a:prstGeom prst="rect">
                <a:avLst/>
              </a:prstGeom>
              <a:blipFill>
                <a:blip r:embed="rId3"/>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7D044E8-D434-405F-AA4B-EC19706EEA31}"/>
                  </a:ext>
                </a:extLst>
              </p:cNvPr>
              <p:cNvSpPr/>
              <p:nvPr/>
            </p:nvSpPr>
            <p:spPr>
              <a:xfrm>
                <a:off x="2332657" y="3975829"/>
                <a:ext cx="3761350" cy="6617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m:rPr>
                              <m:sty m:val="p"/>
                            </m:rPr>
                            <a:rPr lang="zh-CN" altLang="en-US">
                              <a:latin typeface="Cambria Math" panose="02040503050406030204" pitchFamily="18" charset="0"/>
                            </a:rPr>
                            <m:t>d</m:t>
                          </m:r>
                          <m:r>
                            <a:rPr lang="zh-CN" altLang="en-US" i="1">
                              <a:latin typeface="Cambria Math" panose="02040503050406030204" pitchFamily="18" charset="0"/>
                            </a:rPr>
                            <m:t>𝑢</m:t>
                          </m:r>
                        </m:num>
                        <m:den>
                          <m:r>
                            <m:rPr>
                              <m:sty m:val="p"/>
                            </m:rPr>
                            <a:rPr lang="zh-CN" altLang="en-US" i="0">
                              <a:latin typeface="Cambria Math" panose="02040503050406030204" pitchFamily="18" charset="0"/>
                            </a:rPr>
                            <m:t>d</m:t>
                          </m:r>
                          <m:r>
                            <a:rPr lang="zh-CN" altLang="en-US" i="1">
                              <a:latin typeface="Cambria Math" panose="02040503050406030204" pitchFamily="18" charset="0"/>
                            </a:rPr>
                            <m:t>𝑟</m:t>
                          </m:r>
                        </m:den>
                      </m:f>
                      <m:r>
                        <a:rPr lang="zh-CN" altLang="en-US" i="0">
                          <a:latin typeface="Cambria Math" panose="02040503050406030204" pitchFamily="18" charset="0"/>
                        </a:rPr>
                        <m:t>=</m:t>
                      </m:r>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2</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𝑟</m:t>
                      </m:r>
                      <m:r>
                        <m:rPr>
                          <m:nor/>
                        </m:rPr>
                        <a:rPr lang="zh-CN" altLang="en-US" i="1">
                          <a:latin typeface="Cambria Math" panose="02040503050406030204" pitchFamily="18" charset="0"/>
                        </a:rPr>
                        <m:t>　</m:t>
                      </m:r>
                      <m:r>
                        <m:rPr>
                          <m:nor/>
                        </m:rPr>
                        <a:rPr lang="zh-CN" altLang="en-US">
                          <a:latin typeface="Cambria Math" panose="02040503050406030204" pitchFamily="18" charset="0"/>
                        </a:rPr>
                        <m:t>即</m:t>
                      </m:r>
                      <m:r>
                        <m:rPr>
                          <m:nor/>
                        </m:rPr>
                        <a:rPr lang="zh-CN" altLang="en-US" i="1">
                          <a:latin typeface="Cambria Math" panose="02040503050406030204" pitchFamily="18" charset="0"/>
                        </a:rPr>
                        <m:t>　</m:t>
                      </m:r>
                      <m:r>
                        <m:rPr>
                          <m:sty m:val="p"/>
                        </m:rPr>
                        <a:rPr lang="zh-CN" altLang="en-US" i="0">
                          <a:latin typeface="Cambria Math" panose="02040503050406030204" pitchFamily="18" charset="0"/>
                        </a:rPr>
                        <m:t>d</m:t>
                      </m:r>
                      <m:r>
                        <a:rPr lang="zh-CN" altLang="en-US" i="1">
                          <a:latin typeface="Cambria Math" panose="02040503050406030204" pitchFamily="18" charset="0"/>
                        </a:rPr>
                        <m:t>𝑢</m:t>
                      </m:r>
                      <m:r>
                        <a:rPr lang="zh-CN" altLang="en-US" i="0">
                          <a:latin typeface="Cambria Math" panose="02040503050406030204" pitchFamily="18" charset="0"/>
                        </a:rPr>
                        <m:t>=</m:t>
                      </m:r>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2</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oMath>
                  </m:oMathPara>
                </a14:m>
                <a:endParaRPr lang="zh-CN" altLang="en-US" dirty="0"/>
              </a:p>
            </p:txBody>
          </p:sp>
        </mc:Choice>
        <mc:Fallback xmlns="">
          <p:sp>
            <p:nvSpPr>
              <p:cNvPr id="5" name="矩形 4">
                <a:extLst>
                  <a:ext uri="{FF2B5EF4-FFF2-40B4-BE49-F238E27FC236}">
                    <a16:creationId xmlns:a16="http://schemas.microsoft.com/office/drawing/2014/main" id="{E7D044E8-D434-405F-AA4B-EC19706EEA31}"/>
                  </a:ext>
                </a:extLst>
              </p:cNvPr>
              <p:cNvSpPr>
                <a:spLocks noRot="1" noChangeAspect="1" noMove="1" noResize="1" noEditPoints="1" noAdjustHandles="1" noChangeArrowheads="1" noChangeShapeType="1" noTextEdit="1"/>
              </p:cNvSpPr>
              <p:nvPr/>
            </p:nvSpPr>
            <p:spPr>
              <a:xfrm>
                <a:off x="2332657" y="3975829"/>
                <a:ext cx="3761350" cy="6617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3865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heel(1)">
                                      <p:cBhvr>
                                        <p:cTn id="12" dur="2000"/>
                                        <p:tgtEl>
                                          <p:spTgt spid="3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wipe(left)">
                                      <p:cBhvr>
                                        <p:cTn id="28" dur="5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wipe(left)">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5" grpId="0"/>
      <p:bldP spid="32" grpId="0"/>
      <p:bldP spid="35" grpId="0" animBg="1"/>
      <p:bldP spid="2" grpId="0"/>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5" name="圆角矩形 6">
            <a:extLst>
              <a:ext uri="{FF2B5EF4-FFF2-40B4-BE49-F238E27FC236}">
                <a16:creationId xmlns:a16="http://schemas.microsoft.com/office/drawing/2014/main" id="{F51AC3C0-C2A8-4F8E-91B6-1A0963B9EC66}"/>
              </a:ext>
            </a:extLst>
          </p:cNvPr>
          <p:cNvSpPr/>
          <p:nvPr/>
        </p:nvSpPr>
        <p:spPr>
          <a:xfrm>
            <a:off x="253415" y="1431029"/>
            <a:ext cx="8769927" cy="3538623"/>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pic>
        <p:nvPicPr>
          <p:cNvPr id="18" name="图片 17">
            <a:extLst>
              <a:ext uri="{FF2B5EF4-FFF2-40B4-BE49-F238E27FC236}">
                <a16:creationId xmlns:a16="http://schemas.microsoft.com/office/drawing/2014/main" id="{A17693C1-8F3F-4272-97E1-AE43123713B1}"/>
              </a:ext>
            </a:extLst>
          </p:cNvPr>
          <p:cNvPicPr>
            <a:picLocks noChangeAspect="1"/>
          </p:cNvPicPr>
          <p:nvPr/>
        </p:nvPicPr>
        <p:blipFill>
          <a:blip r:embed="rId2"/>
          <a:stretch>
            <a:fillRect/>
          </a:stretch>
        </p:blipFill>
        <p:spPr>
          <a:xfrm>
            <a:off x="4442650" y="990479"/>
            <a:ext cx="4580692" cy="1614175"/>
          </a:xfrm>
          <a:prstGeom prst="rect">
            <a:avLst/>
          </a:prstGeom>
        </p:spPr>
      </p:pic>
      <p:sp>
        <p:nvSpPr>
          <p:cNvPr id="19" name="文本框 19">
            <a:extLst>
              <a:ext uri="{FF2B5EF4-FFF2-40B4-BE49-F238E27FC236}">
                <a16:creationId xmlns:a16="http://schemas.microsoft.com/office/drawing/2014/main" id="{21330AB6-C630-4C68-9104-C864914DE0FF}"/>
              </a:ext>
            </a:extLst>
          </p:cNvPr>
          <p:cNvSpPr txBox="1">
            <a:spLocks noChangeArrowheads="1"/>
          </p:cNvSpPr>
          <p:nvPr/>
        </p:nvSpPr>
        <p:spPr bwMode="auto">
          <a:xfrm>
            <a:off x="-543496" y="89631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p>
        </p:txBody>
      </p:sp>
      <p:sp>
        <p:nvSpPr>
          <p:cNvPr id="20" name="直角三角形 19">
            <a:extLst>
              <a:ext uri="{FF2B5EF4-FFF2-40B4-BE49-F238E27FC236}">
                <a16:creationId xmlns:a16="http://schemas.microsoft.com/office/drawing/2014/main" id="{4C92025C-1E09-45F9-AA58-D7E4FAB7C052}"/>
              </a:ext>
            </a:extLst>
          </p:cNvPr>
          <p:cNvSpPr/>
          <p:nvPr/>
        </p:nvSpPr>
        <p:spPr>
          <a:xfrm rot="18962245" flipV="1">
            <a:off x="530178" y="95740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1" name="直角三角形 20">
            <a:extLst>
              <a:ext uri="{FF2B5EF4-FFF2-40B4-BE49-F238E27FC236}">
                <a16:creationId xmlns:a16="http://schemas.microsoft.com/office/drawing/2014/main" id="{061CB59B-707B-4453-B6DB-1DB922070A10}"/>
              </a:ext>
            </a:extLst>
          </p:cNvPr>
          <p:cNvSpPr/>
          <p:nvPr/>
        </p:nvSpPr>
        <p:spPr>
          <a:xfrm rot="18962245" flipV="1">
            <a:off x="680425" y="957405"/>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2" name="直角三角形 21">
            <a:extLst>
              <a:ext uri="{FF2B5EF4-FFF2-40B4-BE49-F238E27FC236}">
                <a16:creationId xmlns:a16="http://schemas.microsoft.com/office/drawing/2014/main" id="{B1743F8F-F802-4559-99A5-916FDDB5B279}"/>
              </a:ext>
            </a:extLst>
          </p:cNvPr>
          <p:cNvSpPr/>
          <p:nvPr/>
        </p:nvSpPr>
        <p:spPr>
          <a:xfrm rot="2637755" flipH="1" flipV="1">
            <a:off x="3659872" y="95708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3" name="直角三角形 22">
            <a:extLst>
              <a:ext uri="{FF2B5EF4-FFF2-40B4-BE49-F238E27FC236}">
                <a16:creationId xmlns:a16="http://schemas.microsoft.com/office/drawing/2014/main" id="{88D9ABEC-E3B4-41B1-BC89-6FBF9D7D2065}"/>
              </a:ext>
            </a:extLst>
          </p:cNvPr>
          <p:cNvSpPr/>
          <p:nvPr/>
        </p:nvSpPr>
        <p:spPr>
          <a:xfrm rot="2637755" flipH="1" flipV="1">
            <a:off x="3810119" y="95708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44D5DBF8-8CE5-4198-BEE4-FF586AC9E401}"/>
              </a:ext>
            </a:extLst>
          </p:cNvPr>
          <p:cNvSpPr/>
          <p:nvPr/>
        </p:nvSpPr>
        <p:spPr>
          <a:xfrm>
            <a:off x="455661" y="1551345"/>
            <a:ext cx="3488455" cy="246221"/>
          </a:xfrm>
          <a:prstGeom prst="rect">
            <a:avLst/>
          </a:prstGeom>
        </p:spPr>
        <p:txBody>
          <a:bodyPr wrap="none">
            <a:spAutoFit/>
          </a:bodyPr>
          <a:lstStyle/>
          <a:p>
            <a:pPr indent="203200">
              <a:lnSpc>
                <a:spcPts val="12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对此式进行积分</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并利用边界条件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r=R </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得</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80C3E84A-9E2B-4522-BB58-BB167C95F0B2}"/>
              </a:ext>
            </a:extLst>
          </p:cNvPr>
          <p:cNvSpPr/>
          <p:nvPr/>
        </p:nvSpPr>
        <p:spPr>
          <a:xfrm>
            <a:off x="455661" y="2496932"/>
            <a:ext cx="3986989"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可见</a:t>
            </a:r>
            <a:r>
              <a:rPr lang="zh-CN" altLang="zh-CN" sz="105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管内流速随半径按抛物线规律分布</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。最大流速发生在轴线上</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2A0D22C9-1969-4A04-B0D6-46D724AF0402}"/>
              </a:ext>
            </a:extLst>
          </p:cNvPr>
          <p:cNvSpPr/>
          <p:nvPr/>
        </p:nvSpPr>
        <p:spPr>
          <a:xfrm>
            <a:off x="265201" y="2893496"/>
            <a:ext cx="4195379" cy="246221"/>
          </a:xfrm>
          <a:prstGeom prst="rect">
            <a:avLst/>
          </a:prstGeom>
        </p:spPr>
        <p:txBody>
          <a:bodyPr wrap="none">
            <a:spAutoFit/>
          </a:bodyPr>
          <a:lstStyle/>
          <a:p>
            <a:pPr indent="203200">
              <a:lnSpc>
                <a:spcPts val="12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此处</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μl</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最小流速在管壁上</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此处</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1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min</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82C33765-E3FA-4180-8E9C-FDCE90225544}"/>
              </a:ext>
            </a:extLst>
          </p:cNvPr>
          <p:cNvSpPr/>
          <p:nvPr/>
        </p:nvSpPr>
        <p:spPr>
          <a:xfrm>
            <a:off x="253415" y="3282365"/>
            <a:ext cx="8567505" cy="246221"/>
          </a:xfrm>
          <a:prstGeom prst="rect">
            <a:avLst/>
          </a:prstGeom>
        </p:spPr>
        <p:txBody>
          <a:bodyPr wrap="square">
            <a:spAutoFit/>
          </a:bodyPr>
          <a:lstStyle/>
          <a:p>
            <a:pPr indent="203200">
              <a:lnSpc>
                <a:spcPts val="12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在半径</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处取出一厚</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的微小圆环面积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18)d</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 </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通过此环形面积的流量为</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ur</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对此式积分得</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3CACBC85-FF14-4C0F-9909-08E9395AA4B3}"/>
              </a:ext>
            </a:extLst>
          </p:cNvPr>
          <p:cNvSpPr/>
          <p:nvPr/>
        </p:nvSpPr>
        <p:spPr>
          <a:xfrm>
            <a:off x="4226825" y="3922911"/>
            <a:ext cx="620683" cy="259045"/>
          </a:xfrm>
          <a:prstGeom prst="rect">
            <a:avLst/>
          </a:prstGeom>
        </p:spPr>
        <p:txBody>
          <a:bodyPr wrap="square">
            <a:spAutoFit/>
          </a:bodyPr>
          <a:lstStyle/>
          <a:p>
            <a:pPr indent="203200">
              <a:lnSpc>
                <a:spcPts val="12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endParaRPr lang="zh-CN" altLang="zh-CN" sz="2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0" name="矩形 39">
            <a:extLst>
              <a:ext uri="{FF2B5EF4-FFF2-40B4-BE49-F238E27FC236}">
                <a16:creationId xmlns:a16="http://schemas.microsoft.com/office/drawing/2014/main" id="{B09ECEA7-F6AC-4DA0-ACD4-ED93B933A98E}"/>
              </a:ext>
            </a:extLst>
          </p:cNvPr>
          <p:cNvSpPr/>
          <p:nvPr/>
        </p:nvSpPr>
        <p:spPr>
          <a:xfrm>
            <a:off x="521140" y="4311780"/>
            <a:ext cx="8314897" cy="627159"/>
          </a:xfrm>
          <a:prstGeom prst="rect">
            <a:avLst/>
          </a:prstGeom>
        </p:spPr>
        <p:txBody>
          <a:bodyPr wrap="square">
            <a:spAutoFit/>
          </a:bodyPr>
          <a:lstStyle/>
          <a:p>
            <a:pPr algn="ctr">
              <a:lnSpc>
                <a:spcPct val="150000"/>
              </a:lnSpc>
            </a:pP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这就是</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泊肃叶公式</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可知流量与管径的四次方成正比</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压差</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压力损失</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则与管径的四次方成反比</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所以管径对流量或压力损失的影响是很大的。</a:t>
            </a:r>
            <a:endParaRPr lang="zh-CN" altLang="en-US" sz="28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19D532B-1E5B-4AAF-8822-3FBA7430B004}"/>
                  </a:ext>
                </a:extLst>
              </p:cNvPr>
              <p:cNvSpPr/>
              <p:nvPr/>
            </p:nvSpPr>
            <p:spPr>
              <a:xfrm>
                <a:off x="1114942" y="1764298"/>
                <a:ext cx="2690480" cy="656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𝑢</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4</m:t>
                          </m:r>
                          <m:r>
                            <a:rPr lang="zh-CN" altLang="en-US" i="1">
                              <a:latin typeface="Cambria Math" panose="02040503050406030204" pitchFamily="18" charset="0"/>
                            </a:rPr>
                            <m:t>𝜇</m:t>
                          </m:r>
                          <m:r>
                            <a:rPr lang="zh-CN" altLang="en-US" i="1">
                              <a:latin typeface="Cambria Math" panose="02040503050406030204" pitchFamily="18" charset="0"/>
                            </a:rPr>
                            <m:t>𝑙</m:t>
                          </m:r>
                        </m:den>
                      </m:f>
                      <m:r>
                        <m:rPr>
                          <m:nor/>
                        </m:rP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r>
                        <m:rPr>
                          <m:nor/>
                        </m:rPr>
                        <a:rPr lang="zh-CN" altLang="en-US" i="1">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𝑟</m:t>
                          </m:r>
                        </m:e>
                        <m:sup>
                          <m:r>
                            <a:rPr lang="zh-CN" altLang="en-US" i="0">
                              <a:latin typeface="Cambria Math" panose="02040503050406030204" pitchFamily="18" charset="0"/>
                            </a:rPr>
                            <m:t>2</m:t>
                          </m:r>
                        </m:sup>
                      </m:sSup>
                      <m:r>
                        <m:rPr>
                          <m:nor/>
                        </m:rPr>
                        <a:rPr lang="zh-CN" altLang="en-US" i="1">
                          <a:latin typeface="Cambria Math" panose="02040503050406030204" pitchFamily="18" charset="0"/>
                        </a:rPr>
                        <m:t>)(</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32</m:t>
                      </m:r>
                      <m:r>
                        <m:rPr>
                          <m:nor/>
                        </m:rPr>
                        <a:rPr lang="zh-CN" altLang="en-US" i="1">
                          <a:latin typeface="Cambria Math" panose="02040503050406030204" pitchFamily="18" charset="0"/>
                        </a:rPr>
                        <m:t>)</m:t>
                      </m:r>
                    </m:oMath>
                  </m:oMathPara>
                </a14:m>
                <a:endParaRPr lang="zh-CN" altLang="en-US" dirty="0"/>
              </a:p>
            </p:txBody>
          </p:sp>
        </mc:Choice>
        <mc:Fallback xmlns="">
          <p:sp>
            <p:nvSpPr>
              <p:cNvPr id="2" name="矩形 1">
                <a:extLst>
                  <a:ext uri="{FF2B5EF4-FFF2-40B4-BE49-F238E27FC236}">
                    <a16:creationId xmlns:a16="http://schemas.microsoft.com/office/drawing/2014/main" id="{E19D532B-1E5B-4AAF-8822-3FBA7430B004}"/>
                  </a:ext>
                </a:extLst>
              </p:cNvPr>
              <p:cNvSpPr>
                <a:spLocks noRot="1" noChangeAspect="1" noMove="1" noResize="1" noEditPoints="1" noAdjustHandles="1" noChangeArrowheads="1" noChangeShapeType="1" noTextEdit="1"/>
              </p:cNvSpPr>
              <p:nvPr/>
            </p:nvSpPr>
            <p:spPr>
              <a:xfrm>
                <a:off x="1114942" y="1764298"/>
                <a:ext cx="2690480" cy="6561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E2A1A44-C6B9-4155-8DAA-694B222FB6E8}"/>
                  </a:ext>
                </a:extLst>
              </p:cNvPr>
              <p:cNvSpPr/>
              <p:nvPr/>
            </p:nvSpPr>
            <p:spPr>
              <a:xfrm>
                <a:off x="554245" y="3659998"/>
                <a:ext cx="3789819" cy="862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1100" i="1">
                              <a:latin typeface="Cambria Math" panose="02040503050406030204" pitchFamily="18" charset="0"/>
                            </a:rPr>
                          </m:ctrlPr>
                        </m:mPr>
                        <m:mr>
                          <m:e>
                            <m:r>
                              <m:rPr>
                                <m:sty m:val="p"/>
                              </m:rPr>
                              <a:rPr lang="zh-CN" altLang="en-US" sz="1100">
                                <a:latin typeface="Cambria Math" panose="02040503050406030204" pitchFamily="18" charset="0"/>
                              </a:rPr>
                              <m:t>q</m:t>
                            </m:r>
                          </m:e>
                          <m:e>
                            <m:r>
                              <a:rPr lang="zh-CN" altLang="en-US" sz="1100" i="0">
                                <a:latin typeface="Cambria Math" panose="02040503050406030204" pitchFamily="18" charset="0"/>
                              </a:rPr>
                              <m:t>=</m:t>
                            </m:r>
                            <m:nary>
                              <m:naryPr>
                                <m:limLoc m:val="subSup"/>
                                <m:grow m:val="on"/>
                                <m:ctrlPr>
                                  <a:rPr lang="zh-CN" altLang="en-US" sz="1100" i="1">
                                    <a:latin typeface="Cambria Math" panose="02040503050406030204" pitchFamily="18" charset="0"/>
                                  </a:rPr>
                                </m:ctrlPr>
                              </m:naryPr>
                              <m:sub>
                                <m:r>
                                  <a:rPr lang="zh-CN" altLang="en-US" sz="1100" i="0">
                                    <a:latin typeface="Cambria Math" panose="02040503050406030204" pitchFamily="18" charset="0"/>
                                  </a:rPr>
                                  <m:t>0</m:t>
                                </m:r>
                              </m:sub>
                              <m:sup>
                                <m:r>
                                  <a:rPr lang="zh-CN" altLang="en-US" sz="1100" i="1">
                                    <a:latin typeface="Cambria Math" panose="02040503050406030204" pitchFamily="18" charset="0"/>
                                  </a:rPr>
                                  <m:t>𝑅</m:t>
                                </m:r>
                              </m:sup>
                              <m:e>
                                <m:r>
                                  <a:rPr lang="zh-CN" altLang="en-US" sz="1100" i="1">
                                    <a:latin typeface="Cambria Math" panose="02040503050406030204" pitchFamily="18" charset="0"/>
                                  </a:rPr>
                                  <m:t>𝑑</m:t>
                                </m:r>
                              </m:e>
                            </m:nary>
                            <m:r>
                              <m:rPr>
                                <m:sty m:val="p"/>
                              </m:rPr>
                              <a:rPr lang="zh-CN" altLang="en-US" sz="1100" i="0">
                                <a:latin typeface="Cambria Math" panose="02040503050406030204" pitchFamily="18" charset="0"/>
                              </a:rPr>
                              <m:t>q</m:t>
                            </m:r>
                            <m:r>
                              <a:rPr lang="zh-CN" altLang="en-US" sz="1100" i="0">
                                <a:latin typeface="Cambria Math" panose="02040503050406030204" pitchFamily="18" charset="0"/>
                              </a:rPr>
                              <m:t>=</m:t>
                            </m:r>
                            <m:nary>
                              <m:naryPr>
                                <m:limLoc m:val="subSup"/>
                                <m:grow m:val="on"/>
                                <m:ctrlPr>
                                  <a:rPr lang="zh-CN" altLang="en-US" sz="1100" i="1">
                                    <a:latin typeface="Cambria Math" panose="02040503050406030204" pitchFamily="18" charset="0"/>
                                  </a:rPr>
                                </m:ctrlPr>
                              </m:naryPr>
                              <m:sub>
                                <m:r>
                                  <a:rPr lang="zh-CN" altLang="en-US" sz="1100" i="0">
                                    <a:latin typeface="Cambria Math" panose="02040503050406030204" pitchFamily="18" charset="0"/>
                                  </a:rPr>
                                  <m:t>0</m:t>
                                </m:r>
                              </m:sub>
                              <m:sup>
                                <m:r>
                                  <a:rPr lang="zh-CN" altLang="en-US" sz="1100" i="1">
                                    <a:latin typeface="Cambria Math" panose="02040503050406030204" pitchFamily="18" charset="0"/>
                                  </a:rPr>
                                  <m:t>𝑅</m:t>
                                </m:r>
                              </m:sup>
                              <m:e>
                                <m:r>
                                  <a:rPr lang="zh-CN" altLang="en-US" sz="1100" i="0">
                                    <a:latin typeface="Cambria Math" panose="02040503050406030204" pitchFamily="18" charset="0"/>
                                  </a:rPr>
                                  <m:t>2</m:t>
                                </m:r>
                              </m:e>
                            </m:nary>
                            <m:r>
                              <a:rPr lang="zh-CN" altLang="en-US" sz="1100" i="1">
                                <a:latin typeface="Cambria Math" panose="02040503050406030204" pitchFamily="18" charset="0"/>
                              </a:rPr>
                              <m:t>𝜋</m:t>
                            </m:r>
                            <m:r>
                              <m:rPr>
                                <m:sty m:val="p"/>
                              </m:rPr>
                              <a:rPr lang="zh-CN" altLang="en-US" sz="1100" i="0">
                                <a:latin typeface="Cambria Math" panose="02040503050406030204" pitchFamily="18" charset="0"/>
                              </a:rPr>
                              <m:t>ur</m:t>
                            </m:r>
                            <m:r>
                              <a:rPr lang="zh-CN" altLang="en-US" sz="1100" i="1">
                                <a:latin typeface="Cambria Math" panose="02040503050406030204" pitchFamily="18" charset="0"/>
                              </a:rPr>
                              <m:t>𝑑</m:t>
                            </m:r>
                            <m:r>
                              <m:rPr>
                                <m:sty m:val="p"/>
                              </m:rPr>
                              <a:rPr lang="zh-CN" altLang="en-US" sz="1100" i="0">
                                <a:latin typeface="Cambria Math" panose="02040503050406030204" pitchFamily="18" charset="0"/>
                              </a:rPr>
                              <m:t>r</m:t>
                            </m:r>
                            <m:r>
                              <a:rPr lang="zh-CN" altLang="en-US" sz="1100" i="0">
                                <a:latin typeface="Cambria Math" panose="02040503050406030204" pitchFamily="18" charset="0"/>
                              </a:rPr>
                              <m:t>=</m:t>
                            </m:r>
                            <m:nary>
                              <m:naryPr>
                                <m:limLoc m:val="subSup"/>
                                <m:grow m:val="on"/>
                                <m:ctrlPr>
                                  <a:rPr lang="zh-CN" altLang="en-US" sz="1100" i="1">
                                    <a:latin typeface="Cambria Math" panose="02040503050406030204" pitchFamily="18" charset="0"/>
                                  </a:rPr>
                                </m:ctrlPr>
                              </m:naryPr>
                              <m:sub>
                                <m:r>
                                  <a:rPr lang="zh-CN" altLang="en-US" sz="1100" i="0">
                                    <a:latin typeface="Cambria Math" panose="02040503050406030204" pitchFamily="18" charset="0"/>
                                  </a:rPr>
                                  <m:t>0</m:t>
                                </m:r>
                              </m:sub>
                              <m:sup>
                                <m:r>
                                  <a:rPr lang="zh-CN" altLang="en-US" sz="1100" i="1">
                                    <a:latin typeface="Cambria Math" panose="02040503050406030204" pitchFamily="18" charset="0"/>
                                  </a:rPr>
                                  <m:t>𝑅</m:t>
                                </m:r>
                              </m:sup>
                              <m:e>
                                <m:r>
                                  <a:rPr lang="zh-CN" altLang="en-US" sz="1100" i="0">
                                    <a:latin typeface="Cambria Math" panose="02040503050406030204" pitchFamily="18" charset="0"/>
                                  </a:rPr>
                                  <m:t>2</m:t>
                                </m:r>
                              </m:e>
                            </m:nary>
                            <m:r>
                              <a:rPr lang="zh-CN" altLang="en-US" sz="1100" i="1">
                                <a:latin typeface="Cambria Math" panose="02040503050406030204" pitchFamily="18" charset="0"/>
                              </a:rPr>
                              <m:t>𝜋</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Δ</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m:rPr>
                                        <m:sty m:val="p"/>
                                      </m:rPr>
                                      <a:rPr lang="zh-CN" altLang="en-US" sz="1100" i="0">
                                        <a:latin typeface="Cambria Math" panose="02040503050406030204" pitchFamily="18" charset="0"/>
                                      </a:rPr>
                                      <m:t>λ</m:t>
                                    </m:r>
                                  </m:sub>
                                </m:sSub>
                              </m:num>
                              <m:den>
                                <m:r>
                                  <a:rPr lang="zh-CN" altLang="en-US" sz="1100" i="0">
                                    <a:latin typeface="Cambria Math" panose="02040503050406030204" pitchFamily="18" charset="0"/>
                                  </a:rPr>
                                  <m:t>4</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m:rPr>
                                <m:nor/>
                              </m:rPr>
                              <a:rPr lang="zh-CN" altLang="en-US" sz="1100" i="1">
                                <a:latin typeface="Cambria Math" panose="02040503050406030204" pitchFamily="18" charset="0"/>
                              </a:rPr>
                              <m:t>(</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𝑅</m:t>
                                </m:r>
                              </m:e>
                              <m:sup>
                                <m:r>
                                  <a:rPr lang="zh-CN" altLang="en-US" sz="1100" i="0">
                                    <a:latin typeface="Cambria Math" panose="02040503050406030204" pitchFamily="18" charset="0"/>
                                  </a:rPr>
                                  <m:t>2</m:t>
                                </m:r>
                              </m:sup>
                            </m:sSup>
                            <m:r>
                              <m:rPr>
                                <m:nor/>
                              </m:rPr>
                              <a:rPr lang="zh-CN" altLang="en-US" sz="1100" i="1">
                                <a:latin typeface="Cambria Math" panose="02040503050406030204" pitchFamily="18" charset="0"/>
                              </a:rPr>
                              <m:t>−</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𝑟</m:t>
                                </m:r>
                              </m:e>
                              <m:sup>
                                <m:r>
                                  <a:rPr lang="zh-CN" altLang="en-US" sz="1100" i="0">
                                    <a:latin typeface="Cambria Math" panose="02040503050406030204" pitchFamily="18" charset="0"/>
                                  </a:rPr>
                                  <m:t>2</m:t>
                                </m:r>
                              </m:sup>
                            </m:sSup>
                            <m:r>
                              <m:rPr>
                                <m:nor/>
                              </m:rPr>
                              <a:rPr lang="zh-CN" altLang="en-US" sz="1100" i="1">
                                <a:latin typeface="Cambria Math" panose="02040503050406030204" pitchFamily="18" charset="0"/>
                              </a:rPr>
                              <m:t>)</m:t>
                            </m:r>
                            <m:r>
                              <m:rPr>
                                <m:sty m:val="p"/>
                              </m:rPr>
                              <a:rPr lang="zh-CN" altLang="en-US" sz="1100" i="0">
                                <a:latin typeface="Cambria Math" panose="02040503050406030204" pitchFamily="18" charset="0"/>
                              </a:rPr>
                              <m:t>r</m:t>
                            </m:r>
                            <m:r>
                              <a:rPr lang="zh-CN" altLang="en-US" sz="1100" i="1">
                                <a:latin typeface="Cambria Math" panose="02040503050406030204" pitchFamily="18" charset="0"/>
                              </a:rPr>
                              <m:t>𝑑</m:t>
                            </m:r>
                            <m:r>
                              <m:rPr>
                                <m:sty m:val="p"/>
                              </m:rPr>
                              <a:rPr lang="zh-CN" altLang="en-US" sz="1100" i="0">
                                <a:latin typeface="Cambria Math" panose="02040503050406030204" pitchFamily="18" charset="0"/>
                              </a:rPr>
                              <m:t>r</m:t>
                            </m:r>
                          </m:e>
                        </m:mr>
                        <m:mr>
                          <m:e/>
                          <m:e>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𝑅</m:t>
                                    </m:r>
                                  </m:e>
                                  <m:sup>
                                    <m:r>
                                      <a:rPr lang="zh-CN" altLang="en-US" sz="1100" i="0">
                                        <a:latin typeface="Cambria Math" panose="02040503050406030204" pitchFamily="18" charset="0"/>
                                      </a:rPr>
                                      <m:t>4</m:t>
                                    </m:r>
                                  </m:sup>
                                </m:sSup>
                              </m:num>
                              <m:den>
                                <m:r>
                                  <a:rPr lang="zh-CN" altLang="en-US" sz="1100" i="0">
                                    <a:latin typeface="Cambria Math" panose="02040503050406030204" pitchFamily="18" charset="0"/>
                                  </a:rPr>
                                  <m:t>8</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a:rPr lang="zh-CN" altLang="en-US" sz="1100" i="1">
                                <a:latin typeface="Cambria Math" panose="02040503050406030204" pitchFamily="18" charset="0"/>
                              </a:rPr>
                              <m:t>𝛥</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m:rPr>
                                    <m:sty m:val="p"/>
                                  </m:rPr>
                                  <a:rPr lang="zh-CN" altLang="en-US" sz="1100" i="0">
                                    <a:latin typeface="Cambria Math" panose="02040503050406030204" pitchFamily="18" charset="0"/>
                                  </a:rPr>
                                  <m:t>λ</m:t>
                                </m:r>
                              </m:sub>
                            </m:sSub>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𝑑</m:t>
                                    </m:r>
                                  </m:e>
                                  <m:sup>
                                    <m:r>
                                      <a:rPr lang="zh-CN" altLang="en-US" sz="1100" i="0">
                                        <a:latin typeface="Cambria Math" panose="02040503050406030204" pitchFamily="18" charset="0"/>
                                      </a:rPr>
                                      <m:t>4</m:t>
                                    </m:r>
                                  </m:sup>
                                </m:sSup>
                              </m:num>
                              <m:den>
                                <m:r>
                                  <a:rPr lang="zh-CN" altLang="en-US" sz="1100" i="0">
                                    <a:latin typeface="Cambria Math" panose="02040503050406030204" pitchFamily="18" charset="0"/>
                                  </a:rPr>
                                  <m:t>128</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a:rPr lang="zh-CN" altLang="en-US" sz="1100" i="1">
                                <a:latin typeface="Cambria Math" panose="02040503050406030204" pitchFamily="18" charset="0"/>
                              </a:rPr>
                              <m:t>𝛥</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m:rPr>
                                    <m:sty m:val="p"/>
                                  </m:rPr>
                                  <a:rPr lang="zh-CN" altLang="en-US" sz="1100" i="0">
                                    <a:latin typeface="Cambria Math" panose="02040503050406030204" pitchFamily="18" charset="0"/>
                                  </a:rPr>
                                  <m:t>λ</m:t>
                                </m:r>
                              </m:sub>
                            </m:sSub>
                          </m:e>
                        </m:mr>
                      </m:m>
                      <m:r>
                        <m:rPr>
                          <m:nor/>
                        </m:rPr>
                        <a:rPr lang="zh-CN" altLang="en-US" sz="1100" i="1">
                          <a:latin typeface="Cambria Math" panose="02040503050406030204" pitchFamily="18" charset="0"/>
                        </a:rPr>
                        <m:t>(</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33</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4" name="矩形 3">
                <a:extLst>
                  <a:ext uri="{FF2B5EF4-FFF2-40B4-BE49-F238E27FC236}">
                    <a16:creationId xmlns:a16="http://schemas.microsoft.com/office/drawing/2014/main" id="{7E2A1A44-C6B9-4155-8DAA-694B222FB6E8}"/>
                  </a:ext>
                </a:extLst>
              </p:cNvPr>
              <p:cNvSpPr>
                <a:spLocks noRot="1" noChangeAspect="1" noMove="1" noResize="1" noEditPoints="1" noAdjustHandles="1" noChangeArrowheads="1" noChangeShapeType="1" noTextEdit="1"/>
              </p:cNvSpPr>
              <p:nvPr/>
            </p:nvSpPr>
            <p:spPr>
              <a:xfrm>
                <a:off x="554245" y="3659998"/>
                <a:ext cx="3789819" cy="8628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B2E376D-82FA-4FB1-9923-7BAEEDFD9C6C}"/>
                  </a:ext>
                </a:extLst>
              </p:cNvPr>
              <p:cNvSpPr/>
              <p:nvPr/>
            </p:nvSpPr>
            <p:spPr>
              <a:xfrm>
                <a:off x="5533340" y="3778198"/>
                <a:ext cx="2399311" cy="4970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400" i="1">
                              <a:latin typeface="Cambria Math" panose="02040503050406030204" pitchFamily="18" charset="0"/>
                            </a:rPr>
                          </m:ctrlPr>
                        </m:fPr>
                        <m:num>
                          <m:r>
                            <m:rPr>
                              <m:sty m:val="p"/>
                            </m:rPr>
                            <a:rPr lang="zh-CN" altLang="en-US" sz="1400">
                              <a:latin typeface="Cambria Math" panose="02040503050406030204" pitchFamily="18" charset="0"/>
                            </a:rPr>
                            <m:t>Δ</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λ</m:t>
                              </m:r>
                            </m:sub>
                          </m:sSub>
                        </m:num>
                        <m:den>
                          <m:r>
                            <a:rPr lang="zh-CN" altLang="en-US" sz="1400" i="1">
                              <a:latin typeface="Cambria Math" panose="02040503050406030204" pitchFamily="18" charset="0"/>
                            </a:rPr>
                            <m:t>𝑙</m:t>
                          </m:r>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8</m:t>
                          </m:r>
                          <m:r>
                            <a:rPr lang="zh-CN" altLang="en-US" sz="1400" i="1">
                              <a:latin typeface="Cambria Math" panose="02040503050406030204" pitchFamily="18" charset="0"/>
                            </a:rPr>
                            <m:t>𝜇</m:t>
                          </m:r>
                          <m:r>
                            <a:rPr lang="zh-CN" altLang="en-US" sz="1400" i="1">
                              <a:latin typeface="Cambria Math" panose="02040503050406030204" pitchFamily="18" charset="0"/>
                            </a:rPr>
                            <m:t>𝑞</m:t>
                          </m:r>
                        </m:num>
                        <m:den>
                          <m:r>
                            <m:rPr>
                              <m:sty m:val="p"/>
                            </m:rPr>
                            <a:rPr lang="zh-CN" altLang="en-US" sz="1400" i="0">
                              <a:latin typeface="Cambria Math" panose="02040503050406030204" pitchFamily="18" charset="0"/>
                            </a:rPr>
                            <m:t>π</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𝑅</m:t>
                              </m:r>
                            </m:e>
                            <m:sup>
                              <m:r>
                                <a:rPr lang="zh-CN" altLang="en-US" sz="1400" i="0">
                                  <a:latin typeface="Cambria Math" panose="02040503050406030204" pitchFamily="18" charset="0"/>
                                </a:rPr>
                                <m:t>4</m:t>
                              </m:r>
                            </m:sup>
                          </m:sSup>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128</m:t>
                          </m:r>
                          <m:r>
                            <a:rPr lang="zh-CN" altLang="en-US" sz="1400" i="1">
                              <a:latin typeface="Cambria Math" panose="02040503050406030204" pitchFamily="18" charset="0"/>
                            </a:rPr>
                            <m:t>𝜇</m:t>
                          </m:r>
                          <m:r>
                            <a:rPr lang="zh-CN" altLang="en-US" sz="1400" i="1">
                              <a:latin typeface="Cambria Math" panose="02040503050406030204" pitchFamily="18" charset="0"/>
                            </a:rPr>
                            <m:t>𝑞</m:t>
                          </m:r>
                        </m:num>
                        <m:den>
                          <m:r>
                            <m:rPr>
                              <m:sty m:val="p"/>
                            </m:rPr>
                            <a:rPr lang="zh-CN" altLang="en-US" sz="1400" i="0">
                              <a:latin typeface="Cambria Math" panose="02040503050406030204" pitchFamily="18" charset="0"/>
                            </a:rPr>
                            <m:t>π</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𝑑</m:t>
                              </m:r>
                            </m:e>
                            <m:sup>
                              <m:r>
                                <a:rPr lang="zh-CN" altLang="en-US" sz="1400" i="0">
                                  <a:latin typeface="Cambria Math" panose="02040503050406030204" pitchFamily="18" charset="0"/>
                                </a:rPr>
                                <m:t>4</m:t>
                              </m:r>
                            </m:sup>
                          </m:sSup>
                        </m:den>
                      </m:f>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34</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6" name="矩形 5">
                <a:extLst>
                  <a:ext uri="{FF2B5EF4-FFF2-40B4-BE49-F238E27FC236}">
                    <a16:creationId xmlns:a16="http://schemas.microsoft.com/office/drawing/2014/main" id="{7B2E376D-82FA-4FB1-9923-7BAEEDFD9C6C}"/>
                  </a:ext>
                </a:extLst>
              </p:cNvPr>
              <p:cNvSpPr>
                <a:spLocks noRot="1" noChangeAspect="1" noMove="1" noResize="1" noEditPoints="1" noAdjustHandles="1" noChangeArrowheads="1" noChangeShapeType="1" noTextEdit="1"/>
              </p:cNvSpPr>
              <p:nvPr/>
            </p:nvSpPr>
            <p:spPr>
              <a:xfrm>
                <a:off x="5533340" y="3778198"/>
                <a:ext cx="2399311" cy="497059"/>
              </a:xfrm>
              <a:prstGeom prst="rect">
                <a:avLst/>
              </a:prstGeom>
              <a:blipFill>
                <a:blip r:embed="rId5"/>
                <a:stretch>
                  <a:fillRect b="-246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42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500" fill="hold"/>
                                        <p:tgtEl>
                                          <p:spTgt spid="18"/>
                                        </p:tgtEl>
                                        <p:attrNameLst>
                                          <p:attrName>ppt_w</p:attrName>
                                        </p:attrNameLst>
                                      </p:cBhvr>
                                      <p:tavLst>
                                        <p:tav tm="0">
                                          <p:val>
                                            <p:fltVal val="0"/>
                                          </p:val>
                                        </p:tav>
                                        <p:tav tm="100000">
                                          <p:val>
                                            <p:strVal val="#ppt_w"/>
                                          </p:val>
                                        </p:tav>
                                      </p:tavLst>
                                    </p:anim>
                                    <p:anim calcmode="lin" valueType="num">
                                      <p:cBhvr>
                                        <p:cTn id="8" dur="500" fill="hold"/>
                                        <p:tgtEl>
                                          <p:spTgt spid="18"/>
                                        </p:tgtEl>
                                        <p:attrNameLst>
                                          <p:attrName>ppt_h</p:attrName>
                                        </p:attrNameLst>
                                      </p:cBhvr>
                                      <p:tavLst>
                                        <p:tav tm="0">
                                          <p:val>
                                            <p:fltVal val="0"/>
                                          </p:val>
                                        </p:tav>
                                        <p:tav tm="100000">
                                          <p:val>
                                            <p:strVal val="#ppt_h"/>
                                          </p:val>
                                        </p:tav>
                                      </p:tavLst>
                                    </p:anim>
                                    <p:animEffect transition="in" filter="fade">
                                      <p:cBhvr>
                                        <p:cTn id="9" dur="500"/>
                                        <p:tgtEl>
                                          <p:spTgt spid="18"/>
                                        </p:tgtEl>
                                      </p:cBhvr>
                                    </p:animEffect>
                                  </p:childTnLst>
                                </p:cTn>
                              </p:par>
                            </p:childTnLst>
                          </p:cTn>
                        </p:par>
                        <p:par>
                          <p:cTn id="10" fill="hold">
                            <p:stCondLst>
                              <p:cond delay="500"/>
                            </p:stCondLst>
                            <p:childTnLst>
                              <p:par>
                                <p:cTn id="11" presetID="21" presetClass="entr" presetSubtype="1" fill="hold" grpId="0" nodeType="after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heel(1)">
                                      <p:cBhvr>
                                        <p:cTn id="13" dur="2000"/>
                                        <p:tgtEl>
                                          <p:spTgt spid="3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
                                            <p:txEl>
                                              <p:pRg st="0" end="0"/>
                                            </p:txEl>
                                          </p:spTgt>
                                        </p:tgtEl>
                                        <p:attrNameLst>
                                          <p:attrName>style.visibility</p:attrName>
                                        </p:attrNameLst>
                                      </p:cBhvr>
                                      <p:to>
                                        <p:strVal val="visible"/>
                                      </p:to>
                                    </p:set>
                                    <p:animEffect transition="in" filter="wipe(left)">
                                      <p:cBhvr>
                                        <p:cTn id="23" dur="500"/>
                                        <p:tgtEl>
                                          <p:spTgt spid="2">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xEl>
                                              <p:pRg st="0" end="0"/>
                                            </p:txEl>
                                          </p:spTgt>
                                        </p:tgtEl>
                                        <p:attrNameLst>
                                          <p:attrName>style.visibility</p:attrName>
                                        </p:attrNameLst>
                                      </p:cBhvr>
                                      <p:to>
                                        <p:strVal val="visible"/>
                                      </p:to>
                                    </p:set>
                                    <p:animEffect transition="in" filter="fade">
                                      <p:cBhvr>
                                        <p:cTn id="33" dur="500"/>
                                        <p:tgtEl>
                                          <p:spTgt spid="17">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Effect transition="in" filter="wipe(left)">
                                      <p:cBhvr>
                                        <p:cTn id="38" dur="1000"/>
                                        <p:tgtEl>
                                          <p:spTgt spid="28">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10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left)">
                                      <p:cBhvr>
                                        <p:cTn id="48" dur="500"/>
                                        <p:tgtEl>
                                          <p:spTgt spid="33"/>
                                        </p:tgtEl>
                                      </p:cBhvr>
                                    </p:animEffect>
                                  </p:childTnLst>
                                </p:cTn>
                              </p:par>
                            </p:childTnLst>
                          </p:cTn>
                        </p:par>
                        <p:par>
                          <p:cTn id="49" fill="hold">
                            <p:stCondLst>
                              <p:cond delay="500"/>
                            </p:stCondLst>
                            <p:childTnLst>
                              <p:par>
                                <p:cTn id="50" presetID="22" presetClass="entr" presetSubtype="8" fill="hold" grpId="0" nodeType="after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 grpId="0"/>
      <p:bldP spid="14" grpId="0"/>
      <p:bldP spid="33" grpId="0"/>
      <p:bldP spid="40" grpId="0"/>
      <p:bldP spid="4"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pic>
        <p:nvPicPr>
          <p:cNvPr id="26" name="3T18.EPS" descr="id:2147503499;FounderCES">
            <a:extLst>
              <a:ext uri="{FF2B5EF4-FFF2-40B4-BE49-F238E27FC236}">
                <a16:creationId xmlns:a16="http://schemas.microsoft.com/office/drawing/2014/main" id="{B6E6F84A-2877-46AB-A255-0BE7834D6F78}"/>
              </a:ext>
            </a:extLst>
          </p:cNvPr>
          <p:cNvPicPr/>
          <p:nvPr/>
        </p:nvPicPr>
        <p:blipFill>
          <a:blip r:embed="rId2"/>
          <a:stretch>
            <a:fillRect/>
          </a:stretch>
        </p:blipFill>
        <p:spPr>
          <a:xfrm>
            <a:off x="259853" y="1638627"/>
            <a:ext cx="3279984" cy="1173846"/>
          </a:xfrm>
          <a:prstGeom prst="rect">
            <a:avLst/>
          </a:prstGeom>
        </p:spPr>
      </p:pic>
      <p:sp>
        <p:nvSpPr>
          <p:cNvPr id="7" name="矩形 6">
            <a:extLst>
              <a:ext uri="{FF2B5EF4-FFF2-40B4-BE49-F238E27FC236}">
                <a16:creationId xmlns:a16="http://schemas.microsoft.com/office/drawing/2014/main" id="{020EF700-60C1-4EF6-9FE7-B5DFF690B744}"/>
              </a:ext>
            </a:extLst>
          </p:cNvPr>
          <p:cNvSpPr/>
          <p:nvPr/>
        </p:nvSpPr>
        <p:spPr>
          <a:xfrm>
            <a:off x="2294724" y="2597029"/>
            <a:ext cx="1233030"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圆管中的层流</a:t>
            </a:r>
            <a:endParaRPr lang="zh-CN" altLang="en-US" sz="800" dirty="0">
              <a:latin typeface="Times New Roman" panose="02020603050405020304" pitchFamily="18" charset="0"/>
              <a:ea typeface="黑体" panose="02010609060101010101" pitchFamily="49" charset="-122"/>
            </a:endParaRPr>
          </a:p>
        </p:txBody>
      </p:sp>
      <p:sp>
        <p:nvSpPr>
          <p:cNvPr id="35" name="圆角矩形 6">
            <a:extLst>
              <a:ext uri="{FF2B5EF4-FFF2-40B4-BE49-F238E27FC236}">
                <a16:creationId xmlns:a16="http://schemas.microsoft.com/office/drawing/2014/main" id="{F51AC3C0-C2A8-4F8E-91B6-1A0963B9EC66}"/>
              </a:ext>
            </a:extLst>
          </p:cNvPr>
          <p:cNvSpPr/>
          <p:nvPr/>
        </p:nvSpPr>
        <p:spPr>
          <a:xfrm>
            <a:off x="187037" y="1537855"/>
            <a:ext cx="8769927" cy="318923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3681ED30-67D5-4D27-880E-5032B1BB7791}"/>
              </a:ext>
            </a:extLst>
          </p:cNvPr>
          <p:cNvSpPr/>
          <p:nvPr/>
        </p:nvSpPr>
        <p:spPr>
          <a:xfrm>
            <a:off x="3867220" y="1755755"/>
            <a:ext cx="4572000" cy="819455"/>
          </a:xfrm>
          <a:prstGeom prst="rect">
            <a:avLst/>
          </a:prstGeom>
        </p:spPr>
        <p:txBody>
          <a:bodyPr>
            <a:spAutoFit/>
          </a:bodyPr>
          <a:lstStyle/>
          <a:p>
            <a:pPr indent="203200">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表明</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如欲将粘度为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的液体在直径为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的直管中以流量</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流过</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则其管端必须有</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值的压力降</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若该管两端有压差</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则流过这种液体的流量必等于</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。这个公式在液压传动中很重要</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以后会经常用到。</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2C5CA6C4-BE11-4F2B-ABC6-DD581C9EEC8D}"/>
              </a:ext>
            </a:extLst>
          </p:cNvPr>
          <p:cNvSpPr/>
          <p:nvPr/>
        </p:nvSpPr>
        <p:spPr>
          <a:xfrm>
            <a:off x="744431" y="3154603"/>
            <a:ext cx="3563796" cy="246221"/>
          </a:xfrm>
          <a:prstGeom prst="rect">
            <a:avLst/>
          </a:prstGeom>
        </p:spPr>
        <p:txBody>
          <a:bodyPr wrap="none">
            <a:spAutoFit/>
          </a:bodyPr>
          <a:lstStyle/>
          <a:p>
            <a:pPr indent="203200">
              <a:lnSpc>
                <a:spcPts val="12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通流截面上平均流速的定义</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可得</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364C3307-089E-425A-ACDA-99CBEE0DF644}"/>
              </a:ext>
            </a:extLst>
          </p:cNvPr>
          <p:cNvSpPr/>
          <p:nvPr/>
        </p:nvSpPr>
        <p:spPr>
          <a:xfrm>
            <a:off x="3199882" y="3713904"/>
            <a:ext cx="3312125" cy="246221"/>
          </a:xfrm>
          <a:prstGeom prst="rect">
            <a:avLst/>
          </a:prstGeom>
        </p:spPr>
        <p:txBody>
          <a:bodyPr wrap="none">
            <a:spAutoFit/>
          </a:bodyPr>
          <a:lstStyle/>
          <a:p>
            <a:pPr indent="203200">
              <a:lnSpc>
                <a:spcPts val="12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05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比较可知</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平均流速为最大流速的一半。</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5098E12D-2A0F-498D-A455-3E7C28BABF8C}"/>
              </a:ext>
            </a:extLst>
          </p:cNvPr>
          <p:cNvSpPr/>
          <p:nvPr/>
        </p:nvSpPr>
        <p:spPr>
          <a:xfrm>
            <a:off x="706084" y="4126009"/>
            <a:ext cx="7962728" cy="246221"/>
          </a:xfrm>
          <a:prstGeom prst="rect">
            <a:avLst/>
          </a:prstGeom>
        </p:spPr>
        <p:txBody>
          <a:bodyPr wrap="square">
            <a:spAutoFit/>
          </a:bodyPr>
          <a:lstStyle/>
          <a:p>
            <a:pPr indent="203200">
              <a:lnSpc>
                <a:spcPts val="12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此外</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35)</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分别代入式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21)</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可求出层流时的动能修正系数</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和动量修正系数</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24D8396-ED64-49D7-AF1C-E4C5188C3E43}"/>
                  </a:ext>
                </a:extLst>
              </p:cNvPr>
              <p:cNvSpPr/>
              <p:nvPr/>
            </p:nvSpPr>
            <p:spPr>
              <a:xfrm>
                <a:off x="4308227" y="2888290"/>
                <a:ext cx="3779433" cy="6915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𝑣</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𝑞</m:t>
                          </m:r>
                        </m:num>
                        <m:den>
                          <m:r>
                            <a:rPr lang="zh-CN" altLang="en-US" i="1">
                              <a:latin typeface="Cambria Math" panose="02040503050406030204" pitchFamily="18" charset="0"/>
                            </a:rPr>
                            <m:t>𝐴</m:t>
                          </m:r>
                        </m:den>
                      </m:f>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num>
                        <m:den>
                          <m:r>
                            <a:rPr lang="zh-CN" altLang="en-US" i="0">
                              <a:latin typeface="Cambria Math" panose="02040503050406030204" pitchFamily="18" charset="0"/>
                            </a:rPr>
                            <m:t>8</m:t>
                          </m:r>
                          <m:r>
                            <a:rPr lang="zh-CN" altLang="en-US" i="1">
                              <a:latin typeface="Cambria Math" panose="02040503050406030204" pitchFamily="18" charset="0"/>
                            </a:rPr>
                            <m:t>𝜇</m:t>
                          </m:r>
                          <m:r>
                            <a:rPr lang="zh-CN" altLang="en-US" i="1">
                              <a:latin typeface="Cambria Math" panose="02040503050406030204" pitchFamily="18" charset="0"/>
                            </a:rPr>
                            <m:t>𝑙</m:t>
                          </m:r>
                        </m:den>
                      </m:f>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num>
                        <m:den>
                          <m:r>
                            <a:rPr lang="zh-CN" altLang="en-US" i="0">
                              <a:latin typeface="Cambria Math" panose="02040503050406030204" pitchFamily="18" charset="0"/>
                            </a:rPr>
                            <m:t>32</m:t>
                          </m:r>
                          <m:r>
                            <a:rPr lang="zh-CN" altLang="en-US" i="1">
                              <a:latin typeface="Cambria Math" panose="02040503050406030204" pitchFamily="18" charset="0"/>
                            </a:rPr>
                            <m:t>𝜇</m:t>
                          </m:r>
                          <m:r>
                            <a:rPr lang="zh-CN" altLang="en-US" i="1">
                              <a:latin typeface="Cambria Math" panose="02040503050406030204" pitchFamily="18" charset="0"/>
                            </a:rPr>
                            <m:t>𝑙</m:t>
                          </m:r>
                        </m:den>
                      </m:f>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m:rPr>
                          <m:nor/>
                        </m:rPr>
                        <a:rPr lang="zh-CN" altLang="en-US" i="1">
                          <a:latin typeface="Cambria Math" panose="02040503050406030204" pitchFamily="18" charset="0"/>
                        </a:rPr>
                        <m:t>(</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35</m:t>
                      </m:r>
                      <m:r>
                        <m:rPr>
                          <m:nor/>
                        </m:rPr>
                        <a:rPr lang="zh-CN" altLang="en-US" i="1">
                          <a:latin typeface="Cambria Math" panose="02040503050406030204" pitchFamily="18" charset="0"/>
                        </a:rPr>
                        <m:t>)</m:t>
                      </m:r>
                    </m:oMath>
                  </m:oMathPara>
                </a14:m>
                <a:endParaRPr lang="zh-CN" altLang="en-US" dirty="0"/>
              </a:p>
            </p:txBody>
          </p:sp>
        </mc:Choice>
        <mc:Fallback xmlns="">
          <p:sp>
            <p:nvSpPr>
              <p:cNvPr id="2" name="矩形 1">
                <a:extLst>
                  <a:ext uri="{FF2B5EF4-FFF2-40B4-BE49-F238E27FC236}">
                    <a16:creationId xmlns:a16="http://schemas.microsoft.com/office/drawing/2014/main" id="{824D8396-ED64-49D7-AF1C-E4C5188C3E43}"/>
                  </a:ext>
                </a:extLst>
              </p:cNvPr>
              <p:cNvSpPr>
                <a:spLocks noRot="1" noChangeAspect="1" noMove="1" noResize="1" noEditPoints="1" noAdjustHandles="1" noChangeArrowheads="1" noChangeShapeType="1" noTextEdit="1"/>
              </p:cNvSpPr>
              <p:nvPr/>
            </p:nvSpPr>
            <p:spPr>
              <a:xfrm>
                <a:off x="4308227" y="2888290"/>
                <a:ext cx="3779433" cy="69153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3256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Effect transition="in" filter="wipe(left)">
                                      <p:cBhvr>
                                        <p:cTn id="17" dur="1000"/>
                                        <p:tgtEl>
                                          <p:spTgt spid="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6" grpId="0"/>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三、圆管湍流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A571D40-06D9-48AD-853D-7787B7E77511}"/>
                  </a:ext>
                </a:extLst>
              </p:cNvPr>
              <p:cNvSpPr/>
              <p:nvPr/>
            </p:nvSpPr>
            <p:spPr>
              <a:xfrm>
                <a:off x="242487" y="1539679"/>
                <a:ext cx="8570112" cy="2955040"/>
              </a:xfrm>
              <a:prstGeom prst="rect">
                <a:avLst/>
              </a:prstGeom>
            </p:spPr>
            <p:txBody>
              <a:bodyPr wrap="square">
                <a:spAutoFit/>
              </a:bodyPr>
              <a:lstStyle/>
              <a:p>
                <a:pPr indent="203200" algn="ctr">
                  <a:lnSpc>
                    <a:spcPct val="20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液体作湍流流动时</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其空间任一点处流体质点速度的大小和方向都是随时间变化的</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本质上是非恒定流动。</a:t>
                </a:r>
                <a:endPar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03200" algn="ctr">
                  <a:lnSpc>
                    <a:spcPct val="200000"/>
                  </a:lnSpc>
                  <a:spcAft>
                    <a:spcPts val="0"/>
                  </a:spcAft>
                </a:pP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为了讨论问题方便起见</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工程上在处理湍流流动参数时</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indent="203200" algn="ctr">
                  <a:lnSpc>
                    <a:spcPct val="200000"/>
                  </a:lnSpc>
                  <a:spcAft>
                    <a:spcPts val="0"/>
                  </a:spcAft>
                </a:pP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引入一个</a:t>
                </a:r>
                <a:r>
                  <a:rPr lang="zh-CN" altLang="zh-CN" sz="28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时均流速</a:t>
                </a:r>
                <a14:m>
                  <m:oMath xmlns:m="http://schemas.openxmlformats.org/officeDocument/2006/math">
                    <m:bar>
                      <m:barPr>
                        <m:pos m:val="top"/>
                        <m:ctrlPr>
                          <a:rPr lang="zh-CN" altLang="zh-CN" sz="4000" b="1"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4000" b="1" i="1">
                            <a:solidFill>
                              <a:srgbClr val="FF0000"/>
                            </a:solidFill>
                            <a:effectLst/>
                            <a:latin typeface="Cambria Math" panose="02040503050406030204" pitchFamily="18" charset="0"/>
                            <a:ea typeface="方正书宋_GBK"/>
                            <a:cs typeface="Times New Roman" panose="02020603050405020304" pitchFamily="18" charset="0"/>
                          </a:rPr>
                          <m:t>𝒖</m:t>
                        </m:r>
                      </m:e>
                    </m:bar>
                  </m:oMath>
                </a14:m>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的概念</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从而把湍流当作恒定流动来看待。</a:t>
                </a:r>
                <a:endParaRPr lang="zh-CN" altLang="zh-CN" sz="3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7A571D40-06D9-48AD-853D-7787B7E77511}"/>
                  </a:ext>
                </a:extLst>
              </p:cNvPr>
              <p:cNvSpPr>
                <a:spLocks noRot="1" noChangeAspect="1" noMove="1" noResize="1" noEditPoints="1" noAdjustHandles="1" noChangeArrowheads="1" noChangeShapeType="1" noTextEdit="1"/>
              </p:cNvSpPr>
              <p:nvPr/>
            </p:nvSpPr>
            <p:spPr>
              <a:xfrm>
                <a:off x="242487" y="1539679"/>
                <a:ext cx="8570112" cy="2955040"/>
              </a:xfrm>
              <a:prstGeom prst="rect">
                <a:avLst/>
              </a:prstGeom>
              <a:blipFill>
                <a:blip r:embed="rId2"/>
                <a:stretch>
                  <a:fillRect b="-330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27299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Effect transition="in" filter="fade">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3T20.EPS" descr="id:2147503556;FounderCES">
            <a:extLst>
              <a:ext uri="{FF2B5EF4-FFF2-40B4-BE49-F238E27FC236}">
                <a16:creationId xmlns:a16="http://schemas.microsoft.com/office/drawing/2014/main" id="{A4B86057-2966-46F6-9638-9DF485620CC7}"/>
              </a:ext>
            </a:extLst>
          </p:cNvPr>
          <p:cNvPicPr/>
          <p:nvPr/>
        </p:nvPicPr>
        <p:blipFill>
          <a:blip r:embed="rId2"/>
          <a:stretch>
            <a:fillRect/>
          </a:stretch>
        </p:blipFill>
        <p:spPr>
          <a:xfrm>
            <a:off x="6512007" y="3135103"/>
            <a:ext cx="2390140" cy="1447800"/>
          </a:xfrm>
          <a:prstGeom prst="rect">
            <a:avLst/>
          </a:prstGeom>
        </p:spPr>
      </p:pic>
      <p:pic>
        <p:nvPicPr>
          <p:cNvPr id="12" name="3T19.EPS" descr="id:2147503539;FounderCES">
            <a:extLst>
              <a:ext uri="{FF2B5EF4-FFF2-40B4-BE49-F238E27FC236}">
                <a16:creationId xmlns:a16="http://schemas.microsoft.com/office/drawing/2014/main" id="{DB3F3BC0-31A3-4A29-BA08-3C9637260215}"/>
              </a:ext>
            </a:extLst>
          </p:cNvPr>
          <p:cNvPicPr/>
          <p:nvPr/>
        </p:nvPicPr>
        <p:blipFill>
          <a:blip r:embed="rId3"/>
          <a:stretch>
            <a:fillRect/>
          </a:stretch>
        </p:blipFill>
        <p:spPr>
          <a:xfrm>
            <a:off x="487095" y="920821"/>
            <a:ext cx="2283641" cy="1888617"/>
          </a:xfrm>
          <a:prstGeom prst="rect">
            <a:avLst/>
          </a:prstGeom>
        </p:spPr>
      </p:pic>
      <p:sp>
        <p:nvSpPr>
          <p:cNvPr id="4" name="矩形 3">
            <a:extLst>
              <a:ext uri="{FF2B5EF4-FFF2-40B4-BE49-F238E27FC236}">
                <a16:creationId xmlns:a16="http://schemas.microsoft.com/office/drawing/2014/main" id="{03803139-FC35-4856-B241-058E827B016C}"/>
              </a:ext>
            </a:extLst>
          </p:cNvPr>
          <p:cNvSpPr/>
          <p:nvPr/>
        </p:nvSpPr>
        <p:spPr>
          <a:xfrm>
            <a:off x="1408255" y="2558477"/>
            <a:ext cx="1408753" cy="246927"/>
          </a:xfrm>
          <a:prstGeom prst="rect">
            <a:avLst/>
          </a:prstGeom>
        </p:spPr>
        <p:txBody>
          <a:bodyPr wrap="squar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湍流时的流速</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A05210A3-36A1-499B-A0FB-14B2B780E613}"/>
              </a:ext>
            </a:extLst>
          </p:cNvPr>
          <p:cNvSpPr/>
          <p:nvPr/>
        </p:nvSpPr>
        <p:spPr>
          <a:xfrm>
            <a:off x="3691896" y="1044124"/>
            <a:ext cx="3919663"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湍流时流速变化情况如图</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19</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1BBA3EFC-2592-46FC-B4B3-57F7EDD449FC}"/>
                  </a:ext>
                </a:extLst>
              </p:cNvPr>
              <p:cNvSpPr/>
              <p:nvPr/>
            </p:nvSpPr>
            <p:spPr>
              <a:xfrm>
                <a:off x="3691896" y="1442228"/>
                <a:ext cx="4842165" cy="970266"/>
              </a:xfrm>
              <a:prstGeom prst="rect">
                <a:avLst/>
              </a:prstGeom>
            </p:spPr>
            <p:txBody>
              <a:bodyPr wrap="square">
                <a:spAutoFit/>
              </a:bodyPr>
              <a:lstStyle/>
              <a:p>
                <a:pPr indent="203200">
                  <a:lnSpc>
                    <a:spcPct val="150000"/>
                  </a:lnSpc>
                  <a:spcAft>
                    <a:spcPts val="0"/>
                  </a:spcAft>
                </a:pP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如果在某一时间间隔</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时均周期</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内</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以某一平均流速</a:t>
                </a:r>
                <a14:m>
                  <m:oMath xmlns:m="http://schemas.openxmlformats.org/officeDocument/2006/math">
                    <m:bar>
                      <m:barPr>
                        <m:pos m:val="top"/>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200" i="1">
                            <a:solidFill>
                              <a:srgbClr val="000000"/>
                            </a:solidFill>
                            <a:effectLst/>
                            <a:latin typeface="Cambria Math" panose="02040503050406030204" pitchFamily="18" charset="0"/>
                            <a:ea typeface="方正书宋_GBK"/>
                            <a:cs typeface="Times New Roman" panose="02020603050405020304" pitchFamily="18" charset="0"/>
                          </a:rPr>
                          <m:t>𝑢</m:t>
                        </m:r>
                      </m:e>
                    </m:bar>
                  </m:oMath>
                </a14:m>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流经任一微小截面</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的液体量等于同一时间内以真实的流速</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流经同一截面的液体量</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14:m>
                  <m:oMath xmlns:m="http://schemas.openxmlformats.org/officeDocument/2006/math">
                    <m:bar>
                      <m:barPr>
                        <m:pos m:val="top"/>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barPr>
                      <m:e>
                        <m:r>
                          <a:rPr lang="en-US" altLang="zh-CN" sz="1200" i="1">
                            <a:solidFill>
                              <a:srgbClr val="000000"/>
                            </a:solidFill>
                            <a:effectLst/>
                            <a:latin typeface="Cambria Math" panose="02040503050406030204" pitchFamily="18" charset="0"/>
                            <a:ea typeface="方正书宋_GBK"/>
                            <a:cs typeface="Times New Roman" panose="02020603050405020304" pitchFamily="18" charset="0"/>
                          </a:rPr>
                          <m:t>𝑢</m:t>
                        </m:r>
                      </m:e>
                    </m:bar>
                  </m:oMath>
                </a14:m>
                <a:r>
                  <a:rPr lang="en-US" altLang="zh-CN" sz="10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1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nary>
                      <m:naryPr>
                        <m:limLoc m:val="subSup"/>
                        <m:grow m:val="on"/>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a:solidFill>
                              <a:srgbClr val="000000"/>
                            </a:solidFill>
                            <a:effectLst/>
                            <a:latin typeface="Cambria Math" panose="02040503050406030204" pitchFamily="18" charset="0"/>
                            <a:ea typeface="方正书宋_GBK"/>
                            <a:cs typeface="Times New Roman" panose="02020603050405020304" pitchFamily="18" charset="0"/>
                          </a:rPr>
                          <m:t>0</m:t>
                        </m:r>
                      </m:sub>
                      <m:sup>
                        <m:r>
                          <a:rPr lang="en-US" altLang="zh-CN" sz="1200" i="1">
                            <a:solidFill>
                              <a:srgbClr val="000000"/>
                            </a:solidFill>
                            <a:effectLst/>
                            <a:latin typeface="Cambria Math" panose="02040503050406030204" pitchFamily="18" charset="0"/>
                            <a:ea typeface="方正书宋_GBK"/>
                            <a:cs typeface="Times New Roman" panose="02020603050405020304" pitchFamily="18" charset="0"/>
                          </a:rPr>
                          <m:t>𝑇</m:t>
                        </m:r>
                      </m:sup>
                      <m:e>
                        <m:r>
                          <a:rPr lang="en-US" altLang="zh-CN" sz="1200" i="1">
                            <a:solidFill>
                              <a:srgbClr val="000000"/>
                            </a:solidFill>
                            <a:effectLst/>
                            <a:latin typeface="Cambria Math" panose="02040503050406030204" pitchFamily="18" charset="0"/>
                            <a:ea typeface="方正书宋_GBK"/>
                            <a:cs typeface="Times New Roman" panose="02020603050405020304" pitchFamily="18" charset="0"/>
                          </a:rPr>
                          <m:t> </m:t>
                        </m:r>
                      </m:e>
                    </m:nary>
                  </m:oMath>
                </a14:m>
                <a:r>
                  <a:rPr lang="en-US" altLang="zh-CN" sz="10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en-US" altLang="zh-CN" sz="1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t</a:t>
                </a:r>
                <a:r>
                  <a:rPr lang="en-US"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则湍流的时均流速便是</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1BBA3EFC-2592-46FC-B4B3-57F7EDD449FC}"/>
                  </a:ext>
                </a:extLst>
              </p:cNvPr>
              <p:cNvSpPr>
                <a:spLocks noRot="1" noChangeAspect="1" noMove="1" noResize="1" noEditPoints="1" noAdjustHandles="1" noChangeArrowheads="1" noChangeShapeType="1" noTextEdit="1"/>
              </p:cNvSpPr>
              <p:nvPr/>
            </p:nvSpPr>
            <p:spPr>
              <a:xfrm>
                <a:off x="3691896" y="1442228"/>
                <a:ext cx="4842165" cy="970266"/>
              </a:xfrm>
              <a:prstGeom prst="rect">
                <a:avLst/>
              </a:prstGeom>
              <a:blipFill>
                <a:blip r:embed="rId4"/>
                <a:stretch>
                  <a:fillRect b="-25786"/>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E0779922-D1A4-40B7-AC9E-D721D2EFFEB3}"/>
              </a:ext>
            </a:extLst>
          </p:cNvPr>
          <p:cNvSpPr/>
          <p:nvPr/>
        </p:nvSpPr>
        <p:spPr>
          <a:xfrm>
            <a:off x="343550" y="2861256"/>
            <a:ext cx="8720850" cy="338554"/>
          </a:xfrm>
          <a:prstGeom prst="rect">
            <a:avLst/>
          </a:prstGeom>
        </p:spPr>
        <p:txBody>
          <a:bodyPr wrap="squar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对于充分的湍流流动</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其流通截面上的流速分布图形如图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1600" dirty="0">
              <a:latin typeface="Times New Roman" panose="02020603050405020304" pitchFamily="18" charset="0"/>
              <a:ea typeface="黑体" panose="02010609060101010101" pitchFamily="49" charset="-122"/>
            </a:endParaRPr>
          </a:p>
        </p:txBody>
      </p:sp>
      <p:sp>
        <p:nvSpPr>
          <p:cNvPr id="18" name="矩形 17">
            <a:extLst>
              <a:ext uri="{FF2B5EF4-FFF2-40B4-BE49-F238E27FC236}">
                <a16:creationId xmlns:a16="http://schemas.microsoft.com/office/drawing/2014/main" id="{BE7A801B-89EC-4F72-81DA-E19819881F51}"/>
              </a:ext>
            </a:extLst>
          </p:cNvPr>
          <p:cNvSpPr/>
          <p:nvPr/>
        </p:nvSpPr>
        <p:spPr>
          <a:xfrm>
            <a:off x="6678283" y="4582903"/>
            <a:ext cx="1747594"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湍流时圆管中的流速分布</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AB91B919-7027-4EE3-AD69-A244DB274F31}"/>
                  </a:ext>
                </a:extLst>
              </p:cNvPr>
              <p:cNvSpPr/>
              <p:nvPr/>
            </p:nvSpPr>
            <p:spPr>
              <a:xfrm>
                <a:off x="372581" y="3130427"/>
                <a:ext cx="5977173" cy="486095"/>
              </a:xfrm>
              <a:prstGeom prst="rect">
                <a:avLst/>
              </a:prstGeom>
            </p:spPr>
            <p:txBody>
              <a:bodyPr wrap="squar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由图可见</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湍流中的流速分布是比较均匀的。其最大流速</a:t>
                </a:r>
                <a14:m>
                  <m:oMath xmlns:m="http://schemas.openxmlformats.org/officeDocument/2006/math">
                    <m:sSub>
                      <m:sSubPr>
                        <m:ctrlPr>
                          <a:rPr lang="zh-CN" altLang="zh-CN" i="1">
                            <a:effectLst/>
                            <a:latin typeface="Cambria Math" panose="02040503050406030204" pitchFamily="18" charset="0"/>
                            <a:ea typeface="Cambria Math" panose="02040503050406030204" pitchFamily="18" charset="0"/>
                          </a:rPr>
                        </m:ctrlPr>
                      </m:sSubPr>
                      <m:e>
                        <m:bar>
                          <m:barPr>
                            <m:pos m:val="top"/>
                            <m:ctrlPr>
                              <a:rPr lang="zh-CN" altLang="zh-CN" i="1">
                                <a:effectLst/>
                                <a:latin typeface="Cambria Math" panose="02040503050406030204" pitchFamily="18" charset="0"/>
                                <a:ea typeface="Cambria Math" panose="02040503050406030204" pitchFamily="18" charset="0"/>
                              </a:rPr>
                            </m:ctrlPr>
                          </m:bar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𝑢</m:t>
                            </m:r>
                          </m:e>
                        </m:bar>
                      </m:e>
                      <m:sub>
                        <m:r>
                          <m:rPr>
                            <m:sty m:val="p"/>
                          </m:rPr>
                          <a:rPr lang="en-US" altLang="zh-CN" sz="1050">
                            <a:solidFill>
                              <a:srgbClr val="000000"/>
                            </a:solidFill>
                            <a:effectLst/>
                            <a:latin typeface="Cambria Math" panose="02040503050406030204" pitchFamily="18" charset="0"/>
                            <a:ea typeface="方正书宋_GBK"/>
                            <a:cs typeface="Times New Roman" panose="02020603050405020304" pitchFamily="18" charset="0"/>
                          </a:rPr>
                          <m:t>max</m:t>
                        </m:r>
                      </m:sub>
                    </m:sSub>
                  </m:oMath>
                </a14:m>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动能修正系数</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α</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05,</a:t>
                </a:r>
                <a:r>
                  <a:rPr lang="zh-CN"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动量修正系数</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β</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04,</a:t>
                </a:r>
                <a:r>
                  <a:rPr lang="zh-CN"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因而湍流时这两个系数均可近似地取为</a:t>
                </a:r>
                <a:r>
                  <a:rPr lang="en-US"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1" name="矩形 20">
                <a:extLst>
                  <a:ext uri="{FF2B5EF4-FFF2-40B4-BE49-F238E27FC236}">
                    <a16:creationId xmlns:a16="http://schemas.microsoft.com/office/drawing/2014/main" id="{AB91B919-7027-4EE3-AD69-A244DB274F31}"/>
                  </a:ext>
                </a:extLst>
              </p:cNvPr>
              <p:cNvSpPr>
                <a:spLocks noRot="1" noChangeAspect="1" noMove="1" noResize="1" noEditPoints="1" noAdjustHandles="1" noChangeArrowheads="1" noChangeShapeType="1" noTextEdit="1"/>
              </p:cNvSpPr>
              <p:nvPr/>
            </p:nvSpPr>
            <p:spPr>
              <a:xfrm>
                <a:off x="372581" y="3130427"/>
                <a:ext cx="5977173" cy="486095"/>
              </a:xfrm>
              <a:prstGeom prst="rect">
                <a:avLst/>
              </a:prstGeom>
              <a:blipFill>
                <a:blip r:embed="rId6"/>
                <a:stretch>
                  <a:fillRect b="-3797"/>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B70DE277-2774-4480-A9D8-747B630DBEAD}"/>
              </a:ext>
            </a:extLst>
          </p:cNvPr>
          <p:cNvSpPr/>
          <p:nvPr/>
        </p:nvSpPr>
        <p:spPr>
          <a:xfrm>
            <a:off x="657015" y="3616522"/>
            <a:ext cx="6535589" cy="430887"/>
          </a:xfrm>
          <a:prstGeom prst="rect">
            <a:avLst/>
          </a:prstGeom>
        </p:spPr>
        <p:txBody>
          <a:bodyPr wrap="square">
            <a:spAutoFit/>
          </a:bodyPr>
          <a:lstStyle/>
          <a:p>
            <a:pPr indent="203200">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靠近管壁处有极薄一层惯性力不足以克服粘性力的液体在作层流流动</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03200">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层流边界层</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。层流边界层的厚度将随液流雷诺数的增大而减小。</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B6DE1359-DF0E-40F3-8A5E-918A7967B96B}"/>
              </a:ext>
            </a:extLst>
          </p:cNvPr>
          <p:cNvSpPr/>
          <p:nvPr/>
        </p:nvSpPr>
        <p:spPr>
          <a:xfrm>
            <a:off x="250940" y="4095521"/>
            <a:ext cx="6098814" cy="230576"/>
          </a:xfrm>
          <a:prstGeom prst="rect">
            <a:avLst/>
          </a:prstGeom>
        </p:spPr>
        <p:txBody>
          <a:bodyPr wrap="square">
            <a:spAutoFit/>
          </a:bodyPr>
          <a:lstStyle/>
          <a:p>
            <a:pPr indent="203200">
              <a:lnSpc>
                <a:spcPts val="12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由半经验公式可知</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对于光滑圆管内的湍流来说</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在雷诺数</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8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8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范围内</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其截面上的流速分布遵循</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次方的规律</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E279D530-CB31-4F01-9D7D-B61E23181366}"/>
              </a:ext>
            </a:extLst>
          </p:cNvPr>
          <p:cNvSpPr/>
          <p:nvPr/>
        </p:nvSpPr>
        <p:spPr>
          <a:xfrm>
            <a:off x="2150833" y="4795964"/>
            <a:ext cx="2299027" cy="246221"/>
          </a:xfrm>
          <a:prstGeom prst="rect">
            <a:avLst/>
          </a:prstGeom>
        </p:spPr>
        <p:txBody>
          <a:bodyPr wrap="none">
            <a:spAutoFit/>
          </a:bodyPr>
          <a:lstStyle/>
          <a:p>
            <a:pPr indent="203200">
              <a:lnSpc>
                <a:spcPts val="12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式中符号的意义如图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圆角矩形 6">
            <a:extLst>
              <a:ext uri="{FF2B5EF4-FFF2-40B4-BE49-F238E27FC236}">
                <a16:creationId xmlns:a16="http://schemas.microsoft.com/office/drawing/2014/main" id="{7139705A-CC67-4C77-8010-B84F03AAB6B9}"/>
              </a:ext>
            </a:extLst>
          </p:cNvPr>
          <p:cNvSpPr/>
          <p:nvPr/>
        </p:nvSpPr>
        <p:spPr>
          <a:xfrm>
            <a:off x="201493" y="2840348"/>
            <a:ext cx="8769927" cy="220183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2" name="圆角矩形 6">
            <a:extLst>
              <a:ext uri="{FF2B5EF4-FFF2-40B4-BE49-F238E27FC236}">
                <a16:creationId xmlns:a16="http://schemas.microsoft.com/office/drawing/2014/main" id="{2920AB79-CEF2-4E74-BEC4-AE43BA846BC9}"/>
              </a:ext>
            </a:extLst>
          </p:cNvPr>
          <p:cNvSpPr/>
          <p:nvPr/>
        </p:nvSpPr>
        <p:spPr>
          <a:xfrm>
            <a:off x="194564" y="915130"/>
            <a:ext cx="8769927" cy="187530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499555E-8BAB-4ADA-8DE9-7FD4C3EF395A}"/>
                  </a:ext>
                </a:extLst>
              </p:cNvPr>
              <p:cNvSpPr/>
              <p:nvPr/>
            </p:nvSpPr>
            <p:spPr>
              <a:xfrm>
                <a:off x="5786297" y="2110422"/>
                <a:ext cx="1252779" cy="5768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zh-CN" altLang="en-US" sz="1400" i="1">
                              <a:latin typeface="Cambria Math" panose="02040503050406030204" pitchFamily="18" charset="0"/>
                            </a:rPr>
                          </m:ctrlPr>
                        </m:barPr>
                        <m:e>
                          <m:r>
                            <a:rPr lang="zh-CN" altLang="en-US" sz="1400" i="1">
                              <a:latin typeface="Cambria Math" panose="02040503050406030204" pitchFamily="18" charset="0"/>
                            </a:rPr>
                            <m:t>𝑢</m:t>
                          </m:r>
                        </m:e>
                      </m:ba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0">
                              <a:latin typeface="Cambria Math" panose="02040503050406030204" pitchFamily="18" charset="0"/>
                            </a:rPr>
                            <m:t>1</m:t>
                          </m:r>
                        </m:num>
                        <m:den>
                          <m:r>
                            <a:rPr lang="zh-CN" altLang="en-US" sz="1400" i="1">
                              <a:latin typeface="Cambria Math" panose="02040503050406030204" pitchFamily="18" charset="0"/>
                            </a:rPr>
                            <m:t>𝑇</m:t>
                          </m:r>
                        </m:den>
                      </m:f>
                      <m:nary>
                        <m:naryPr>
                          <m:limLoc m:val="subSup"/>
                          <m:grow m:val="on"/>
                          <m:ctrlPr>
                            <a:rPr lang="zh-CN" altLang="en-US" sz="1400" i="1">
                              <a:latin typeface="Cambria Math" panose="02040503050406030204" pitchFamily="18" charset="0"/>
                            </a:rPr>
                          </m:ctrlPr>
                        </m:naryPr>
                        <m:sub>
                          <m:r>
                            <a:rPr lang="zh-CN" altLang="en-US" sz="1400" i="0">
                              <a:latin typeface="Cambria Math" panose="02040503050406030204" pitchFamily="18" charset="0"/>
                            </a:rPr>
                            <m:t>0</m:t>
                          </m:r>
                        </m:sub>
                        <m:sup>
                          <m:r>
                            <a:rPr lang="zh-CN" altLang="en-US" sz="1400" i="1">
                              <a:latin typeface="Cambria Math" panose="02040503050406030204" pitchFamily="18" charset="0"/>
                            </a:rPr>
                            <m:t>𝑇</m:t>
                          </m:r>
                        </m:sup>
                        <m:e>
                          <m:r>
                            <a:rPr lang="zh-CN" altLang="en-US" sz="1400" i="1">
                              <a:latin typeface="Cambria Math" panose="02040503050406030204" pitchFamily="18" charset="0"/>
                            </a:rPr>
                            <m:t>𝑢</m:t>
                          </m:r>
                        </m:e>
                      </m:nary>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oMath>
                  </m:oMathPara>
                </a14:m>
                <a:endParaRPr lang="zh-CN" altLang="en-US" sz="1400" dirty="0"/>
              </a:p>
            </p:txBody>
          </p:sp>
        </mc:Choice>
        <mc:Fallback xmlns="">
          <p:sp>
            <p:nvSpPr>
              <p:cNvPr id="3" name="矩形 2">
                <a:extLst>
                  <a:ext uri="{FF2B5EF4-FFF2-40B4-BE49-F238E27FC236}">
                    <a16:creationId xmlns:a16="http://schemas.microsoft.com/office/drawing/2014/main" id="{8499555E-8BAB-4ADA-8DE9-7FD4C3EF395A}"/>
                  </a:ext>
                </a:extLst>
              </p:cNvPr>
              <p:cNvSpPr>
                <a:spLocks noRot="1" noChangeAspect="1" noMove="1" noResize="1" noEditPoints="1" noAdjustHandles="1" noChangeArrowheads="1" noChangeShapeType="1" noTextEdit="1"/>
              </p:cNvSpPr>
              <p:nvPr/>
            </p:nvSpPr>
            <p:spPr>
              <a:xfrm>
                <a:off x="5786297" y="2110422"/>
                <a:ext cx="1252779" cy="57682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5B59783-6B96-4A5C-824D-E5F986E8BADE}"/>
                  </a:ext>
                </a:extLst>
              </p:cNvPr>
              <p:cNvSpPr/>
              <p:nvPr/>
            </p:nvSpPr>
            <p:spPr>
              <a:xfrm>
                <a:off x="2347942" y="4272103"/>
                <a:ext cx="1875385" cy="4802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zh-CN" altLang="en-US" sz="1200" i="1" smtClean="0">
                              <a:latin typeface="Cambria Math" panose="02040503050406030204" pitchFamily="18" charset="0"/>
                            </a:rPr>
                          </m:ctrlPr>
                        </m:barPr>
                        <m:e>
                          <m:r>
                            <a:rPr lang="zh-CN" altLang="en-US" sz="1200" i="1">
                              <a:latin typeface="Cambria Math" panose="02040503050406030204" pitchFamily="18" charset="0"/>
                            </a:rPr>
                            <m:t>𝑢</m:t>
                          </m:r>
                        </m:e>
                      </m:ba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bar>
                            <m:barPr>
                              <m:pos m:val="top"/>
                              <m:ctrlPr>
                                <a:rPr lang="zh-CN" altLang="en-US" sz="1200" i="1">
                                  <a:latin typeface="Cambria Math" panose="02040503050406030204" pitchFamily="18" charset="0"/>
                                </a:rPr>
                              </m:ctrlPr>
                            </m:barPr>
                            <m:e>
                              <m:r>
                                <a:rPr lang="zh-CN" altLang="en-US" sz="1200" i="1">
                                  <a:latin typeface="Cambria Math" panose="02040503050406030204" pitchFamily="18" charset="0"/>
                                </a:rPr>
                                <m:t>𝑢</m:t>
                              </m:r>
                            </m:e>
                          </m:bar>
                        </m:e>
                        <m:sub>
                          <m:r>
                            <m:rPr>
                              <m:sty m:val="p"/>
                            </m:rPr>
                            <a:rPr lang="zh-CN" altLang="en-US" sz="1200" i="0">
                              <a:latin typeface="Cambria Math" panose="02040503050406030204" pitchFamily="18" charset="0"/>
                            </a:rPr>
                            <m:t>max</m:t>
                          </m:r>
                        </m:sub>
                      </m:sSub>
                      <m:sSup>
                        <m:sSupPr>
                          <m:ctrlPr>
                            <a:rPr lang="zh-CN" altLang="en-US" sz="1200" i="1">
                              <a:latin typeface="Cambria Math" panose="02040503050406030204" pitchFamily="18" charset="0"/>
                            </a:rPr>
                          </m:ctrlPr>
                        </m:sSupPr>
                        <m:e>
                          <m:d>
                            <m:dPr>
                              <m:ctrlPr>
                                <a:rPr lang="zh-CN" altLang="en-US" sz="1200" i="1">
                                  <a:latin typeface="Cambria Math" panose="02040503050406030204" pitchFamily="18" charset="0"/>
                                </a:rPr>
                              </m:ctrlPr>
                            </m:dPr>
                            <m:e>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𝑦</m:t>
                                  </m:r>
                                </m:num>
                                <m:den>
                                  <m:r>
                                    <a:rPr lang="zh-CN" altLang="en-US" sz="1200" i="1">
                                      <a:latin typeface="Cambria Math" panose="02040503050406030204" pitchFamily="18" charset="0"/>
                                    </a:rPr>
                                    <m:t>𝑅</m:t>
                                  </m:r>
                                </m:den>
                              </m:f>
                            </m:e>
                          </m:d>
                        </m:e>
                        <m:sup>
                          <m:r>
                            <a:rPr lang="zh-CN" altLang="en-US" sz="1200" i="0">
                              <a:latin typeface="Cambria Math" panose="02040503050406030204" pitchFamily="18" charset="0"/>
                            </a:rPr>
                            <m:t>1</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7</m:t>
                          </m:r>
                        </m:sup>
                      </m:sSup>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36</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7" name="矩形 6">
                <a:extLst>
                  <a:ext uri="{FF2B5EF4-FFF2-40B4-BE49-F238E27FC236}">
                    <a16:creationId xmlns:a16="http://schemas.microsoft.com/office/drawing/2014/main" id="{25B59783-6B96-4A5C-824D-E5F986E8BADE}"/>
                  </a:ext>
                </a:extLst>
              </p:cNvPr>
              <p:cNvSpPr>
                <a:spLocks noRot="1" noChangeAspect="1" noMove="1" noResize="1" noEditPoints="1" noAdjustHandles="1" noChangeArrowheads="1" noChangeShapeType="1" noTextEdit="1"/>
              </p:cNvSpPr>
              <p:nvPr/>
            </p:nvSpPr>
            <p:spPr>
              <a:xfrm>
                <a:off x="2347942" y="4272103"/>
                <a:ext cx="1875385" cy="48026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74793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par>
                    <p:cTn id="58" fill="hold">
                      <p:stCondLst>
                        <p:cond delay="indefinite"/>
                      </p:stCondLst>
                      <p:childTnLst>
                        <p:par>
                          <p:cTn id="59" fill="hold">
                            <p:stCondLst>
                              <p:cond delay="0"/>
                            </p:stCondLst>
                            <p:childTnLst>
                              <p:par>
                                <p:cTn id="60" presetID="53" presetClass="entr" presetSubtype="16" fill="hold" grpId="0" nodeType="clickEffect">
                                  <p:stCondLst>
                                    <p:cond delay="0"/>
                                  </p:stCondLst>
                                  <p:childTnLst>
                                    <p:set>
                                      <p:cBhvr>
                                        <p:cTn id="61" dur="1" fill="hold">
                                          <p:stCondLst>
                                            <p:cond delay="0"/>
                                          </p:stCondLst>
                                        </p:cTn>
                                        <p:tgtEl>
                                          <p:spTgt spid="23"/>
                                        </p:tgtEl>
                                        <p:attrNameLst>
                                          <p:attrName>style.visibility</p:attrName>
                                        </p:attrNameLst>
                                      </p:cBhvr>
                                      <p:to>
                                        <p:strVal val="visible"/>
                                      </p:to>
                                    </p:set>
                                    <p:anim calcmode="lin" valueType="num">
                                      <p:cBhvr>
                                        <p:cTn id="62" dur="500" fill="hold"/>
                                        <p:tgtEl>
                                          <p:spTgt spid="23"/>
                                        </p:tgtEl>
                                        <p:attrNameLst>
                                          <p:attrName>ppt_w</p:attrName>
                                        </p:attrNameLst>
                                      </p:cBhvr>
                                      <p:tavLst>
                                        <p:tav tm="0">
                                          <p:val>
                                            <p:fltVal val="0"/>
                                          </p:val>
                                        </p:tav>
                                        <p:tav tm="100000">
                                          <p:val>
                                            <p:strVal val="#ppt_w"/>
                                          </p:val>
                                        </p:tav>
                                      </p:tavLst>
                                    </p:anim>
                                    <p:anim calcmode="lin" valueType="num">
                                      <p:cBhvr>
                                        <p:cTn id="63" dur="500" fill="hold"/>
                                        <p:tgtEl>
                                          <p:spTgt spid="23"/>
                                        </p:tgtEl>
                                        <p:attrNameLst>
                                          <p:attrName>ppt_h</p:attrName>
                                        </p:attrNameLst>
                                      </p:cBhvr>
                                      <p:tavLst>
                                        <p:tav tm="0">
                                          <p:val>
                                            <p:fltVal val="0"/>
                                          </p:val>
                                        </p:tav>
                                        <p:tav tm="100000">
                                          <p:val>
                                            <p:strVal val="#ppt_h"/>
                                          </p:val>
                                        </p:tav>
                                      </p:tavLst>
                                    </p:anim>
                                    <p:animEffect transition="in" filter="fade">
                                      <p:cBhvr>
                                        <p:cTn id="64" dur="500"/>
                                        <p:tgtEl>
                                          <p:spTgt spid="2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left)">
                                      <p:cBhvr>
                                        <p:cTn id="74" dur="500"/>
                                        <p:tgtEl>
                                          <p:spTgt spid="7"/>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wipe(down)">
                                      <p:cBhvr>
                                        <p:cTn id="79" dur="580">
                                          <p:stCondLst>
                                            <p:cond delay="0"/>
                                          </p:stCondLst>
                                        </p:cTn>
                                        <p:tgtEl>
                                          <p:spTgt spid="30"/>
                                        </p:tgtEl>
                                      </p:cBhvr>
                                    </p:animEffect>
                                    <p:anim calcmode="lin" valueType="num">
                                      <p:cBhvr>
                                        <p:cTn id="80"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85" dur="26">
                                          <p:stCondLst>
                                            <p:cond delay="650"/>
                                          </p:stCondLst>
                                        </p:cTn>
                                        <p:tgtEl>
                                          <p:spTgt spid="30"/>
                                        </p:tgtEl>
                                      </p:cBhvr>
                                      <p:to x="100000" y="60000"/>
                                    </p:animScale>
                                    <p:animScale>
                                      <p:cBhvr>
                                        <p:cTn id="86" dur="166" decel="50000">
                                          <p:stCondLst>
                                            <p:cond delay="676"/>
                                          </p:stCondLst>
                                        </p:cTn>
                                        <p:tgtEl>
                                          <p:spTgt spid="30"/>
                                        </p:tgtEl>
                                      </p:cBhvr>
                                      <p:to x="100000" y="100000"/>
                                    </p:animScale>
                                    <p:animScale>
                                      <p:cBhvr>
                                        <p:cTn id="87" dur="26">
                                          <p:stCondLst>
                                            <p:cond delay="1312"/>
                                          </p:stCondLst>
                                        </p:cTn>
                                        <p:tgtEl>
                                          <p:spTgt spid="30"/>
                                        </p:tgtEl>
                                      </p:cBhvr>
                                      <p:to x="100000" y="80000"/>
                                    </p:animScale>
                                    <p:animScale>
                                      <p:cBhvr>
                                        <p:cTn id="88" dur="166" decel="50000">
                                          <p:stCondLst>
                                            <p:cond delay="1338"/>
                                          </p:stCondLst>
                                        </p:cTn>
                                        <p:tgtEl>
                                          <p:spTgt spid="30"/>
                                        </p:tgtEl>
                                      </p:cBhvr>
                                      <p:to x="100000" y="100000"/>
                                    </p:animScale>
                                    <p:animScale>
                                      <p:cBhvr>
                                        <p:cTn id="89" dur="26">
                                          <p:stCondLst>
                                            <p:cond delay="1642"/>
                                          </p:stCondLst>
                                        </p:cTn>
                                        <p:tgtEl>
                                          <p:spTgt spid="30"/>
                                        </p:tgtEl>
                                      </p:cBhvr>
                                      <p:to x="100000" y="90000"/>
                                    </p:animScale>
                                    <p:animScale>
                                      <p:cBhvr>
                                        <p:cTn id="90" dur="166" decel="50000">
                                          <p:stCondLst>
                                            <p:cond delay="1668"/>
                                          </p:stCondLst>
                                        </p:cTn>
                                        <p:tgtEl>
                                          <p:spTgt spid="30"/>
                                        </p:tgtEl>
                                      </p:cBhvr>
                                      <p:to x="100000" y="100000"/>
                                    </p:animScale>
                                    <p:animScale>
                                      <p:cBhvr>
                                        <p:cTn id="91" dur="26">
                                          <p:stCondLst>
                                            <p:cond delay="1808"/>
                                          </p:stCondLst>
                                        </p:cTn>
                                        <p:tgtEl>
                                          <p:spTgt spid="30"/>
                                        </p:tgtEl>
                                      </p:cBhvr>
                                      <p:to x="100000" y="95000"/>
                                    </p:animScale>
                                    <p:animScale>
                                      <p:cBhvr>
                                        <p:cTn id="92" dur="166" decel="50000">
                                          <p:stCondLst>
                                            <p:cond delay="1834"/>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6" grpId="0"/>
      <p:bldP spid="18" grpId="0"/>
      <p:bldP spid="21" grpId="0"/>
      <p:bldP spid="23" grpId="0"/>
      <p:bldP spid="26" grpId="0"/>
      <p:bldP spid="30" grpId="0"/>
      <p:bldP spid="31" grpId="0" animBg="1"/>
      <p:bldP spid="32" grpId="0" animBg="1"/>
      <p:bldP spid="3" grpId="0"/>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四、压力损失</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dirty="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F51A6FAB-A71B-4116-BD0F-0EBA84B29CD2}"/>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8B79D20-DD57-4781-B321-157B23A4E9AD}"/>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 name="矩形 2">
            <a:extLst>
              <a:ext uri="{FF2B5EF4-FFF2-40B4-BE49-F238E27FC236}">
                <a16:creationId xmlns:a16="http://schemas.microsoft.com/office/drawing/2014/main" id="{BBE70714-BDD5-4F77-95CC-5C95E70BE11A}"/>
              </a:ext>
            </a:extLst>
          </p:cNvPr>
          <p:cNvSpPr/>
          <p:nvPr/>
        </p:nvSpPr>
        <p:spPr>
          <a:xfrm>
            <a:off x="657015" y="1592866"/>
            <a:ext cx="7839739" cy="2826992"/>
          </a:xfrm>
          <a:prstGeom prst="rect">
            <a:avLst/>
          </a:prstGeom>
        </p:spPr>
        <p:txBody>
          <a:bodyPr wrap="square">
            <a:spAutoFit/>
          </a:bodyPr>
          <a:lstStyle/>
          <a:p>
            <a:pPr indent="203200">
              <a:lnSpc>
                <a:spcPct val="200000"/>
              </a:lnSpc>
              <a:spcAft>
                <a:spcPts val="0"/>
              </a:spcAft>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实际液体是有粘性的</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所以流动时粘性阻力要损耗一定能量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这种能量损耗表现为压力损失。损耗的能量转变为热量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使液压系统温度升高</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甚至性能变差。因此在设计液压系统时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应考虑尽量减小压力损失。</a:t>
            </a:r>
            <a:endPar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03200">
              <a:lnSpc>
                <a:spcPct val="200000"/>
              </a:lnSpc>
              <a:spcAft>
                <a:spcPts val="0"/>
              </a:spcAft>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液体在流动时产生的压力损失分为两种</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一种是</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液体在等径直管内流动时因摩擦而产生的压力损失</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沿程压力损失</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另一种是</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液体流经管道的弯头、接头、阀口以及突然变化的截面等处时</a:t>
            </a:r>
            <a:r>
              <a:rPr lang="en-US" altLang="zh-CN" sz="14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latin typeface="Times New Roman" panose="02020603050405020304" pitchFamily="18" charset="0"/>
                <a:ea typeface="黑体" panose="02010609060101010101" pitchFamily="49" charset="-122"/>
                <a:cs typeface="Times New Roman" panose="02020603050405020304" pitchFamily="18" charset="0"/>
              </a:rPr>
              <a:t>因流速或流向发生急剧变化而在局部区域产生流动阻力所造成的压力损失</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局部压力损失</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252870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CBB06EBB-D441-41FE-85E1-E43BEDBDEFCE}"/>
              </a:ext>
            </a:extLst>
          </p:cNvPr>
          <p:cNvSpPr/>
          <p:nvPr/>
        </p:nvSpPr>
        <p:spPr>
          <a:xfrm>
            <a:off x="353881" y="1832583"/>
            <a:ext cx="8222827" cy="1317220"/>
          </a:xfrm>
          <a:prstGeom prst="rect">
            <a:avLst/>
          </a:prstGeom>
        </p:spPr>
        <p:txBody>
          <a:bodyPr wrap="square">
            <a:spAutoFit/>
          </a:bodyPr>
          <a:lstStyle/>
          <a:p>
            <a:pPr indent="360000" algn="ctr">
              <a:lnSpc>
                <a:spcPct val="200000"/>
              </a:lnSpc>
            </a:pP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作用在液体上的力有两种</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质量力</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表面力</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ctr">
              <a:lnSpc>
                <a:spcPct val="200000"/>
              </a:lnSpc>
            </a:pP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单位质量液体所受的质量力称为单位质量力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在数值上就等于加速度。</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ctr">
              <a:lnSpc>
                <a:spcPct val="20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单位面积上作用的表面力称为应力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它有法向应力和切向应力之分。</a:t>
            </a:r>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一、压力及其性质</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5" name="矩形 14">
            <a:extLst>
              <a:ext uri="{FF2B5EF4-FFF2-40B4-BE49-F238E27FC236}">
                <a16:creationId xmlns:a16="http://schemas.microsoft.com/office/drawing/2014/main" id="{2525470D-A9A0-4386-B3F0-29651F3EBD7F}"/>
              </a:ext>
            </a:extLst>
          </p:cNvPr>
          <p:cNvSpPr/>
          <p:nvPr/>
        </p:nvSpPr>
        <p:spPr>
          <a:xfrm>
            <a:off x="804778" y="3058999"/>
            <a:ext cx="7667202" cy="455446"/>
          </a:xfrm>
          <a:prstGeom prst="rect">
            <a:avLst/>
          </a:prstGeom>
        </p:spPr>
        <p:txBody>
          <a:bodyPr wrap="square">
            <a:spAutoFit/>
          </a:bodyPr>
          <a:lstStyle/>
          <a:p>
            <a:pPr algn="ctr">
              <a:lnSpc>
                <a:spcPct val="200000"/>
              </a:lnSpc>
            </a:pP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当液体静止时</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液体质点间没有相对运动</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不存在摩擦力</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所以静止液体的表面力只有法向力。</a:t>
            </a:r>
          </a:p>
        </p:txBody>
      </p:sp>
      <p:sp>
        <p:nvSpPr>
          <p:cNvPr id="17" name="矩形 16">
            <a:extLst>
              <a:ext uri="{FF2B5EF4-FFF2-40B4-BE49-F238E27FC236}">
                <a16:creationId xmlns:a16="http://schemas.microsoft.com/office/drawing/2014/main" id="{50101FC0-B0B5-4525-A263-0F60087AA91D}"/>
              </a:ext>
            </a:extLst>
          </p:cNvPr>
          <p:cNvSpPr/>
          <p:nvPr/>
        </p:nvSpPr>
        <p:spPr>
          <a:xfrm>
            <a:off x="562187" y="3479062"/>
            <a:ext cx="8152384" cy="455446"/>
          </a:xfrm>
          <a:prstGeom prst="rect">
            <a:avLst/>
          </a:prstGeom>
        </p:spPr>
        <p:txBody>
          <a:bodyPr wrap="square">
            <a:spAutoFit/>
          </a:bodyPr>
          <a:lstStyle/>
          <a:p>
            <a:pPr algn="ctr">
              <a:lnSpc>
                <a:spcPct val="200000"/>
              </a:lnSpc>
            </a:pP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由于液体质点间的凝聚力很小</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不能受拉</a:t>
            </a:r>
            <a:r>
              <a:rPr lang="en-US" altLang="zh-CN" sz="1400"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所以</a:t>
            </a:r>
            <a:r>
              <a:rPr lang="zh-CN" altLang="en-US" sz="1400" b="1" dirty="0">
                <a:latin typeface="Times New Roman" panose="02020603050405020304" pitchFamily="18" charset="0"/>
                <a:ea typeface="黑体" panose="02010609060101010101" pitchFamily="49" charset="-122"/>
                <a:cs typeface="Times New Roman" panose="02020603050405020304" pitchFamily="18" charset="0"/>
              </a:rPr>
              <a:t>法向力总是向着液体表面的内法线方向作用</a:t>
            </a:r>
            <a:r>
              <a:rPr lang="zh-CN" altLang="en-US" sz="1400" dirty="0">
                <a:latin typeface="Times New Roman" panose="02020603050405020304" pitchFamily="18" charset="0"/>
                <a:ea typeface="黑体" panose="02010609060101010101" pitchFamily="49" charset="-122"/>
                <a:cs typeface="Times New Roman" panose="02020603050405020304" pitchFamily="18" charset="0"/>
              </a:rPr>
              <a:t>的。</a:t>
            </a:r>
          </a:p>
        </p:txBody>
      </p:sp>
      <p:sp>
        <p:nvSpPr>
          <p:cNvPr id="18" name="圆角矩形 6">
            <a:extLst>
              <a:ext uri="{FF2B5EF4-FFF2-40B4-BE49-F238E27FC236}">
                <a16:creationId xmlns:a16="http://schemas.microsoft.com/office/drawing/2014/main" id="{9E3956F2-4F9D-4AF5-AFDC-FFD203357242}"/>
              </a:ext>
            </a:extLst>
          </p:cNvPr>
          <p:cNvSpPr/>
          <p:nvPr/>
        </p:nvSpPr>
        <p:spPr>
          <a:xfrm>
            <a:off x="353881" y="1781387"/>
            <a:ext cx="8436239" cy="245194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4753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up)">
                                      <p:cBhvr>
                                        <p:cTn id="14" dur="20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20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7" grpId="0"/>
      <p:bldP spid="1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6483255" y="997760"/>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6634423" y="997367"/>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6907817" y="981968"/>
            <a:ext cx="2062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一</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沿程压力损失</a:t>
            </a: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 name="矩形 2">
            <a:extLst>
              <a:ext uri="{FF2B5EF4-FFF2-40B4-BE49-F238E27FC236}">
                <a16:creationId xmlns:a16="http://schemas.microsoft.com/office/drawing/2014/main" id="{C04C8C87-4D7D-4E53-BE83-199F8F8DAFCB}"/>
              </a:ext>
            </a:extLst>
          </p:cNvPr>
          <p:cNvSpPr/>
          <p:nvPr/>
        </p:nvSpPr>
        <p:spPr>
          <a:xfrm>
            <a:off x="308616" y="1113933"/>
            <a:ext cx="3902030" cy="246221"/>
          </a:xfrm>
          <a:prstGeom prst="rect">
            <a:avLst/>
          </a:prstGeom>
        </p:spPr>
        <p:txBody>
          <a:bodyPr wrap="none">
            <a:spAutoFit/>
          </a:bodyPr>
          <a:lstStyle/>
          <a:p>
            <a:pPr indent="203200">
              <a:lnSpc>
                <a:spcPts val="12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由圆管层流的流量公式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可求得</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即为沿程压力损失</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60C72B53-0C09-48D8-8B5B-4808072B0E96}"/>
                  </a:ext>
                </a:extLst>
              </p:cNvPr>
              <p:cNvSpPr/>
              <p:nvPr/>
            </p:nvSpPr>
            <p:spPr>
              <a:xfrm>
                <a:off x="325923" y="1667747"/>
                <a:ext cx="3300262" cy="288412"/>
              </a:xfrm>
              <a:prstGeom prst="rect">
                <a:avLst/>
              </a:prstGeom>
            </p:spPr>
            <p:txBody>
              <a:bodyPr wrap="none">
                <a:spAutoFit/>
              </a:bodyPr>
              <a:lstStyle/>
              <a:p>
                <a:pPr indent="203200">
                  <a:lnSpc>
                    <a:spcPts val="12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μ=</a:t>
                </a:r>
                <a:r>
                  <a:rPr lang="en-US" altLang="zh-CN" sz="105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νρ</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Re= </a:t>
                </a:r>
                <a14:m>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sz="1600" i="1">
                            <a:solidFill>
                              <a:srgbClr val="000000"/>
                            </a:solidFill>
                            <a:effectLst/>
                            <a:latin typeface="Cambria Math" panose="02040503050406030204" pitchFamily="18" charset="0"/>
                            <a:ea typeface="方正书宋_GBK"/>
                            <a:cs typeface="Times New Roman" panose="02020603050405020304" pitchFamily="18" charset="0"/>
                          </a:rPr>
                          <m:t>𝑣𝑑</m:t>
                        </m:r>
                      </m:num>
                      <m:den>
                        <m:r>
                          <a:rPr lang="en-US" altLang="zh-CN" sz="1600" i="1">
                            <a:solidFill>
                              <a:srgbClr val="000000"/>
                            </a:solidFill>
                            <a:effectLst/>
                            <a:latin typeface="Cambria Math" panose="02040503050406030204" pitchFamily="18" charset="0"/>
                            <a:ea typeface="方正书宋_GBK"/>
                            <a:cs typeface="Times New Roman" panose="02020603050405020304" pitchFamily="18" charset="0"/>
                          </a:rPr>
                          <m:t>𝜈</m:t>
                        </m:r>
                      </m:den>
                    </m:f>
                  </m:oMath>
                </a14:m>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 </a:t>
                </a:r>
                <a14:m>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a:solidFill>
                              <a:srgbClr val="000000"/>
                            </a:solidFill>
                            <a:effectLst/>
                            <a:latin typeface="Cambria Math" panose="02040503050406030204" pitchFamily="18" charset="0"/>
                            <a:ea typeface="方正书宋_GBK"/>
                            <a:cs typeface="Times New Roman" panose="02020603050405020304" pitchFamily="18" charset="0"/>
                          </a:rPr>
                          <m:t>π</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105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 </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代入上式并整理后得</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5" name="矩形 14">
                <a:extLst>
                  <a:ext uri="{FF2B5EF4-FFF2-40B4-BE49-F238E27FC236}">
                    <a16:creationId xmlns:a16="http://schemas.microsoft.com/office/drawing/2014/main" id="{60C72B53-0C09-48D8-8B5B-4808072B0E96}"/>
                  </a:ext>
                </a:extLst>
              </p:cNvPr>
              <p:cNvSpPr>
                <a:spLocks noRot="1" noChangeAspect="1" noMove="1" noResize="1" noEditPoints="1" noAdjustHandles="1" noChangeArrowheads="1" noChangeShapeType="1" noTextEdit="1"/>
              </p:cNvSpPr>
              <p:nvPr/>
            </p:nvSpPr>
            <p:spPr>
              <a:xfrm>
                <a:off x="325923" y="1667747"/>
                <a:ext cx="3300262" cy="288412"/>
              </a:xfrm>
              <a:prstGeom prst="rect">
                <a:avLst/>
              </a:prstGeom>
              <a:blipFill>
                <a:blip r:embed="rId3"/>
                <a:stretch>
                  <a:fillRect t="-27660"/>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32A3B04F-6DBF-4AFB-8261-DE62A2925A9E}"/>
              </a:ext>
            </a:extLst>
          </p:cNvPr>
          <p:cNvSpPr/>
          <p:nvPr/>
        </p:nvSpPr>
        <p:spPr>
          <a:xfrm>
            <a:off x="6229263" y="1551088"/>
            <a:ext cx="2503612" cy="369332"/>
          </a:xfrm>
          <a:prstGeom prst="rect">
            <a:avLst/>
          </a:prstGeom>
        </p:spPr>
        <p:txBody>
          <a:bodyPr wrap="square">
            <a:spAutoFit/>
          </a:bodyPr>
          <a:lstStyle/>
          <a:p>
            <a:pPr indent="203200">
              <a:lnSpc>
                <a:spcPts val="1200"/>
              </a:lnSpc>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液体的密度</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沿程阻力系数</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理论值</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64</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35" name="矩形 34">
            <a:extLst>
              <a:ext uri="{FF2B5EF4-FFF2-40B4-BE49-F238E27FC236}">
                <a16:creationId xmlns:a16="http://schemas.microsoft.com/office/drawing/2014/main" id="{BD18873C-23EC-40A9-867A-2E5A06728444}"/>
              </a:ext>
            </a:extLst>
          </p:cNvPr>
          <p:cNvSpPr/>
          <p:nvPr/>
        </p:nvSpPr>
        <p:spPr>
          <a:xfrm>
            <a:off x="492324" y="2176113"/>
            <a:ext cx="8240551" cy="261610"/>
          </a:xfrm>
          <a:prstGeom prst="rect">
            <a:avLst/>
          </a:prstGeom>
        </p:spPr>
        <p:txBody>
          <a:bodyPr wrap="square">
            <a:spAutoFit/>
          </a:bodyPr>
          <a:lstStyle/>
          <a:p>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考虑到实际流动时还存在温度变化等问题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因此液体在金属管道中流动时宜取</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75</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在橡胶软管中流动时则取</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80</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4E547087-E79C-4F77-869B-705105584D9B}"/>
              </a:ext>
            </a:extLst>
          </p:cNvPr>
          <p:cNvSpPr/>
          <p:nvPr/>
        </p:nvSpPr>
        <p:spPr>
          <a:xfrm>
            <a:off x="506853" y="2555936"/>
            <a:ext cx="4692310"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液体在直管中作湍流流动时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其沿程压力损失的计算公式与层流时相同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即仍为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2" name="矩形 41">
            <a:extLst>
              <a:ext uri="{FF2B5EF4-FFF2-40B4-BE49-F238E27FC236}">
                <a16:creationId xmlns:a16="http://schemas.microsoft.com/office/drawing/2014/main" id="{8AC2A4C0-10AB-4313-99D3-3D704E2FBD84}"/>
              </a:ext>
            </a:extLst>
          </p:cNvPr>
          <p:cNvSpPr/>
          <p:nvPr/>
        </p:nvSpPr>
        <p:spPr>
          <a:xfrm>
            <a:off x="490906" y="2908437"/>
            <a:ext cx="7659304" cy="415498"/>
          </a:xfrm>
          <a:prstGeom prst="rect">
            <a:avLst/>
          </a:prstGeom>
        </p:spPr>
        <p:txBody>
          <a:bodyPr wrap="squar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不过式中的沿程阻力系数</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有所不同。由于湍流时管壁附近有一层层流边界层</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它在</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较低时厚度较大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把管壁的表面粗糙度掩盖住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使之不影响液体的流动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像让液体流过一根光滑管一样</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称为水力光滑管</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67B443E5-0CD9-4CC7-8124-FDB6625509C1}"/>
              </a:ext>
            </a:extLst>
          </p:cNvPr>
          <p:cNvSpPr/>
          <p:nvPr/>
        </p:nvSpPr>
        <p:spPr>
          <a:xfrm>
            <a:off x="506853" y="3397893"/>
            <a:ext cx="5418471"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这时的</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仅和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有关</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和表面粗糙度无关</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f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增大时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层流边界层厚度减薄。</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7" name="矩形 46">
            <a:extLst>
              <a:ext uri="{FF2B5EF4-FFF2-40B4-BE49-F238E27FC236}">
                <a16:creationId xmlns:a16="http://schemas.microsoft.com/office/drawing/2014/main" id="{B91C7858-8CE2-4357-A546-15FF09251484}"/>
              </a:ext>
            </a:extLst>
          </p:cNvPr>
          <p:cNvSpPr/>
          <p:nvPr/>
        </p:nvSpPr>
        <p:spPr>
          <a:xfrm>
            <a:off x="506853" y="3771313"/>
            <a:ext cx="7417947" cy="253916"/>
          </a:xfrm>
          <a:prstGeom prst="rect">
            <a:avLst/>
          </a:prstGeom>
        </p:spPr>
        <p:txBody>
          <a:bodyPr wrap="squar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当它小于管壁表面粗糙度时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管壁表面粗糙度就突出在层流边界层之外</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称为水力粗糙管</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对液体的压力损失产生影响。</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152D1747-1B96-4681-9DB5-B4C398ED768E}"/>
              </a:ext>
            </a:extLst>
          </p:cNvPr>
          <p:cNvSpPr/>
          <p:nvPr/>
        </p:nvSpPr>
        <p:spPr>
          <a:xfrm>
            <a:off x="461187" y="4144733"/>
            <a:ext cx="7482095" cy="253916"/>
          </a:xfrm>
          <a:prstGeom prst="rect">
            <a:avLst/>
          </a:prstGeom>
        </p:spPr>
        <p:txBody>
          <a:bodyPr wrap="squar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这时的</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将和</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以及管壁的相对表面粗糙度</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Δ/d</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为管壁的绝对表面粗糙度</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为管子内径</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有关</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f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05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 name="矩形 50">
            <a:extLst>
              <a:ext uri="{FF2B5EF4-FFF2-40B4-BE49-F238E27FC236}">
                <a16:creationId xmlns:a16="http://schemas.microsoft.com/office/drawing/2014/main" id="{F881B9BC-EE05-4FB2-8E74-7C16C1EF0537}"/>
              </a:ext>
            </a:extLst>
          </p:cNvPr>
          <p:cNvSpPr/>
          <p:nvPr/>
        </p:nvSpPr>
        <p:spPr>
          <a:xfrm>
            <a:off x="275931" y="4516862"/>
            <a:ext cx="7346905" cy="246221"/>
          </a:xfrm>
          <a:prstGeom prst="rect">
            <a:avLst/>
          </a:prstGeom>
        </p:spPr>
        <p:txBody>
          <a:bodyPr wrap="square">
            <a:spAutoFit/>
          </a:bodyPr>
          <a:lstStyle/>
          <a:p>
            <a:pPr indent="203200">
              <a:lnSpc>
                <a:spcPts val="12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当管流的</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再进一步增大时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将仅与相对表面粗糙度</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Δ/d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有关</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 f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Δ/d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这时就称管流进入了它的阻力平方区。</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AB6F0257-D7A2-4026-BEEF-FBA7637CBB73}"/>
                  </a:ext>
                </a:extLst>
              </p:cNvPr>
              <p:cNvSpPr/>
              <p:nvPr/>
            </p:nvSpPr>
            <p:spPr>
              <a:xfrm>
                <a:off x="4202234" y="945163"/>
                <a:ext cx="1668021" cy="4429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λ</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128</m:t>
                          </m:r>
                          <m:r>
                            <a:rPr lang="zh-CN" altLang="en-US" sz="1200" i="1">
                              <a:latin typeface="Cambria Math" panose="02040503050406030204" pitchFamily="18" charset="0"/>
                            </a:rPr>
                            <m:t>𝜇</m:t>
                          </m:r>
                          <m:r>
                            <a:rPr lang="zh-CN" altLang="en-US" sz="1200" i="1">
                              <a:latin typeface="Cambria Math" panose="02040503050406030204" pitchFamily="18" charset="0"/>
                            </a:rPr>
                            <m:t>𝑙</m:t>
                          </m:r>
                        </m:num>
                        <m:den>
                          <m:r>
                            <m:rPr>
                              <m:sty m:val="p"/>
                            </m:rPr>
                            <a:rPr lang="zh-CN" altLang="en-US" sz="1200" i="0">
                              <a:latin typeface="Cambria Math" panose="02040503050406030204" pitchFamily="18" charset="0"/>
                            </a:rPr>
                            <m:t>π</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𝑑</m:t>
                              </m:r>
                            </m:e>
                            <m:sup>
                              <m:r>
                                <a:rPr lang="zh-CN" altLang="en-US" sz="1200" i="0">
                                  <a:latin typeface="Cambria Math" panose="02040503050406030204" pitchFamily="18" charset="0"/>
                                </a:rPr>
                                <m:t>4</m:t>
                              </m:r>
                            </m:sup>
                          </m:sSup>
                        </m:den>
                      </m:f>
                      <m:r>
                        <a:rPr lang="zh-CN" altLang="en-US" sz="1200" i="1">
                          <a:latin typeface="Cambria Math" panose="02040503050406030204" pitchFamily="18" charset="0"/>
                        </a:rPr>
                        <m:t>𝑞</m:t>
                      </m:r>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37</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 name="矩形 1">
                <a:extLst>
                  <a:ext uri="{FF2B5EF4-FFF2-40B4-BE49-F238E27FC236}">
                    <a16:creationId xmlns:a16="http://schemas.microsoft.com/office/drawing/2014/main" id="{AB6F0257-D7A2-4026-BEEF-FBA7637CBB73}"/>
                  </a:ext>
                </a:extLst>
              </p:cNvPr>
              <p:cNvSpPr>
                <a:spLocks noRot="1" noChangeAspect="1" noMove="1" noResize="1" noEditPoints="1" noAdjustHandles="1" noChangeArrowheads="1" noChangeShapeType="1" noTextEdit="1"/>
              </p:cNvSpPr>
              <p:nvPr/>
            </p:nvSpPr>
            <p:spPr>
              <a:xfrm>
                <a:off x="4202234" y="945163"/>
                <a:ext cx="1668021" cy="442942"/>
              </a:xfrm>
              <a:prstGeom prst="rect">
                <a:avLst/>
              </a:prstGeom>
              <a:blipFill>
                <a:blip r:embed="rId4"/>
                <a:stretch>
                  <a:fillRect b="-13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2B739C5-3255-49C6-B0AF-3813B71CE85C}"/>
                  </a:ext>
                </a:extLst>
              </p:cNvPr>
              <p:cNvSpPr/>
              <p:nvPr/>
            </p:nvSpPr>
            <p:spPr>
              <a:xfrm>
                <a:off x="3810555" y="1489540"/>
                <a:ext cx="2451377" cy="462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λ</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64</m:t>
                          </m:r>
                        </m:num>
                        <m:den>
                          <m:r>
                            <a:rPr lang="zh-CN" altLang="en-US" sz="1200" i="1">
                              <a:latin typeface="Cambria Math" panose="02040503050406030204" pitchFamily="18" charset="0"/>
                            </a:rPr>
                            <m:t>𝑅𝑒</m:t>
                          </m:r>
                        </m:den>
                      </m:f>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𝑙</m:t>
                          </m:r>
                        </m:num>
                        <m:den>
                          <m:r>
                            <a:rPr lang="zh-CN" altLang="en-US" sz="1200" i="1">
                              <a:latin typeface="Cambria Math" panose="02040503050406030204" pitchFamily="18" charset="0"/>
                            </a:rPr>
                            <m:t>𝑑</m:t>
                          </m:r>
                        </m:den>
                      </m:f>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𝜌</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𝑣</m:t>
                              </m:r>
                            </m:e>
                            <m:sup>
                              <m:r>
                                <a:rPr lang="zh-CN" altLang="en-US" sz="1200" i="0">
                                  <a:latin typeface="Cambria Math" panose="02040503050406030204" pitchFamily="18" charset="0"/>
                                </a:rPr>
                                <m:t>2</m:t>
                              </m:r>
                            </m:sup>
                          </m:sSup>
                        </m:num>
                        <m:den>
                          <m:r>
                            <a:rPr lang="zh-CN" altLang="en-US" sz="1200" i="0">
                              <a:latin typeface="Cambria Math" panose="02040503050406030204" pitchFamily="18" charset="0"/>
                            </a:rPr>
                            <m:t>2</m:t>
                          </m:r>
                        </m:den>
                      </m:f>
                      <m:r>
                        <a:rPr lang="zh-CN" altLang="en-US" sz="1200" i="0">
                          <a:latin typeface="Cambria Math" panose="02040503050406030204" pitchFamily="18" charset="0"/>
                        </a:rPr>
                        <m:t>=</m:t>
                      </m:r>
                      <m:r>
                        <a:rPr lang="zh-CN" altLang="en-US" sz="1200" i="1">
                          <a:latin typeface="Cambria Math" panose="02040503050406030204" pitchFamily="18" charset="0"/>
                        </a:rPr>
                        <m:t>𝜆</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𝑙</m:t>
                          </m:r>
                        </m:num>
                        <m:den>
                          <m:r>
                            <a:rPr lang="zh-CN" altLang="en-US" sz="1200" i="1">
                              <a:latin typeface="Cambria Math" panose="02040503050406030204" pitchFamily="18" charset="0"/>
                            </a:rPr>
                            <m:t>𝑑</m:t>
                          </m:r>
                        </m:den>
                      </m:f>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𝜌</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𝑣</m:t>
                              </m:r>
                            </m:e>
                            <m:sup>
                              <m:r>
                                <a:rPr lang="zh-CN" altLang="en-US" sz="1200" i="0">
                                  <a:latin typeface="Cambria Math" panose="02040503050406030204" pitchFamily="18" charset="0"/>
                                </a:rPr>
                                <m:t>2</m:t>
                              </m:r>
                            </m:sup>
                          </m:sSup>
                        </m:num>
                        <m:den>
                          <m:r>
                            <a:rPr lang="zh-CN" altLang="en-US" sz="1200" i="0">
                              <a:latin typeface="Cambria Math" panose="02040503050406030204" pitchFamily="18" charset="0"/>
                            </a:rPr>
                            <m:t>2</m:t>
                          </m:r>
                        </m:den>
                      </m:f>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38</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4" name="矩形 3">
                <a:extLst>
                  <a:ext uri="{FF2B5EF4-FFF2-40B4-BE49-F238E27FC236}">
                    <a16:creationId xmlns:a16="http://schemas.microsoft.com/office/drawing/2014/main" id="{A2B739C5-3255-49C6-B0AF-3813B71CE85C}"/>
                  </a:ext>
                </a:extLst>
              </p:cNvPr>
              <p:cNvSpPr>
                <a:spLocks noRot="1" noChangeAspect="1" noMove="1" noResize="1" noEditPoints="1" noAdjustHandles="1" noChangeArrowheads="1" noChangeShapeType="1" noTextEdit="1"/>
              </p:cNvSpPr>
              <p:nvPr/>
            </p:nvSpPr>
            <p:spPr>
              <a:xfrm>
                <a:off x="3810555" y="1489540"/>
                <a:ext cx="2451377" cy="462884"/>
              </a:xfrm>
              <a:prstGeom prst="rect">
                <a:avLst/>
              </a:prstGeom>
              <a:blipFill>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90BD7AA-B926-465B-8E21-0D192DC780BE}"/>
                  </a:ext>
                </a:extLst>
              </p:cNvPr>
              <p:cNvSpPr/>
              <p:nvPr/>
            </p:nvSpPr>
            <p:spPr>
              <a:xfrm>
                <a:off x="5350679" y="2399802"/>
                <a:ext cx="1149289" cy="4628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λ</m:t>
                          </m:r>
                        </m:sub>
                      </m:sSub>
                      <m:r>
                        <a:rPr lang="zh-CN" altLang="en-US" sz="1200" i="0">
                          <a:latin typeface="Cambria Math" panose="02040503050406030204" pitchFamily="18" charset="0"/>
                        </a:rPr>
                        <m:t>=</m:t>
                      </m:r>
                      <m:r>
                        <a:rPr lang="zh-CN" altLang="en-US" sz="1200" i="1">
                          <a:latin typeface="Cambria Math" panose="02040503050406030204" pitchFamily="18" charset="0"/>
                        </a:rPr>
                        <m:t>𝜆</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𝑙</m:t>
                          </m:r>
                        </m:num>
                        <m:den>
                          <m:r>
                            <a:rPr lang="zh-CN" altLang="en-US" sz="1200" i="1">
                              <a:latin typeface="Cambria Math" panose="02040503050406030204" pitchFamily="18" charset="0"/>
                            </a:rPr>
                            <m:t>𝑑</m:t>
                          </m:r>
                        </m:den>
                      </m:f>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𝜌</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𝑣</m:t>
                              </m:r>
                            </m:e>
                            <m:sup>
                              <m:r>
                                <a:rPr lang="zh-CN" altLang="en-US" sz="1200" i="0">
                                  <a:latin typeface="Cambria Math" panose="02040503050406030204" pitchFamily="18" charset="0"/>
                                </a:rPr>
                                <m:t>2</m:t>
                              </m:r>
                            </m:sup>
                          </m:sSup>
                        </m:num>
                        <m:den>
                          <m:r>
                            <a:rPr lang="zh-CN" altLang="en-US" sz="1200" i="0">
                              <a:latin typeface="Cambria Math" panose="02040503050406030204" pitchFamily="18" charset="0"/>
                            </a:rPr>
                            <m:t>2</m:t>
                          </m:r>
                        </m:den>
                      </m:f>
                    </m:oMath>
                  </m:oMathPara>
                </a14:m>
                <a:endParaRPr lang="zh-CN" altLang="en-US" sz="1200" dirty="0"/>
              </a:p>
            </p:txBody>
          </p:sp>
        </mc:Choice>
        <mc:Fallback xmlns="">
          <p:sp>
            <p:nvSpPr>
              <p:cNvPr id="6" name="矩形 5">
                <a:extLst>
                  <a:ext uri="{FF2B5EF4-FFF2-40B4-BE49-F238E27FC236}">
                    <a16:creationId xmlns:a16="http://schemas.microsoft.com/office/drawing/2014/main" id="{890BD7AA-B926-465B-8E21-0D192DC780BE}"/>
                  </a:ext>
                </a:extLst>
              </p:cNvPr>
              <p:cNvSpPr>
                <a:spLocks noRot="1" noChangeAspect="1" noMove="1" noResize="1" noEditPoints="1" noAdjustHandles="1" noChangeArrowheads="1" noChangeShapeType="1" noTextEdit="1"/>
              </p:cNvSpPr>
              <p:nvPr/>
            </p:nvSpPr>
            <p:spPr>
              <a:xfrm>
                <a:off x="5350679" y="2399802"/>
                <a:ext cx="1149289" cy="462884"/>
              </a:xfrm>
              <a:prstGeom prst="rect">
                <a:avLst/>
              </a:prstGeom>
              <a:blipFill>
                <a:blip r:embed="rId6"/>
                <a:stretch>
                  <a:fillRect b="-13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2536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grpId="0" nodeType="click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p:cTn id="27" dur="500" fill="hold"/>
                                        <p:tgtEl>
                                          <p:spTgt spid="32"/>
                                        </p:tgtEl>
                                        <p:attrNameLst>
                                          <p:attrName>ppt_w</p:attrName>
                                        </p:attrNameLst>
                                      </p:cBhvr>
                                      <p:tavLst>
                                        <p:tav tm="0">
                                          <p:val>
                                            <p:fltVal val="0"/>
                                          </p:val>
                                        </p:tav>
                                        <p:tav tm="100000">
                                          <p:val>
                                            <p:strVal val="#ppt_w"/>
                                          </p:val>
                                        </p:tav>
                                      </p:tavLst>
                                    </p:anim>
                                    <p:anim calcmode="lin" valueType="num">
                                      <p:cBhvr>
                                        <p:cTn id="28" dur="500" fill="hold"/>
                                        <p:tgtEl>
                                          <p:spTgt spid="32"/>
                                        </p:tgtEl>
                                        <p:attrNameLst>
                                          <p:attrName>ppt_h</p:attrName>
                                        </p:attrNameLst>
                                      </p:cBhvr>
                                      <p:tavLst>
                                        <p:tav tm="0">
                                          <p:val>
                                            <p:fltVal val="0"/>
                                          </p:val>
                                        </p:tav>
                                        <p:tav tm="100000">
                                          <p:val>
                                            <p:strVal val="#ppt_h"/>
                                          </p:val>
                                        </p:tav>
                                      </p:tavLst>
                                    </p:anim>
                                    <p:animEffect transition="in" filter="fade">
                                      <p:cBhvr>
                                        <p:cTn id="29" dur="500"/>
                                        <p:tgtEl>
                                          <p:spTgt spid="3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7">
                                            <p:txEl>
                                              <p:pRg st="0" end="0"/>
                                            </p:txEl>
                                          </p:spTgt>
                                        </p:tgtEl>
                                        <p:attrNameLst>
                                          <p:attrName>style.visibility</p:attrName>
                                        </p:attrNameLst>
                                      </p:cBhvr>
                                      <p:to>
                                        <p:strVal val="visible"/>
                                      </p:to>
                                    </p:set>
                                    <p:animEffect transition="in" filter="fade">
                                      <p:cBhvr>
                                        <p:cTn id="39" dur="500"/>
                                        <p:tgtEl>
                                          <p:spTgt spid="37">
                                            <p:txEl>
                                              <p:pRg st="0" end="0"/>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wipe(left)">
                                      <p:cBhvr>
                                        <p:cTn id="44" dur="500"/>
                                        <p:tgtEl>
                                          <p:spTgt spid="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42"/>
                                        </p:tgtEl>
                                        <p:attrNameLst>
                                          <p:attrName>style.visibility</p:attrName>
                                        </p:attrNameLst>
                                      </p:cBhvr>
                                      <p:to>
                                        <p:strVal val="visible"/>
                                      </p:to>
                                    </p:set>
                                    <p:animEffect transition="in" filter="fade">
                                      <p:cBhvr>
                                        <p:cTn id="49" dur="500"/>
                                        <p:tgtEl>
                                          <p:spTgt spid="4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wipe(left)">
                                      <p:cBhvr>
                                        <p:cTn id="54" dur="2000"/>
                                        <p:tgtEl>
                                          <p:spTgt spid="44"/>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7">
                                            <p:txEl>
                                              <p:pRg st="0" end="0"/>
                                            </p:txEl>
                                          </p:spTgt>
                                        </p:tgtEl>
                                        <p:attrNameLst>
                                          <p:attrName>style.visibility</p:attrName>
                                        </p:attrNameLst>
                                      </p:cBhvr>
                                      <p:to>
                                        <p:strVal val="visible"/>
                                      </p:to>
                                    </p:set>
                                    <p:animEffect transition="in" filter="fade">
                                      <p:cBhvr>
                                        <p:cTn id="59" dur="500"/>
                                        <p:tgtEl>
                                          <p:spTgt spid="47">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ipe(left)">
                                      <p:cBhvr>
                                        <p:cTn id="64" dur="1000"/>
                                        <p:tgtEl>
                                          <p:spTgt spid="49"/>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1"/>
                                        </p:tgtEl>
                                        <p:attrNameLst>
                                          <p:attrName>style.visibility</p:attrName>
                                        </p:attrNameLst>
                                      </p:cBhvr>
                                      <p:to>
                                        <p:strVal val="visible"/>
                                      </p:to>
                                    </p:set>
                                    <p:animEffect transition="in" filter="wipe(left)">
                                      <p:cBhvr>
                                        <p:cTn id="69" dur="2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5" grpId="0"/>
      <p:bldP spid="32" grpId="0"/>
      <p:bldP spid="35" grpId="0"/>
      <p:bldP spid="42" grpId="0"/>
      <p:bldP spid="44" grpId="0"/>
      <p:bldP spid="49" grpId="0"/>
      <p:bldP spid="51" grpId="0"/>
      <p:bldP spid="2" grpId="0"/>
      <p:bldP spid="4" grpId="0"/>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3T21.EPS" descr="id:2147503599;FounderCES">
            <a:extLst>
              <a:ext uri="{FF2B5EF4-FFF2-40B4-BE49-F238E27FC236}">
                <a16:creationId xmlns:a16="http://schemas.microsoft.com/office/drawing/2014/main" id="{666DC02A-27A5-4306-9667-DDFCDB0BE808}"/>
              </a:ext>
            </a:extLst>
          </p:cNvPr>
          <p:cNvPicPr/>
          <p:nvPr/>
        </p:nvPicPr>
        <p:blipFill>
          <a:blip r:embed="rId2"/>
          <a:stretch>
            <a:fillRect/>
          </a:stretch>
        </p:blipFill>
        <p:spPr>
          <a:xfrm>
            <a:off x="346620" y="2826576"/>
            <a:ext cx="2783840" cy="2168525"/>
          </a:xfrm>
          <a:prstGeom prst="rect">
            <a:avLst/>
          </a:prstGeom>
        </p:spPr>
      </p:pic>
      <p:sp>
        <p:nvSpPr>
          <p:cNvPr id="2" name="圆角矩形 3">
            <a:extLst>
              <a:ext uri="{FF2B5EF4-FFF2-40B4-BE49-F238E27FC236}">
                <a16:creationId xmlns:a16="http://schemas.microsoft.com/office/drawing/2014/main" id="{C809C48D-352F-49DF-B302-F4E4646FC85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文本框 2">
            <a:extLst>
              <a:ext uri="{FF2B5EF4-FFF2-40B4-BE49-F238E27FC236}">
                <a16:creationId xmlns:a16="http://schemas.microsoft.com/office/drawing/2014/main" id="{B2E79EA6-86DC-42A0-9FB9-F9529C56BCE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0B7BB6E3-CF39-43BD-A1B2-1B17D740070F}"/>
              </a:ext>
            </a:extLst>
          </p:cNvPr>
          <p:cNvSpPr/>
          <p:nvPr/>
        </p:nvSpPr>
        <p:spPr>
          <a:xfrm>
            <a:off x="740734" y="951412"/>
            <a:ext cx="7566837" cy="369332"/>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rPr>
              <a:t>圆管的沿程阻力系数</a:t>
            </a:r>
            <a:r>
              <a:rPr lang="en-US" altLang="zh-CN" dirty="0">
                <a:latin typeface="Times New Roman" panose="02020603050405020304" pitchFamily="18" charset="0"/>
                <a:ea typeface="黑体" panose="02010609060101010101" pitchFamily="49" charset="-122"/>
              </a:rPr>
              <a:t>λ</a:t>
            </a:r>
            <a:r>
              <a:rPr lang="zh-CN" altLang="en-US" dirty="0">
                <a:latin typeface="Times New Roman" panose="02020603050405020304" pitchFamily="18" charset="0"/>
                <a:ea typeface="黑体" panose="02010609060101010101" pitchFamily="49" charset="-122"/>
              </a:rPr>
              <a:t>的计算公式列于表</a:t>
            </a:r>
            <a:r>
              <a:rPr lang="en-US" altLang="zh-CN" dirty="0">
                <a:latin typeface="Times New Roman" panose="02020603050405020304" pitchFamily="18" charset="0"/>
                <a:ea typeface="黑体" panose="02010609060101010101" pitchFamily="49" charset="-122"/>
              </a:rPr>
              <a:t>3-3</a:t>
            </a:r>
            <a:r>
              <a:rPr lang="zh-CN" altLang="en-US" dirty="0">
                <a:latin typeface="Times New Roman" panose="02020603050405020304" pitchFamily="18" charset="0"/>
                <a:ea typeface="黑体" panose="02010609060101010101" pitchFamily="49" charset="-122"/>
              </a:rPr>
              <a:t>中</a:t>
            </a:r>
            <a:r>
              <a:rPr lang="en-US" altLang="zh-CN" dirty="0">
                <a:latin typeface="Times New Roman" panose="02020603050405020304" pitchFamily="18" charset="0"/>
                <a:ea typeface="黑体" panose="02010609060101010101" pitchFamily="49" charset="-122"/>
              </a:rPr>
              <a:t>,</a:t>
            </a:r>
            <a:r>
              <a:rPr lang="zh-CN" altLang="en-US" dirty="0">
                <a:latin typeface="Times New Roman" panose="02020603050405020304" pitchFamily="18" charset="0"/>
                <a:ea typeface="黑体" panose="02010609060101010101" pitchFamily="49" charset="-122"/>
              </a:rPr>
              <a:t>其值也可从图</a:t>
            </a:r>
            <a:r>
              <a:rPr lang="en-US" altLang="zh-CN" dirty="0">
                <a:latin typeface="Times New Roman" panose="02020603050405020304" pitchFamily="18" charset="0"/>
                <a:ea typeface="黑体" panose="02010609060101010101" pitchFamily="49" charset="-122"/>
              </a:rPr>
              <a:t>3-21</a:t>
            </a:r>
            <a:r>
              <a:rPr lang="zh-CN" altLang="en-US" dirty="0">
                <a:latin typeface="Times New Roman" panose="02020603050405020304" pitchFamily="18" charset="0"/>
                <a:ea typeface="黑体" panose="02010609060101010101" pitchFamily="49" charset="-122"/>
              </a:rPr>
              <a:t>中查得。</a:t>
            </a:r>
          </a:p>
        </p:txBody>
      </p:sp>
      <mc:AlternateContent xmlns:mc="http://schemas.openxmlformats.org/markup-compatibility/2006" xmlns:a14="http://schemas.microsoft.com/office/drawing/2010/main">
        <mc:Choice Requires="a14">
          <p:graphicFrame>
            <p:nvGraphicFramePr>
              <p:cNvPr id="6" name="表格 5">
                <a:extLst>
                  <a:ext uri="{FF2B5EF4-FFF2-40B4-BE49-F238E27FC236}">
                    <a16:creationId xmlns:a16="http://schemas.microsoft.com/office/drawing/2014/main" id="{F562793D-4CF1-4B02-A8E0-ACDF0EB31E89}"/>
                  </a:ext>
                </a:extLst>
              </p:cNvPr>
              <p:cNvGraphicFramePr>
                <a:graphicFrameLocks noGrp="1"/>
              </p:cNvGraphicFramePr>
              <p:nvPr>
                <p:extLst>
                  <p:ext uri="{D42A27DB-BD31-4B8C-83A1-F6EECF244321}">
                    <p14:modId xmlns:p14="http://schemas.microsoft.com/office/powerpoint/2010/main" val="442746173"/>
                  </p:ext>
                </p:extLst>
              </p:nvPr>
            </p:nvGraphicFramePr>
            <p:xfrm>
              <a:off x="705888" y="1286109"/>
              <a:ext cx="7669184" cy="1540468"/>
            </p:xfrm>
            <a:graphic>
              <a:graphicData uri="http://schemas.openxmlformats.org/drawingml/2006/table">
                <a:tbl>
                  <a:tblPr firstRow="1" firstCol="1" bandRow="1">
                    <a:tableStyleId>{5C22544A-7EE6-4342-B048-85BDC9FD1C3A}</a:tableStyleId>
                  </a:tblPr>
                  <a:tblGrid>
                    <a:gridCol w="909209">
                      <a:extLst>
                        <a:ext uri="{9D8B030D-6E8A-4147-A177-3AD203B41FA5}">
                          <a16:colId xmlns:a16="http://schemas.microsoft.com/office/drawing/2014/main" val="3804184964"/>
                        </a:ext>
                      </a:extLst>
                    </a:gridCol>
                    <a:gridCol w="636447">
                      <a:extLst>
                        <a:ext uri="{9D8B030D-6E8A-4147-A177-3AD203B41FA5}">
                          <a16:colId xmlns:a16="http://schemas.microsoft.com/office/drawing/2014/main" val="2467432079"/>
                        </a:ext>
                      </a:extLst>
                    </a:gridCol>
                    <a:gridCol w="2041176">
                      <a:extLst>
                        <a:ext uri="{9D8B030D-6E8A-4147-A177-3AD203B41FA5}">
                          <a16:colId xmlns:a16="http://schemas.microsoft.com/office/drawing/2014/main" val="3508292210"/>
                        </a:ext>
                      </a:extLst>
                    </a:gridCol>
                    <a:gridCol w="1662700">
                      <a:extLst>
                        <a:ext uri="{9D8B030D-6E8A-4147-A177-3AD203B41FA5}">
                          <a16:colId xmlns:a16="http://schemas.microsoft.com/office/drawing/2014/main" val="610625341"/>
                        </a:ext>
                      </a:extLst>
                    </a:gridCol>
                    <a:gridCol w="2419652">
                      <a:extLst>
                        <a:ext uri="{9D8B030D-6E8A-4147-A177-3AD203B41FA5}">
                          <a16:colId xmlns:a16="http://schemas.microsoft.com/office/drawing/2014/main" val="1161500659"/>
                        </a:ext>
                      </a:extLst>
                    </a:gridCol>
                  </a:tblGrid>
                  <a:tr h="226919">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流 动 区 域</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雷诺数范围</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lnSpc>
                              <a:spcPts val="1200"/>
                            </a:lnSpc>
                            <a:spcAft>
                              <a:spcPts val="0"/>
                            </a:spcAft>
                          </a:pPr>
                          <a:r>
                            <a:rPr lang="en-US"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λ</a:t>
                          </a: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计算公式</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095195"/>
                      </a:ext>
                    </a:extLst>
                  </a:tr>
                  <a:tr h="194451">
                    <a:tc gridSpan="2">
                      <a:txBody>
                        <a:bodyPr/>
                        <a:lstStyle/>
                        <a:p>
                          <a:pPr algn="ctr">
                            <a:lnSpc>
                              <a:spcPts val="1200"/>
                            </a:lnSpc>
                            <a:spcAft>
                              <a:spcPts val="0"/>
                            </a:spcAft>
                          </a:pPr>
                          <a:r>
                            <a:rPr lang="zh-CN" sz="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层流</a:t>
                          </a:r>
                          <a:endPar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Re&lt;2320</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f>
                                <m:fPr>
                                  <m:ctrlPr>
                                    <a:rPr lang="zh-CN" sz="1050" i="1">
                                      <a:effectLst/>
                                      <a:latin typeface="Cambria Math" panose="02040503050406030204" pitchFamily="18" charset="0"/>
                                    </a:rPr>
                                  </m:ctrlPr>
                                </m:fPr>
                                <m:num>
                                  <m:r>
                                    <a:rPr lang="en-US" sz="1150">
                                      <a:effectLst/>
                                      <a:latin typeface="Cambria Math" panose="02040503050406030204" pitchFamily="18" charset="0"/>
                                    </a:rPr>
                                    <m:t>75</m:t>
                                  </m:r>
                                </m:num>
                                <m:den>
                                  <m:r>
                                    <m:rPr>
                                      <m:sty m:val="p"/>
                                    </m:rPr>
                                    <a:rPr lang="en-US" sz="1150">
                                      <a:effectLst/>
                                      <a:latin typeface="Cambria Math" panose="02040503050406030204" pitchFamily="18" charset="0"/>
                                    </a:rPr>
                                    <m:t>Re</m:t>
                                  </m:r>
                                </m:den>
                              </m:f>
                            </m:oMath>
                          </a14:m>
                          <a:r>
                            <a:rPr lang="en-US" sz="800">
                              <a:effectLst/>
                              <a:latin typeface="Times New Roman" panose="02020603050405020304" pitchFamily="18" charset="0"/>
                              <a:ea typeface="黑体" panose="02010609060101010101" pitchFamily="49" charset="-122"/>
                              <a:cs typeface="Times New Roman" panose="02020603050405020304" pitchFamily="18" charset="0"/>
                            </a:rPr>
                            <a:t>(</a:t>
                          </a:r>
                          <a:r>
                            <a:rPr lang="zh-CN" sz="800">
                              <a:effectLst/>
                              <a:latin typeface="Times New Roman" panose="02020603050405020304" pitchFamily="18" charset="0"/>
                              <a:ea typeface="黑体" panose="02010609060101010101" pitchFamily="49" charset="-122"/>
                              <a:cs typeface="Times New Roman" panose="02020603050405020304" pitchFamily="18" charset="0"/>
                            </a:rPr>
                            <a:t>油</a:t>
                          </a:r>
                          <a:r>
                            <a:rPr lang="en-US" sz="80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f>
                                <m:fPr>
                                  <m:ctrlPr>
                                    <a:rPr lang="zh-CN" sz="1050" i="1">
                                      <a:effectLst/>
                                      <a:latin typeface="Cambria Math" panose="02040503050406030204" pitchFamily="18" charset="0"/>
                                    </a:rPr>
                                  </m:ctrlPr>
                                </m:fPr>
                                <m:num>
                                  <m:r>
                                    <a:rPr lang="en-US" sz="1150">
                                      <a:effectLst/>
                                      <a:latin typeface="Cambria Math" panose="02040503050406030204" pitchFamily="18" charset="0"/>
                                    </a:rPr>
                                    <m:t>64</m:t>
                                  </m:r>
                                </m:num>
                                <m:den>
                                  <m:r>
                                    <m:rPr>
                                      <m:sty m:val="p"/>
                                    </m:rPr>
                                    <a:rPr lang="en-US" sz="1150">
                                      <a:effectLst/>
                                      <a:latin typeface="Cambria Math" panose="02040503050406030204" pitchFamily="18" charset="0"/>
                                    </a:rPr>
                                    <m:t>Re</m:t>
                                  </m:r>
                                </m:den>
                              </m:f>
                            </m:oMath>
                          </a14:m>
                          <a:r>
                            <a:rPr lang="en-US" sz="800">
                              <a:effectLst/>
                              <a:latin typeface="Times New Roman" panose="02020603050405020304" pitchFamily="18" charset="0"/>
                              <a:ea typeface="黑体" panose="02010609060101010101" pitchFamily="49" charset="-122"/>
                              <a:cs typeface="Times New Roman" panose="02020603050405020304" pitchFamily="18" charset="0"/>
                            </a:rPr>
                            <a:t>(</a:t>
                          </a:r>
                          <a:r>
                            <a:rPr lang="zh-CN" sz="800">
                              <a:effectLst/>
                              <a:latin typeface="Times New Roman" panose="02020603050405020304" pitchFamily="18" charset="0"/>
                              <a:ea typeface="黑体" panose="02010609060101010101" pitchFamily="49" charset="-122"/>
                              <a:cs typeface="Times New Roman" panose="02020603050405020304" pitchFamily="18" charset="0"/>
                            </a:rPr>
                            <a:t>水</a:t>
                          </a:r>
                          <a:r>
                            <a:rPr lang="en-US" sz="800">
                              <a:effectLst/>
                              <a:latin typeface="Times New Roman" panose="02020603050405020304" pitchFamily="18" charset="0"/>
                              <a:ea typeface="黑体" panose="02010609060101010101" pitchFamily="49" charset="-122"/>
                              <a:cs typeface="Times New Roman" panose="02020603050405020304" pitchFamily="18" charset="0"/>
                            </a:rPr>
                            <a:t>)</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3569099"/>
                      </a:ext>
                    </a:extLst>
                  </a:tr>
                  <a:tr h="238492">
                    <a:tc rowSpan="4">
                      <a:txBody>
                        <a:bodyPr/>
                        <a:lstStyle/>
                        <a:p>
                          <a:pPr algn="ctr">
                            <a:lnSpc>
                              <a:spcPts val="1200"/>
                            </a:lnSpc>
                            <a:spcAft>
                              <a:spcPts val="0"/>
                            </a:spcAft>
                          </a:pPr>
                          <a:r>
                            <a:rPr lang="zh-CN" sz="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湍流</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800" dirty="0">
                              <a:effectLst/>
                              <a:latin typeface="Times New Roman" panose="02020603050405020304" pitchFamily="18" charset="0"/>
                              <a:ea typeface="黑体" panose="02010609060101010101" pitchFamily="49" charset="-122"/>
                              <a:cs typeface="Times New Roman" panose="02020603050405020304" pitchFamily="18" charset="0"/>
                            </a:rPr>
                            <a:t>水力光滑管</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Re&lt;22</a:t>
                          </a:r>
                          <a14:m>
                            <m:oMath xmlns:m="http://schemas.openxmlformats.org/officeDocument/2006/math">
                              <m:sSup>
                                <m:sSupPr>
                                  <m:ctrlPr>
                                    <a:rPr lang="zh-CN" sz="1050" i="1">
                                      <a:effectLst/>
                                      <a:latin typeface="Cambria Math" panose="02040503050406030204" pitchFamily="18" charset="0"/>
                                    </a:rPr>
                                  </m:ctrlPr>
                                </m:sSupPr>
                                <m:e>
                                  <m:d>
                                    <m:dPr>
                                      <m:ctrlPr>
                                        <a:rPr lang="zh-CN" sz="1050" i="1">
                                          <a:effectLst/>
                                          <a:latin typeface="Cambria Math" panose="02040503050406030204" pitchFamily="18" charset="0"/>
                                        </a:rPr>
                                      </m:ctrlPr>
                                    </m:dPr>
                                    <m:e>
                                      <m:f>
                                        <m:fPr>
                                          <m:ctrlPr>
                                            <a:rPr lang="zh-CN" sz="1050" i="1">
                                              <a:effectLst/>
                                              <a:latin typeface="Cambria Math" panose="02040503050406030204" pitchFamily="18" charset="0"/>
                                            </a:rPr>
                                          </m:ctrlPr>
                                        </m:fPr>
                                        <m:num>
                                          <m:r>
                                            <m:rPr>
                                              <m:sty m:val="p"/>
                                            </m:rPr>
                                            <a:rPr lang="en-US" sz="1150">
                                              <a:effectLst/>
                                              <a:latin typeface="Cambria Math" panose="02040503050406030204" pitchFamily="18" charset="0"/>
                                            </a:rPr>
                                            <m:t>d</m:t>
                                          </m:r>
                                        </m:num>
                                        <m:den>
                                          <m:r>
                                            <m:rPr>
                                              <m:sty m:val="p"/>
                                            </m:rPr>
                                            <a:rPr lang="en-US" sz="1150">
                                              <a:effectLst/>
                                              <a:latin typeface="Cambria Math" panose="02040503050406030204" pitchFamily="18" charset="0"/>
                                            </a:rPr>
                                            <m:t>Δ</m:t>
                                          </m:r>
                                        </m:den>
                                      </m:f>
                                    </m:e>
                                  </m:d>
                                </m:e>
                                <m:sup>
                                  <m:f>
                                    <m:fPr>
                                      <m:ctrlPr>
                                        <a:rPr lang="zh-CN" sz="1050" i="1">
                                          <a:effectLst/>
                                          <a:latin typeface="Cambria Math" panose="02040503050406030204" pitchFamily="18" charset="0"/>
                                        </a:rPr>
                                      </m:ctrlPr>
                                    </m:fPr>
                                    <m:num>
                                      <m:r>
                                        <a:rPr lang="en-US" sz="1150">
                                          <a:effectLst/>
                                          <a:latin typeface="Cambria Math" panose="02040503050406030204" pitchFamily="18" charset="0"/>
                                        </a:rPr>
                                        <m:t>8</m:t>
                                      </m:r>
                                    </m:num>
                                    <m:den>
                                      <m:r>
                                        <a:rPr lang="en-US" sz="1150">
                                          <a:effectLst/>
                                          <a:latin typeface="Cambria Math" panose="02040503050406030204" pitchFamily="18" charset="0"/>
                                        </a:rPr>
                                        <m:t>7</m:t>
                                      </m:r>
                                    </m:den>
                                  </m:f>
                                </m:sup>
                              </m:sSup>
                            </m:oMath>
                          </a14:m>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3000&lt;Re&lt;10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λ=0.3164Re</a:t>
                          </a:r>
                          <a:r>
                            <a:rPr lang="en-US" sz="800" baseline="30000">
                              <a:effectLst/>
                              <a:latin typeface="Times New Roman" panose="02020603050405020304" pitchFamily="18" charset="0"/>
                              <a:ea typeface="黑体" panose="02010609060101010101" pitchFamily="49" charset="-122"/>
                              <a:cs typeface="Times New Roman" panose="02020603050405020304" pitchFamily="18" charset="0"/>
                            </a:rPr>
                            <a:t>-0.25</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113959"/>
                      </a:ext>
                    </a:extLst>
                  </a:tr>
                  <a:tr h="23849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5</a:t>
                          </a: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≤Re≤10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λ=0.308(0.842-lgRe)</a:t>
                          </a:r>
                          <a:r>
                            <a:rPr lang="en-US" sz="800" baseline="300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1450096"/>
                      </a:ext>
                    </a:extLst>
                  </a:tr>
                  <a:tr h="321057">
                    <a:tc vMerge="1">
                      <a:txBody>
                        <a:bodyPr/>
                        <a:lstStyle/>
                        <a:p>
                          <a:endParaRPr lang="zh-CN" altLang="en-US"/>
                        </a:p>
                      </a:txBody>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cs typeface="Times New Roman" panose="02020603050405020304" pitchFamily="18" charset="0"/>
                            </a:rPr>
                            <a:t>水力粗糙管</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en-US" sz="600" dirty="0">
                              <a:effectLst/>
                              <a:latin typeface="Times New Roman" panose="02020603050405020304" pitchFamily="18" charset="0"/>
                              <a:ea typeface="黑体" panose="02010609060101010101" pitchFamily="49" charset="-122"/>
                              <a:cs typeface="Times New Roman" panose="02020603050405020304" pitchFamily="18" charset="0"/>
                            </a:rPr>
                            <a:t>22</a:t>
                          </a:r>
                          <a14:m>
                            <m:oMath xmlns:m="http://schemas.openxmlformats.org/officeDocument/2006/math">
                              <m:sSup>
                                <m:sSupPr>
                                  <m:ctrlPr>
                                    <a:rPr lang="zh-CN" sz="900" i="1">
                                      <a:effectLst/>
                                      <a:latin typeface="Cambria Math" panose="02040503050406030204" pitchFamily="18" charset="0"/>
                                    </a:rPr>
                                  </m:ctrlPr>
                                </m:sSupPr>
                                <m:e>
                                  <m:d>
                                    <m:dPr>
                                      <m:ctrlPr>
                                        <a:rPr lang="zh-CN" sz="900" i="1">
                                          <a:effectLst/>
                                          <a:latin typeface="Cambria Math" panose="02040503050406030204" pitchFamily="18" charset="0"/>
                                        </a:rPr>
                                      </m:ctrlPr>
                                    </m:dPr>
                                    <m:e>
                                      <m:f>
                                        <m:fPr>
                                          <m:ctrlPr>
                                            <a:rPr lang="zh-CN" sz="900" i="1">
                                              <a:effectLst/>
                                              <a:latin typeface="Cambria Math" panose="02040503050406030204" pitchFamily="18" charset="0"/>
                                            </a:rPr>
                                          </m:ctrlPr>
                                        </m:fPr>
                                        <m:num>
                                          <m:r>
                                            <m:rPr>
                                              <m:sty m:val="p"/>
                                            </m:rPr>
                                            <a:rPr lang="en-US" sz="1050">
                                              <a:effectLst/>
                                              <a:latin typeface="Cambria Math" panose="02040503050406030204" pitchFamily="18" charset="0"/>
                                            </a:rPr>
                                            <m:t>d</m:t>
                                          </m:r>
                                        </m:num>
                                        <m:den>
                                          <m:r>
                                            <m:rPr>
                                              <m:sty m:val="p"/>
                                            </m:rPr>
                                            <a:rPr lang="en-US" sz="1050">
                                              <a:effectLst/>
                                              <a:latin typeface="Cambria Math" panose="02040503050406030204" pitchFamily="18" charset="0"/>
                                            </a:rPr>
                                            <m:t>Δ</m:t>
                                          </m:r>
                                        </m:den>
                                      </m:f>
                                    </m:e>
                                  </m:d>
                                </m:e>
                                <m:sup>
                                  <m:f>
                                    <m:fPr>
                                      <m:ctrlPr>
                                        <a:rPr lang="zh-CN" sz="900" i="1">
                                          <a:effectLst/>
                                          <a:latin typeface="Cambria Math" panose="02040503050406030204" pitchFamily="18" charset="0"/>
                                        </a:rPr>
                                      </m:ctrlPr>
                                    </m:fPr>
                                    <m:num>
                                      <m:r>
                                        <a:rPr lang="en-US" sz="1050">
                                          <a:effectLst/>
                                          <a:latin typeface="Cambria Math" panose="02040503050406030204" pitchFamily="18" charset="0"/>
                                        </a:rPr>
                                        <m:t>8</m:t>
                                      </m:r>
                                    </m:num>
                                    <m:den>
                                      <m:r>
                                        <a:rPr lang="en-US" sz="1050">
                                          <a:effectLst/>
                                          <a:latin typeface="Cambria Math" panose="02040503050406030204" pitchFamily="18" charset="0"/>
                                        </a:rPr>
                                        <m:t>7</m:t>
                                      </m:r>
                                    </m:den>
                                  </m:f>
                                </m:sup>
                              </m:sSup>
                            </m:oMath>
                          </a14:m>
                          <a:r>
                            <a:rPr lang="en-US" sz="600" dirty="0">
                              <a:effectLst/>
                              <a:latin typeface="Times New Roman" panose="02020603050405020304" pitchFamily="18" charset="0"/>
                              <a:ea typeface="黑体" panose="02010609060101010101" pitchFamily="49" charset="-122"/>
                              <a:cs typeface="Times New Roman" panose="02020603050405020304" pitchFamily="18" charset="0"/>
                            </a:rPr>
                            <a:t>&lt;Re≤597</a:t>
                          </a:r>
                          <a14:m>
                            <m:oMath xmlns:m="http://schemas.openxmlformats.org/officeDocument/2006/math">
                              <m:sSup>
                                <m:sSupPr>
                                  <m:ctrlPr>
                                    <a:rPr lang="zh-CN" sz="900" i="1">
                                      <a:effectLst/>
                                      <a:latin typeface="Cambria Math" panose="02040503050406030204" pitchFamily="18" charset="0"/>
                                    </a:rPr>
                                  </m:ctrlPr>
                                </m:sSupPr>
                                <m:e>
                                  <m:d>
                                    <m:dPr>
                                      <m:ctrlPr>
                                        <a:rPr lang="zh-CN" sz="900" i="1">
                                          <a:effectLst/>
                                          <a:latin typeface="Cambria Math" panose="02040503050406030204" pitchFamily="18" charset="0"/>
                                        </a:rPr>
                                      </m:ctrlPr>
                                    </m:dPr>
                                    <m:e>
                                      <m:f>
                                        <m:fPr>
                                          <m:ctrlPr>
                                            <a:rPr lang="zh-CN" sz="900" i="1">
                                              <a:effectLst/>
                                              <a:latin typeface="Cambria Math" panose="02040503050406030204" pitchFamily="18" charset="0"/>
                                            </a:rPr>
                                          </m:ctrlPr>
                                        </m:fPr>
                                        <m:num>
                                          <m:r>
                                            <m:rPr>
                                              <m:sty m:val="p"/>
                                            </m:rPr>
                                            <a:rPr lang="en-US" sz="1050">
                                              <a:effectLst/>
                                              <a:latin typeface="Cambria Math" panose="02040503050406030204" pitchFamily="18" charset="0"/>
                                            </a:rPr>
                                            <m:t>d</m:t>
                                          </m:r>
                                        </m:num>
                                        <m:den>
                                          <m:r>
                                            <m:rPr>
                                              <m:sty m:val="p"/>
                                            </m:rPr>
                                            <a:rPr lang="en-US" sz="1050">
                                              <a:effectLst/>
                                              <a:latin typeface="Cambria Math" panose="02040503050406030204" pitchFamily="18" charset="0"/>
                                            </a:rPr>
                                            <m:t>Δ</m:t>
                                          </m:r>
                                        </m:den>
                                      </m:f>
                                    </m:e>
                                  </m:d>
                                </m:e>
                                <m:sup>
                                  <m:f>
                                    <m:fPr>
                                      <m:ctrlPr>
                                        <a:rPr lang="zh-CN" sz="900" i="1">
                                          <a:effectLst/>
                                          <a:latin typeface="Cambria Math" panose="02040503050406030204" pitchFamily="18" charset="0"/>
                                        </a:rPr>
                                      </m:ctrlPr>
                                    </m:fPr>
                                    <m:num>
                                      <m:r>
                                        <a:rPr lang="en-US" sz="1050">
                                          <a:effectLst/>
                                          <a:latin typeface="Cambria Math" panose="02040503050406030204" pitchFamily="18" charset="0"/>
                                        </a:rPr>
                                        <m:t>9</m:t>
                                      </m:r>
                                    </m:num>
                                    <m:den>
                                      <m:r>
                                        <a:rPr lang="en-US" sz="1050">
                                          <a:effectLst/>
                                          <a:latin typeface="Cambria Math" panose="02040503050406030204" pitchFamily="18" charset="0"/>
                                        </a:rPr>
                                        <m:t>8</m:t>
                                      </m:r>
                                    </m:den>
                                  </m:f>
                                </m:sup>
                              </m:sSup>
                            </m:oMath>
                          </a14:m>
                          <a:endParaRPr 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lnSpc>
                              <a:spcPts val="1200"/>
                            </a:lnSpc>
                            <a:spcAft>
                              <a:spcPts val="0"/>
                            </a:spcAft>
                          </a:pPr>
                          <a:r>
                            <a:rPr lang="en-US" sz="600" dirty="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sSup>
                                <m:sSupPr>
                                  <m:ctrlPr>
                                    <a:rPr lang="zh-CN" sz="900" i="1">
                                      <a:effectLst/>
                                      <a:latin typeface="Cambria Math" panose="02040503050406030204" pitchFamily="18" charset="0"/>
                                    </a:rPr>
                                  </m:ctrlPr>
                                </m:sSupPr>
                                <m:e>
                                  <m:d>
                                    <m:dPr>
                                      <m:begChr m:val="["/>
                                      <m:endChr m:val="]"/>
                                      <m:ctrlPr>
                                        <a:rPr lang="zh-CN" sz="900" i="1">
                                          <a:effectLst/>
                                          <a:latin typeface="Cambria Math" panose="02040503050406030204" pitchFamily="18" charset="0"/>
                                        </a:rPr>
                                      </m:ctrlPr>
                                    </m:dPr>
                                    <m:e>
                                      <m:r>
                                        <a:rPr lang="en-US" sz="900">
                                          <a:effectLst/>
                                          <a:latin typeface="Cambria Math" panose="02040503050406030204" pitchFamily="18" charset="0"/>
                                        </a:rPr>
                                        <m:t>1</m:t>
                                      </m:r>
                                      <m:r>
                                        <m:rPr>
                                          <m:nor/>
                                        </m:rPr>
                                        <a:rPr lang="en-US" sz="900">
                                          <a:effectLst/>
                                          <a:latin typeface="Times New Roman" panose="02020603050405020304" pitchFamily="18" charset="0"/>
                                          <a:ea typeface="黑体" panose="02010609060101010101" pitchFamily="49" charset="-122"/>
                                          <a:cs typeface="Times New Roman" panose="02020603050405020304" pitchFamily="18" charset="0"/>
                                        </a:rPr>
                                        <m:t>.</m:t>
                                      </m:r>
                                      <m:r>
                                        <a:rPr lang="en-US" sz="900">
                                          <a:effectLst/>
                                          <a:latin typeface="Cambria Math" panose="02040503050406030204" pitchFamily="18" charset="0"/>
                                        </a:rPr>
                                        <m:t>14</m:t>
                                      </m:r>
                                      <m:r>
                                        <m:rPr>
                                          <m:nor/>
                                        </m:rPr>
                                        <a:rPr lang="en-US" sz="900">
                                          <a:effectLst/>
                                          <a:latin typeface="Times New Roman" panose="02020603050405020304" pitchFamily="18" charset="0"/>
                                          <a:ea typeface="黑体" panose="02010609060101010101" pitchFamily="49" charset="-122"/>
                                          <a:cs typeface="Times New Roman" panose="02020603050405020304" pitchFamily="18" charset="0"/>
                                        </a:rPr>
                                        <m:t>−</m:t>
                                      </m:r>
                                      <m:r>
                                        <a:rPr lang="en-US" sz="900">
                                          <a:effectLst/>
                                          <a:latin typeface="Cambria Math" panose="02040503050406030204" pitchFamily="18" charset="0"/>
                                        </a:rPr>
                                        <m:t>2</m:t>
                                      </m:r>
                                      <m:r>
                                        <a:rPr lang="en-US" sz="900">
                                          <a:effectLst/>
                                          <a:latin typeface="Cambria Math" panose="02040503050406030204" pitchFamily="18" charset="0"/>
                                        </a:rPr>
                                        <m:t>𝑙𝑔</m:t>
                                      </m:r>
                                      <m:d>
                                        <m:dPr>
                                          <m:ctrlPr>
                                            <a:rPr lang="zh-CN" sz="900" i="1">
                                              <a:effectLst/>
                                              <a:latin typeface="Cambria Math" panose="02040503050406030204" pitchFamily="18" charset="0"/>
                                            </a:rPr>
                                          </m:ctrlPr>
                                        </m:dPr>
                                        <m:e>
                                          <m:f>
                                            <m:fPr>
                                              <m:ctrlPr>
                                                <a:rPr lang="zh-CN" sz="900" i="1">
                                                  <a:effectLst/>
                                                  <a:latin typeface="Cambria Math" panose="02040503050406030204" pitchFamily="18" charset="0"/>
                                                </a:rPr>
                                              </m:ctrlPr>
                                            </m:fPr>
                                            <m:num>
                                              <m:r>
                                                <m:rPr>
                                                  <m:sty m:val="p"/>
                                                </m:rPr>
                                                <a:rPr lang="en-US" sz="1050">
                                                  <a:effectLst/>
                                                  <a:latin typeface="Cambria Math" panose="02040503050406030204" pitchFamily="18" charset="0"/>
                                                </a:rPr>
                                                <m:t>Δ</m:t>
                                              </m:r>
                                            </m:num>
                                            <m:den>
                                              <m:r>
                                                <m:rPr>
                                                  <m:sty m:val="p"/>
                                                </m:rPr>
                                                <a:rPr lang="en-US" sz="1050">
                                                  <a:effectLst/>
                                                  <a:latin typeface="Cambria Math" panose="02040503050406030204" pitchFamily="18" charset="0"/>
                                                </a:rPr>
                                                <m:t>d</m:t>
                                              </m:r>
                                            </m:den>
                                          </m:f>
                                          <m:r>
                                            <a:rPr lang="en-US" sz="900">
                                              <a:effectLst/>
                                              <a:latin typeface="Cambria Math" panose="02040503050406030204" pitchFamily="18" charset="0"/>
                                            </a:rPr>
                                            <m:t>+</m:t>
                                          </m:r>
                                          <m:f>
                                            <m:fPr>
                                              <m:ctrlPr>
                                                <a:rPr lang="zh-CN" sz="900" i="1">
                                                  <a:effectLst/>
                                                  <a:latin typeface="Cambria Math" panose="02040503050406030204" pitchFamily="18" charset="0"/>
                                                </a:rPr>
                                              </m:ctrlPr>
                                            </m:fPr>
                                            <m:num>
                                              <m:r>
                                                <a:rPr lang="en-US" sz="1050">
                                                  <a:effectLst/>
                                                  <a:latin typeface="Cambria Math" panose="02040503050406030204" pitchFamily="18" charset="0"/>
                                                </a:rPr>
                                                <m:t>21</m:t>
                                              </m:r>
                                              <m:r>
                                                <m:rPr>
                                                  <m:nor/>
                                                </m:rPr>
                                                <a:rPr lang="en-US" sz="1050">
                                                  <a:effectLst/>
                                                  <a:latin typeface="Times New Roman" panose="02020603050405020304" pitchFamily="18" charset="0"/>
                                                  <a:ea typeface="黑体" panose="02010609060101010101" pitchFamily="49" charset="-122"/>
                                                  <a:cs typeface="Times New Roman" panose="02020603050405020304" pitchFamily="18" charset="0"/>
                                                </a:rPr>
                                                <m:t>.</m:t>
                                              </m:r>
                                              <m:r>
                                                <a:rPr lang="en-US" sz="1050">
                                                  <a:effectLst/>
                                                  <a:latin typeface="Cambria Math" panose="02040503050406030204" pitchFamily="18" charset="0"/>
                                                </a:rPr>
                                                <m:t>25</m:t>
                                              </m:r>
                                            </m:num>
                                            <m:den>
                                              <m:r>
                                                <m:rPr>
                                                  <m:sty m:val="p"/>
                                                </m:rPr>
                                                <a:rPr lang="en-US" sz="1050">
                                                  <a:effectLst/>
                                                  <a:latin typeface="Cambria Math" panose="02040503050406030204" pitchFamily="18" charset="0"/>
                                                </a:rPr>
                                                <m:t>R</m:t>
                                              </m:r>
                                              <m:sSup>
                                                <m:sSupPr>
                                                  <m:ctrlPr>
                                                    <a:rPr lang="zh-CN" sz="900" i="1">
                                                      <a:effectLst/>
                                                      <a:latin typeface="Cambria Math" panose="02040503050406030204" pitchFamily="18" charset="0"/>
                                                    </a:rPr>
                                                  </m:ctrlPr>
                                                </m:sSupPr>
                                                <m:e>
                                                  <m:r>
                                                    <m:rPr>
                                                      <m:sty m:val="p"/>
                                                    </m:rPr>
                                                    <a:rPr lang="en-US" sz="1050">
                                                      <a:effectLst/>
                                                      <a:latin typeface="Cambria Math" panose="02040503050406030204" pitchFamily="18" charset="0"/>
                                                    </a:rPr>
                                                    <m:t>e</m:t>
                                                  </m:r>
                                                </m:e>
                                                <m:sup>
                                                  <m:r>
                                                    <a:rPr lang="en-US" sz="1050">
                                                      <a:effectLst/>
                                                      <a:latin typeface="Cambria Math" panose="02040503050406030204" pitchFamily="18" charset="0"/>
                                                    </a:rPr>
                                                    <m:t>0</m:t>
                                                  </m:r>
                                                  <m:r>
                                                    <m:rPr>
                                                      <m:nor/>
                                                    </m:rPr>
                                                    <a:rPr lang="en-US" sz="1050">
                                                      <a:effectLst/>
                                                      <a:latin typeface="Times New Roman" panose="02020603050405020304" pitchFamily="18" charset="0"/>
                                                      <a:ea typeface="黑体" panose="02010609060101010101" pitchFamily="49" charset="-122"/>
                                                      <a:cs typeface="Times New Roman" panose="02020603050405020304" pitchFamily="18" charset="0"/>
                                                    </a:rPr>
                                                    <m:t>.</m:t>
                                                  </m:r>
                                                  <m:r>
                                                    <a:rPr lang="en-US" sz="1050">
                                                      <a:effectLst/>
                                                      <a:latin typeface="Cambria Math" panose="02040503050406030204" pitchFamily="18" charset="0"/>
                                                    </a:rPr>
                                                    <m:t>9</m:t>
                                                  </m:r>
                                                </m:sup>
                                              </m:sSup>
                                            </m:den>
                                          </m:f>
                                        </m:e>
                                      </m:d>
                                    </m:e>
                                  </m:d>
                                </m:e>
                                <m:sup>
                                  <m:r>
                                    <m:rPr>
                                      <m:nor/>
                                    </m:rPr>
                                    <a:rPr lang="en-US" sz="900">
                                      <a:effectLst/>
                                      <a:latin typeface="Times New Roman" panose="02020603050405020304" pitchFamily="18" charset="0"/>
                                      <a:ea typeface="黑体" panose="02010609060101010101" pitchFamily="49" charset="-122"/>
                                      <a:cs typeface="Times New Roman" panose="02020603050405020304" pitchFamily="18" charset="0"/>
                                    </a:rPr>
                                    <m:t>−</m:t>
                                  </m:r>
                                  <m:r>
                                    <a:rPr lang="en-US" sz="900">
                                      <a:effectLst/>
                                      <a:latin typeface="Cambria Math" panose="02040503050406030204" pitchFamily="18" charset="0"/>
                                    </a:rPr>
                                    <m:t>2</m:t>
                                  </m:r>
                                </m:sup>
                              </m:sSup>
                            </m:oMath>
                          </a14:m>
                          <a:endParaRPr 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8867957"/>
                      </a:ext>
                    </a:extLst>
                  </a:tr>
                  <a:tr h="321057">
                    <a:tc vMerge="1">
                      <a:txBody>
                        <a:bodyPr/>
                        <a:lstStyle/>
                        <a:p>
                          <a:endParaRPr lang="zh-CN" altLang="en-US"/>
                        </a:p>
                      </a:txBody>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cs typeface="Times New Roman" panose="02020603050405020304" pitchFamily="18" charset="0"/>
                            </a:rPr>
                            <a:t>阻力平方区</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Re&gt;597</a:t>
                          </a:r>
                          <a14:m>
                            <m:oMath xmlns:m="http://schemas.openxmlformats.org/officeDocument/2006/math">
                              <m:sSup>
                                <m:sSupPr>
                                  <m:ctrlPr>
                                    <a:rPr lang="zh-CN" sz="1050" i="1">
                                      <a:effectLst/>
                                      <a:latin typeface="Cambria Math" panose="02040503050406030204" pitchFamily="18" charset="0"/>
                                    </a:rPr>
                                  </m:ctrlPr>
                                </m:sSupPr>
                                <m:e>
                                  <m:d>
                                    <m:dPr>
                                      <m:ctrlPr>
                                        <a:rPr lang="zh-CN" sz="1050" i="1">
                                          <a:effectLst/>
                                          <a:latin typeface="Cambria Math" panose="02040503050406030204" pitchFamily="18" charset="0"/>
                                        </a:rPr>
                                      </m:ctrlPr>
                                    </m:dPr>
                                    <m:e>
                                      <m:f>
                                        <m:fPr>
                                          <m:ctrlPr>
                                            <a:rPr lang="zh-CN" sz="1050" i="1">
                                              <a:effectLst/>
                                              <a:latin typeface="Cambria Math" panose="02040503050406030204" pitchFamily="18" charset="0"/>
                                            </a:rPr>
                                          </m:ctrlPr>
                                        </m:fPr>
                                        <m:num>
                                          <m:r>
                                            <m:rPr>
                                              <m:sty m:val="p"/>
                                            </m:rPr>
                                            <a:rPr lang="en-US" sz="1150">
                                              <a:effectLst/>
                                              <a:latin typeface="Cambria Math" panose="02040503050406030204" pitchFamily="18" charset="0"/>
                                            </a:rPr>
                                            <m:t>d</m:t>
                                          </m:r>
                                        </m:num>
                                        <m:den>
                                          <m:r>
                                            <m:rPr>
                                              <m:sty m:val="p"/>
                                            </m:rPr>
                                            <a:rPr lang="en-US" sz="1150">
                                              <a:effectLst/>
                                              <a:latin typeface="Cambria Math" panose="02040503050406030204" pitchFamily="18" charset="0"/>
                                            </a:rPr>
                                            <m:t>Δ</m:t>
                                          </m:r>
                                        </m:den>
                                      </m:f>
                                    </m:e>
                                  </m:d>
                                </m:e>
                                <m:sup>
                                  <m:f>
                                    <m:fPr>
                                      <m:ctrlPr>
                                        <a:rPr lang="zh-CN" sz="1050" i="1">
                                          <a:effectLst/>
                                          <a:latin typeface="Cambria Math" panose="02040503050406030204" pitchFamily="18" charset="0"/>
                                        </a:rPr>
                                      </m:ctrlPr>
                                    </m:fPr>
                                    <m:num>
                                      <m:r>
                                        <a:rPr lang="en-US" sz="1150">
                                          <a:effectLst/>
                                          <a:latin typeface="Cambria Math" panose="02040503050406030204" pitchFamily="18" charset="0"/>
                                        </a:rPr>
                                        <m:t>9</m:t>
                                      </m:r>
                                    </m:num>
                                    <m:den>
                                      <m:r>
                                        <a:rPr lang="en-US" sz="1150">
                                          <a:effectLst/>
                                          <a:latin typeface="Cambria Math" panose="02040503050406030204" pitchFamily="18" charset="0"/>
                                        </a:rPr>
                                        <m:t>8</m:t>
                                      </m:r>
                                    </m:den>
                                  </m:f>
                                </m:sup>
                              </m:sSup>
                            </m:oMath>
                          </a14:m>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λ=0.11</a:t>
                          </a:r>
                          <a14:m>
                            <m:oMath xmlns:m="http://schemas.openxmlformats.org/officeDocument/2006/math">
                              <m:sSup>
                                <m:sSupPr>
                                  <m:ctrlPr>
                                    <a:rPr lang="zh-CN" sz="1050" i="1">
                                      <a:effectLst/>
                                      <a:latin typeface="Cambria Math" panose="02040503050406030204" pitchFamily="18" charset="0"/>
                                    </a:rPr>
                                  </m:ctrlPr>
                                </m:sSupPr>
                                <m:e>
                                  <m:d>
                                    <m:dPr>
                                      <m:ctrlPr>
                                        <a:rPr lang="zh-CN" sz="1050" i="1">
                                          <a:effectLst/>
                                          <a:latin typeface="Cambria Math" panose="02040503050406030204" pitchFamily="18" charset="0"/>
                                        </a:rPr>
                                      </m:ctrlPr>
                                    </m:dPr>
                                    <m:e>
                                      <m:f>
                                        <m:fPr>
                                          <m:ctrlPr>
                                            <a:rPr lang="zh-CN" sz="1050" i="1">
                                              <a:effectLst/>
                                              <a:latin typeface="Cambria Math" panose="02040503050406030204" pitchFamily="18" charset="0"/>
                                            </a:rPr>
                                          </m:ctrlPr>
                                        </m:fPr>
                                        <m:num>
                                          <m:r>
                                            <m:rPr>
                                              <m:sty m:val="p"/>
                                            </m:rPr>
                                            <a:rPr lang="en-US" sz="1150">
                                              <a:effectLst/>
                                              <a:latin typeface="Cambria Math" panose="02040503050406030204" pitchFamily="18" charset="0"/>
                                            </a:rPr>
                                            <m:t>Δ</m:t>
                                          </m:r>
                                        </m:num>
                                        <m:den>
                                          <m:r>
                                            <m:rPr>
                                              <m:sty m:val="p"/>
                                            </m:rPr>
                                            <a:rPr lang="en-US" sz="1150">
                                              <a:effectLst/>
                                              <a:latin typeface="Cambria Math" panose="02040503050406030204" pitchFamily="18" charset="0"/>
                                            </a:rPr>
                                            <m:t>d</m:t>
                                          </m:r>
                                        </m:den>
                                      </m:f>
                                    </m:e>
                                  </m:d>
                                </m:e>
                                <m:sup>
                                  <m:r>
                                    <a:rPr lang="en-US" sz="1050">
                                      <a:effectLst/>
                                      <a:latin typeface="Cambria Math" panose="02040503050406030204" pitchFamily="18" charset="0"/>
                                    </a:rPr>
                                    <m:t>0</m:t>
                                  </m:r>
                                  <m:r>
                                    <m:rPr>
                                      <m:nor/>
                                    </m:rPr>
                                    <a:rPr lang="en-US" sz="1050">
                                      <a:effectLst/>
                                      <a:latin typeface="Times New Roman" panose="02020603050405020304" pitchFamily="18" charset="0"/>
                                      <a:ea typeface="黑体" panose="02010609060101010101" pitchFamily="49" charset="-122"/>
                                      <a:cs typeface="Times New Roman" panose="02020603050405020304" pitchFamily="18" charset="0"/>
                                    </a:rPr>
                                    <m:t>.</m:t>
                                  </m:r>
                                  <m:r>
                                    <a:rPr lang="en-US" sz="1050">
                                      <a:effectLst/>
                                      <a:latin typeface="Cambria Math" panose="02040503050406030204" pitchFamily="18" charset="0"/>
                                    </a:rPr>
                                    <m:t>25</m:t>
                                  </m:r>
                                </m:sup>
                              </m:sSup>
                            </m:oMath>
                          </a14:m>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797122608"/>
                      </a:ext>
                    </a:extLst>
                  </a:tr>
                </a:tbl>
              </a:graphicData>
            </a:graphic>
          </p:graphicFrame>
        </mc:Choice>
        <mc:Fallback xmlns="">
          <p:graphicFrame>
            <p:nvGraphicFramePr>
              <p:cNvPr id="6" name="表格 5">
                <a:extLst>
                  <a:ext uri="{FF2B5EF4-FFF2-40B4-BE49-F238E27FC236}">
                    <a16:creationId xmlns:a16="http://schemas.microsoft.com/office/drawing/2014/main" id="{F562793D-4CF1-4B02-A8E0-ACDF0EB31E89}"/>
                  </a:ext>
                </a:extLst>
              </p:cNvPr>
              <p:cNvGraphicFramePr>
                <a:graphicFrameLocks noGrp="1"/>
              </p:cNvGraphicFramePr>
              <p:nvPr>
                <p:extLst>
                  <p:ext uri="{D42A27DB-BD31-4B8C-83A1-F6EECF244321}">
                    <p14:modId xmlns:p14="http://schemas.microsoft.com/office/powerpoint/2010/main" val="442746173"/>
                  </p:ext>
                </p:extLst>
              </p:nvPr>
            </p:nvGraphicFramePr>
            <p:xfrm>
              <a:off x="705888" y="1286109"/>
              <a:ext cx="7669184" cy="1540468"/>
            </p:xfrm>
            <a:graphic>
              <a:graphicData uri="http://schemas.openxmlformats.org/drawingml/2006/table">
                <a:tbl>
                  <a:tblPr firstRow="1" firstCol="1" bandRow="1">
                    <a:tableStyleId>{5C22544A-7EE6-4342-B048-85BDC9FD1C3A}</a:tableStyleId>
                  </a:tblPr>
                  <a:tblGrid>
                    <a:gridCol w="909209">
                      <a:extLst>
                        <a:ext uri="{9D8B030D-6E8A-4147-A177-3AD203B41FA5}">
                          <a16:colId xmlns:a16="http://schemas.microsoft.com/office/drawing/2014/main" val="3804184964"/>
                        </a:ext>
                      </a:extLst>
                    </a:gridCol>
                    <a:gridCol w="636447">
                      <a:extLst>
                        <a:ext uri="{9D8B030D-6E8A-4147-A177-3AD203B41FA5}">
                          <a16:colId xmlns:a16="http://schemas.microsoft.com/office/drawing/2014/main" val="2467432079"/>
                        </a:ext>
                      </a:extLst>
                    </a:gridCol>
                    <a:gridCol w="2041176">
                      <a:extLst>
                        <a:ext uri="{9D8B030D-6E8A-4147-A177-3AD203B41FA5}">
                          <a16:colId xmlns:a16="http://schemas.microsoft.com/office/drawing/2014/main" val="3508292210"/>
                        </a:ext>
                      </a:extLst>
                    </a:gridCol>
                    <a:gridCol w="1662700">
                      <a:extLst>
                        <a:ext uri="{9D8B030D-6E8A-4147-A177-3AD203B41FA5}">
                          <a16:colId xmlns:a16="http://schemas.microsoft.com/office/drawing/2014/main" val="610625341"/>
                        </a:ext>
                      </a:extLst>
                    </a:gridCol>
                    <a:gridCol w="2419652">
                      <a:extLst>
                        <a:ext uri="{9D8B030D-6E8A-4147-A177-3AD203B41FA5}">
                          <a16:colId xmlns:a16="http://schemas.microsoft.com/office/drawing/2014/main" val="1161500659"/>
                        </a:ext>
                      </a:extLst>
                    </a:gridCol>
                  </a:tblGrid>
                  <a:tr h="226919">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流 动 区 域</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雷诺数范围</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pPr algn="ctr">
                            <a:lnSpc>
                              <a:spcPts val="1200"/>
                            </a:lnSpc>
                            <a:spcAft>
                              <a:spcPts val="0"/>
                            </a:spcAft>
                          </a:pPr>
                          <a:r>
                            <a:rPr lang="en-US"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λ</a:t>
                          </a: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计算公式</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83095195"/>
                      </a:ext>
                    </a:extLst>
                  </a:tr>
                  <a:tr h="194451">
                    <a:tc gridSpan="2">
                      <a:txBody>
                        <a:bodyPr/>
                        <a:lstStyle/>
                        <a:p>
                          <a:pPr algn="ctr">
                            <a:lnSpc>
                              <a:spcPts val="1200"/>
                            </a:lnSpc>
                            <a:spcAft>
                              <a:spcPts val="0"/>
                            </a:spcAft>
                          </a:pPr>
                          <a:r>
                            <a:rPr lang="zh-CN" sz="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层流</a:t>
                          </a:r>
                          <a:endPar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gridSpan="2">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Re&lt;2320</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stretch>
                            <a:fillRect l="-217128" t="-121875" r="-252" b="-581250"/>
                          </a:stretch>
                        </a:blipFill>
                      </a:tcPr>
                    </a:tc>
                    <a:extLst>
                      <a:ext uri="{0D108BD9-81ED-4DB2-BD59-A6C34878D82A}">
                        <a16:rowId xmlns:a16="http://schemas.microsoft.com/office/drawing/2014/main" val="4233569099"/>
                      </a:ext>
                    </a:extLst>
                  </a:tr>
                  <a:tr h="238492">
                    <a:tc rowSpan="4">
                      <a:txBody>
                        <a:bodyPr/>
                        <a:lstStyle/>
                        <a:p>
                          <a:pPr algn="ctr">
                            <a:lnSpc>
                              <a:spcPts val="1200"/>
                            </a:lnSpc>
                            <a:spcAft>
                              <a:spcPts val="0"/>
                            </a:spcAft>
                          </a:pPr>
                          <a:r>
                            <a:rPr lang="zh-CN" sz="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湍流</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800" dirty="0">
                              <a:effectLst/>
                              <a:latin typeface="Times New Roman" panose="02020603050405020304" pitchFamily="18" charset="0"/>
                              <a:ea typeface="黑体" panose="02010609060101010101" pitchFamily="49" charset="-122"/>
                              <a:cs typeface="Times New Roman" panose="02020603050405020304" pitchFamily="18" charset="0"/>
                            </a:rPr>
                            <a:t>水力光滑管</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stretch>
                            <a:fillRect l="-75821" t="-89873" r="-200299" b="-135443"/>
                          </a:stretch>
                        </a:blipFill>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3000&lt;Re&lt;10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λ=0.3164Re</a:t>
                          </a:r>
                          <a:r>
                            <a:rPr lang="en-US" sz="800" baseline="30000">
                              <a:effectLst/>
                              <a:latin typeface="Times New Roman" panose="02020603050405020304" pitchFamily="18" charset="0"/>
                              <a:ea typeface="黑体" panose="02010609060101010101" pitchFamily="49" charset="-122"/>
                              <a:cs typeface="Times New Roman" panose="02020603050405020304" pitchFamily="18" charset="0"/>
                            </a:rPr>
                            <a:t>-0.25</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4113959"/>
                      </a:ext>
                    </a:extLst>
                  </a:tr>
                  <a:tr h="238492">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5</a:t>
                          </a:r>
                          <a:r>
                            <a:rPr lang="en-US" sz="800" dirty="0">
                              <a:effectLst/>
                              <a:latin typeface="Times New Roman" panose="02020603050405020304" pitchFamily="18" charset="0"/>
                              <a:ea typeface="黑体" panose="02010609060101010101" pitchFamily="49" charset="-122"/>
                              <a:cs typeface="Times New Roman" panose="02020603050405020304" pitchFamily="18" charset="0"/>
                            </a:rPr>
                            <a:t>≤Re≤10</a:t>
                          </a:r>
                          <a:r>
                            <a:rPr lang="en-US" sz="800" baseline="300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cs typeface="Times New Roman" panose="02020603050405020304" pitchFamily="18" charset="0"/>
                            </a:rPr>
                            <a:t>λ=0.308(0.842-lgRe)</a:t>
                          </a:r>
                          <a:r>
                            <a:rPr lang="en-US" sz="800" baseline="300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11450096"/>
                      </a:ext>
                    </a:extLst>
                  </a:tr>
                  <a:tr h="321057">
                    <a:tc vMerge="1">
                      <a:txBody>
                        <a:bodyPr/>
                        <a:lstStyle/>
                        <a:p>
                          <a:endParaRPr lang="zh-CN" altLang="en-US"/>
                        </a:p>
                      </a:txBody>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cs typeface="Times New Roman" panose="02020603050405020304" pitchFamily="18" charset="0"/>
                            </a:rPr>
                            <a:t>水力粗糙管</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stretch>
                            <a:fillRect l="-41776" t="-283019" r="-65461" b="-101887"/>
                          </a:stretch>
                        </a:blipFill>
                      </a:tcPr>
                    </a:tc>
                    <a:tc hMerge="1">
                      <a:txBody>
                        <a:bodyPr/>
                        <a:lstStyle/>
                        <a:p>
                          <a:endParaRPr lang="zh-CN" altLang="en-US"/>
                        </a:p>
                      </a:txBody>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stretch>
                            <a:fillRect l="-217128" t="-283019" r="-252" b="-101887"/>
                          </a:stretch>
                        </a:blipFill>
                      </a:tcPr>
                    </a:tc>
                    <a:extLst>
                      <a:ext uri="{0D108BD9-81ED-4DB2-BD59-A6C34878D82A}">
                        <a16:rowId xmlns:a16="http://schemas.microsoft.com/office/drawing/2014/main" val="1688867957"/>
                      </a:ext>
                    </a:extLst>
                  </a:tr>
                  <a:tr h="321057">
                    <a:tc vMerge="1">
                      <a:txBody>
                        <a:bodyPr/>
                        <a:lstStyle/>
                        <a:p>
                          <a:endParaRPr lang="zh-CN" altLang="en-US"/>
                        </a:p>
                      </a:txBody>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cs typeface="Times New Roman" panose="02020603050405020304" pitchFamily="18" charset="0"/>
                            </a:rPr>
                            <a:t>阻力平方区</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41776" t="-383019" r="-65461" b="-1887"/>
                          </a:stretch>
                        </a:blipFill>
                      </a:tcPr>
                    </a:tc>
                    <a:tc hMerge="1">
                      <a:txBody>
                        <a:bodyPr/>
                        <a:lstStyle/>
                        <a:p>
                          <a:endParaRPr lang="zh-CN" altLang="en-US"/>
                        </a:p>
                      </a:txBody>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217128" t="-383019" r="-252" b="-1887"/>
                          </a:stretch>
                        </a:blipFill>
                      </a:tcPr>
                    </a:tc>
                    <a:extLst>
                      <a:ext uri="{0D108BD9-81ED-4DB2-BD59-A6C34878D82A}">
                        <a16:rowId xmlns:a16="http://schemas.microsoft.com/office/drawing/2014/main" val="2797122608"/>
                      </a:ext>
                    </a:extLst>
                  </a:tr>
                </a:tbl>
              </a:graphicData>
            </a:graphic>
          </p:graphicFrame>
        </mc:Fallback>
      </mc:AlternateContent>
      <p:sp>
        <p:nvSpPr>
          <p:cNvPr id="7" name="矩形 6">
            <a:extLst>
              <a:ext uri="{FF2B5EF4-FFF2-40B4-BE49-F238E27FC236}">
                <a16:creationId xmlns:a16="http://schemas.microsoft.com/office/drawing/2014/main" id="{017A6F6A-D858-400D-BA49-914D31217C0C}"/>
              </a:ext>
            </a:extLst>
          </p:cNvPr>
          <p:cNvSpPr/>
          <p:nvPr/>
        </p:nvSpPr>
        <p:spPr>
          <a:xfrm>
            <a:off x="3338156" y="2793964"/>
            <a:ext cx="2010487"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圆管的沿程阻力系数</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的计算公式</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a:extLst>
              <a:ext uri="{FF2B5EF4-FFF2-40B4-BE49-F238E27FC236}">
                <a16:creationId xmlns:a16="http://schemas.microsoft.com/office/drawing/2014/main" id="{C1137B03-F2AF-4704-8009-F0AF536E8B5D}"/>
              </a:ext>
            </a:extLst>
          </p:cNvPr>
          <p:cNvSpPr/>
          <p:nvPr/>
        </p:nvSpPr>
        <p:spPr>
          <a:xfrm>
            <a:off x="2003287" y="4787859"/>
            <a:ext cx="1106392" cy="246927"/>
          </a:xfrm>
          <a:prstGeom prst="rect">
            <a:avLst/>
          </a:prstGeom>
        </p:spPr>
        <p:txBody>
          <a:bodyPr wrap="none">
            <a:spAutoFit/>
          </a:bodyPr>
          <a:lstStyle/>
          <a:p>
            <a:pPr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21</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沿程阻力系数</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5E7A560A-CB48-4CDD-A9D2-B11F6AE6EDF2}"/>
              </a:ext>
            </a:extLst>
          </p:cNvPr>
          <p:cNvSpPr/>
          <p:nvPr/>
        </p:nvSpPr>
        <p:spPr>
          <a:xfrm>
            <a:off x="3650006" y="3348086"/>
            <a:ext cx="4572000" cy="1142172"/>
          </a:xfrm>
          <a:prstGeom prst="rect">
            <a:avLst/>
          </a:prstGeom>
        </p:spPr>
        <p:txBody>
          <a:bodyPr>
            <a:spAutoFit/>
          </a:bodyPr>
          <a:lstStyle/>
          <a:p>
            <a:pPr algn="ctr">
              <a:lnSpc>
                <a:spcPct val="200000"/>
              </a:lnSpc>
              <a:spcAft>
                <a:spcPts val="0"/>
              </a:spcAft>
            </a:pPr>
            <a:r>
              <a:rPr lang="zh-CN"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管壁绝对表面粗糙度</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在粗估时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钢管取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04m m ,</a:t>
            </a:r>
          </a:p>
          <a:p>
            <a:pPr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铜管取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0015</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01m m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铝管取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0015</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06 m </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p>
          <a:p>
            <a:pPr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橡胶软管取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03m m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铸铁管取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25m m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372753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45734" y="1015051"/>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96902" y="1014658"/>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70296" y="999259"/>
            <a:ext cx="2062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局部压力损失</a:t>
            </a: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 name="矩形 2">
            <a:extLst>
              <a:ext uri="{FF2B5EF4-FFF2-40B4-BE49-F238E27FC236}">
                <a16:creationId xmlns:a16="http://schemas.microsoft.com/office/drawing/2014/main" id="{4E982BB0-BC5D-4946-9105-34CFD586BFC1}"/>
              </a:ext>
            </a:extLst>
          </p:cNvPr>
          <p:cNvSpPr/>
          <p:nvPr/>
        </p:nvSpPr>
        <p:spPr>
          <a:xfrm>
            <a:off x="1420848" y="1619887"/>
            <a:ext cx="5689378" cy="253339"/>
          </a:xfrm>
          <a:prstGeom prst="rect">
            <a:avLst/>
          </a:prstGeom>
        </p:spPr>
        <p:txBody>
          <a:bodyPr wrap="none">
            <a:spAutoFit/>
          </a:bodyPr>
          <a:lstStyle/>
          <a:p>
            <a:pPr indent="203200">
              <a:lnSpc>
                <a:spcPts val="12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局部压力损失</a:t>
            </a:r>
            <a:r>
              <a:rPr lang="en-US" altLang="zh-CN" sz="16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6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6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en-US" altLang="zh-CN" sz="16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与液流的动能直接有关</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一般可按下式计算</a:t>
            </a:r>
            <a:endParaRPr lang="zh-CN" altLang="zh-CN" sz="2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a:extLst>
              <a:ext uri="{FF2B5EF4-FFF2-40B4-BE49-F238E27FC236}">
                <a16:creationId xmlns:a16="http://schemas.microsoft.com/office/drawing/2014/main" id="{74A07F5C-D5A8-4409-8F9A-3CC260C7122C}"/>
              </a:ext>
            </a:extLst>
          </p:cNvPr>
          <p:cNvSpPr/>
          <p:nvPr/>
        </p:nvSpPr>
        <p:spPr>
          <a:xfrm>
            <a:off x="4986332" y="2502020"/>
            <a:ext cx="4572000" cy="523220"/>
          </a:xfrm>
          <a:prstGeom prst="rect">
            <a:avLst/>
          </a:prstGeom>
        </p:spPr>
        <p:txBody>
          <a:bodyPr>
            <a:spAutoFit/>
          </a:bodyPr>
          <a:lstStyle/>
          <a:p>
            <a:pPr indent="203200">
              <a:lnSpc>
                <a:spcPts val="1200"/>
              </a:lnSpc>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液体的密度</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03200">
              <a:lnSpc>
                <a:spcPts val="1200"/>
              </a:lnSpc>
              <a:spcAft>
                <a:spcPts val="0"/>
              </a:spcAft>
            </a:pP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 </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液体的平均流速</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一般情况下均指局部阻力下游处的流速</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ζ</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局部阻力系数。</a:t>
            </a:r>
            <a:endParaRPr lang="zh-CN" altLang="en-US" dirty="0">
              <a:solidFill>
                <a:srgbClr val="FF0000"/>
              </a:solidFill>
              <a:latin typeface="Times New Roman" panose="02020603050405020304" pitchFamily="18" charset="0"/>
              <a:ea typeface="黑体" panose="02010609060101010101" pitchFamily="49" charset="-122"/>
            </a:endParaRPr>
          </a:p>
        </p:txBody>
      </p:sp>
      <p:sp>
        <p:nvSpPr>
          <p:cNvPr id="9" name="矩形 8">
            <a:extLst>
              <a:ext uri="{FF2B5EF4-FFF2-40B4-BE49-F238E27FC236}">
                <a16:creationId xmlns:a16="http://schemas.microsoft.com/office/drawing/2014/main" id="{AADA3318-2CF9-4719-9430-DE09A650A538}"/>
              </a:ext>
            </a:extLst>
          </p:cNvPr>
          <p:cNvSpPr/>
          <p:nvPr/>
        </p:nvSpPr>
        <p:spPr>
          <a:xfrm>
            <a:off x="657015" y="3496322"/>
            <a:ext cx="7839739" cy="772840"/>
          </a:xfrm>
          <a:prstGeom prst="rect">
            <a:avLst/>
          </a:prstGeom>
        </p:spPr>
        <p:txBody>
          <a:bodyPr wrap="square">
            <a:spAutoFit/>
          </a:bodyPr>
          <a:lstStyle/>
          <a:p>
            <a:pPr algn="ctr">
              <a:lnSpc>
                <a:spcPct val="20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由于液体流经局部阻力区域的流动情况非常复杂</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的值仅在个别场合可用理论求得</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p>
          <a:p>
            <a:pPr algn="ctr">
              <a:lnSpc>
                <a:spcPct val="20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一般都</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必须通过实验来确定</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l-GR"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的具体数值可从有关手册查到。几个典型的局部阻力系数示于附录</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以供参考。</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45507E3-8D05-484F-9AFD-30BD5B9F9DD9}"/>
                  </a:ext>
                </a:extLst>
              </p:cNvPr>
              <p:cNvSpPr/>
              <p:nvPr/>
            </p:nvSpPr>
            <p:spPr>
              <a:xfrm>
                <a:off x="2301784" y="2317354"/>
                <a:ext cx="268454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000">
                          <a:latin typeface="Cambria Math" panose="02040503050406030204" pitchFamily="18" charset="0"/>
                        </a:rPr>
                        <m:t>Δ</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𝑝</m:t>
                          </m:r>
                        </m:e>
                        <m:sub>
                          <m:r>
                            <m:rPr>
                              <m:sty m:val="p"/>
                            </m:rPr>
                            <a:rPr lang="zh-CN" altLang="en-US" sz="2000" i="0">
                              <a:latin typeface="Cambria Math" panose="02040503050406030204" pitchFamily="18" charset="0"/>
                            </a:rPr>
                            <m:t>ζ</m:t>
                          </m:r>
                        </m:sub>
                      </m:sSub>
                      <m:r>
                        <a:rPr lang="zh-CN" altLang="en-US" sz="2000" i="0">
                          <a:latin typeface="Cambria Math" panose="02040503050406030204" pitchFamily="18" charset="0"/>
                        </a:rPr>
                        <m:t>=</m:t>
                      </m:r>
                      <m:r>
                        <a:rPr lang="zh-CN" altLang="en-US" sz="2000" i="1">
                          <a:latin typeface="Cambria Math" panose="02040503050406030204" pitchFamily="18" charset="0"/>
                        </a:rPr>
                        <m:t>𝜁</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𝜌</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𝑣</m:t>
                              </m:r>
                            </m:e>
                            <m:sup>
                              <m:r>
                                <a:rPr lang="zh-CN" altLang="en-US" sz="2000" i="0">
                                  <a:latin typeface="Cambria Math" panose="02040503050406030204" pitchFamily="18" charset="0"/>
                                </a:rPr>
                                <m:t>2</m:t>
                              </m:r>
                            </m:sup>
                          </m:sSup>
                        </m:num>
                        <m:den>
                          <m:r>
                            <a:rPr lang="zh-CN" altLang="en-US" sz="2000" i="0">
                              <a:latin typeface="Cambria Math" panose="02040503050406030204" pitchFamily="18" charset="0"/>
                            </a:rPr>
                            <m:t>2</m:t>
                          </m:r>
                        </m:den>
                      </m:f>
                      <m:r>
                        <m:rPr>
                          <m:nor/>
                        </m:rPr>
                        <a:rPr lang="zh-CN" altLang="en-US" sz="2000" i="1">
                          <a:latin typeface="Cambria Math" panose="02040503050406030204" pitchFamily="18" charset="0"/>
                        </a:rPr>
                        <m:t>(</m:t>
                      </m:r>
                      <m:r>
                        <a:rPr lang="zh-CN" altLang="en-US" sz="2000" i="0">
                          <a:latin typeface="Cambria Math" panose="02040503050406030204" pitchFamily="18" charset="0"/>
                        </a:rPr>
                        <m:t>3</m:t>
                      </m:r>
                      <m:r>
                        <m:rPr>
                          <m:nor/>
                        </m:rPr>
                        <a:rPr lang="zh-CN" altLang="en-US" sz="2000" i="1">
                          <a:latin typeface="Cambria Math" panose="02040503050406030204" pitchFamily="18" charset="0"/>
                        </a:rPr>
                        <m:t>−</m:t>
                      </m:r>
                      <m:r>
                        <a:rPr lang="zh-CN" altLang="en-US" sz="2000" i="0">
                          <a:latin typeface="Cambria Math" panose="02040503050406030204" pitchFamily="18" charset="0"/>
                        </a:rPr>
                        <m:t>39</m:t>
                      </m:r>
                      <m:r>
                        <m:rPr>
                          <m:nor/>
                        </m:rPr>
                        <a:rPr lang="zh-CN" altLang="en-US" sz="2000" i="1">
                          <a:latin typeface="Cambria Math" panose="02040503050406030204" pitchFamily="18" charset="0"/>
                        </a:rPr>
                        <m:t>)</m:t>
                      </m:r>
                    </m:oMath>
                  </m:oMathPara>
                </a14:m>
                <a:endParaRPr lang="zh-CN" altLang="en-US" sz="2000" dirty="0"/>
              </a:p>
            </p:txBody>
          </p:sp>
        </mc:Choice>
        <mc:Fallback xmlns="">
          <p:sp>
            <p:nvSpPr>
              <p:cNvPr id="2" name="矩形 1">
                <a:extLst>
                  <a:ext uri="{FF2B5EF4-FFF2-40B4-BE49-F238E27FC236}">
                    <a16:creationId xmlns:a16="http://schemas.microsoft.com/office/drawing/2014/main" id="{C45507E3-8D05-484F-9AFD-30BD5B9F9DD9}"/>
                  </a:ext>
                </a:extLst>
              </p:cNvPr>
              <p:cNvSpPr>
                <a:spLocks noRot="1" noChangeAspect="1" noMove="1" noResize="1" noEditPoints="1" noAdjustHandles="1" noChangeArrowheads="1" noChangeShapeType="1" noTextEdit="1"/>
              </p:cNvSpPr>
              <p:nvPr/>
            </p:nvSpPr>
            <p:spPr>
              <a:xfrm>
                <a:off x="2301784" y="2317354"/>
                <a:ext cx="2684548" cy="707886"/>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245686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6">
            <a:extLst>
              <a:ext uri="{FF2B5EF4-FFF2-40B4-BE49-F238E27FC236}">
                <a16:creationId xmlns:a16="http://schemas.microsoft.com/office/drawing/2014/main" id="{E2520576-315C-4023-90B0-8A4F0BEFA32F}"/>
              </a:ext>
            </a:extLst>
          </p:cNvPr>
          <p:cNvSpPr/>
          <p:nvPr/>
        </p:nvSpPr>
        <p:spPr>
          <a:xfrm>
            <a:off x="312176" y="1011382"/>
            <a:ext cx="5922817" cy="3900053"/>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圆角矩形 3">
            <a:extLst>
              <a:ext uri="{FF2B5EF4-FFF2-40B4-BE49-F238E27FC236}">
                <a16:creationId xmlns:a16="http://schemas.microsoft.com/office/drawing/2014/main" id="{01BD2927-3F41-4CFB-A010-8AC4788646B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B941EF9E-8C46-4F0C-864F-202C823A7BFF}"/>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FAE6E206-AC25-4B50-8FF9-7D1FDBA748B6}"/>
              </a:ext>
            </a:extLst>
          </p:cNvPr>
          <p:cNvSpPr/>
          <p:nvPr/>
        </p:nvSpPr>
        <p:spPr>
          <a:xfrm>
            <a:off x="417043" y="1235335"/>
            <a:ext cx="5174815" cy="318357"/>
          </a:xfrm>
          <a:prstGeom prst="rect">
            <a:avLst/>
          </a:prstGeom>
        </p:spPr>
        <p:txBody>
          <a:bodyPr wrap="none">
            <a:spAutoFit/>
          </a:bodyPr>
          <a:lstStyle/>
          <a:p>
            <a:pPr indent="203200">
              <a:lnSpc>
                <a:spcPts val="1575"/>
              </a:lnSpc>
              <a:spcAft>
                <a:spcPts val="0"/>
              </a:spcAft>
            </a:pP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4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推导液流流经截面突然扩大处的压力损失。</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a:extLst>
              <a:ext uri="{FF2B5EF4-FFF2-40B4-BE49-F238E27FC236}">
                <a16:creationId xmlns:a16="http://schemas.microsoft.com/office/drawing/2014/main" id="{85C097A4-D97A-4A2C-9266-5100F83F679C}"/>
              </a:ext>
            </a:extLst>
          </p:cNvPr>
          <p:cNvSpPr/>
          <p:nvPr/>
        </p:nvSpPr>
        <p:spPr>
          <a:xfrm>
            <a:off x="514878" y="1532852"/>
            <a:ext cx="3427541" cy="276101"/>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中的</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列出伯努利方程</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5" name="3T22.EPS" descr="id:2147503616;FounderCES">
            <a:extLst>
              <a:ext uri="{FF2B5EF4-FFF2-40B4-BE49-F238E27FC236}">
                <a16:creationId xmlns:a16="http://schemas.microsoft.com/office/drawing/2014/main" id="{EE2D5A5C-1D25-4416-B0B2-82115E19541C}"/>
              </a:ext>
            </a:extLst>
          </p:cNvPr>
          <p:cNvPicPr/>
          <p:nvPr/>
        </p:nvPicPr>
        <p:blipFill>
          <a:blip r:embed="rId2"/>
          <a:stretch>
            <a:fillRect/>
          </a:stretch>
        </p:blipFill>
        <p:spPr>
          <a:xfrm>
            <a:off x="6607783" y="831782"/>
            <a:ext cx="2226945" cy="1487170"/>
          </a:xfrm>
          <a:prstGeom prst="rect">
            <a:avLst/>
          </a:prstGeom>
        </p:spPr>
      </p:pic>
      <p:sp>
        <p:nvSpPr>
          <p:cNvPr id="31" name="矩形 30">
            <a:extLst>
              <a:ext uri="{FF2B5EF4-FFF2-40B4-BE49-F238E27FC236}">
                <a16:creationId xmlns:a16="http://schemas.microsoft.com/office/drawing/2014/main" id="{BFC11BEF-23C9-46FB-A72A-7E669D399469}"/>
              </a:ext>
            </a:extLst>
          </p:cNvPr>
          <p:cNvSpPr/>
          <p:nvPr/>
        </p:nvSpPr>
        <p:spPr>
          <a:xfrm>
            <a:off x="6748760" y="2312025"/>
            <a:ext cx="1834155"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突然扩大处的局部损失</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7" name="矩形 36">
            <a:extLst>
              <a:ext uri="{FF2B5EF4-FFF2-40B4-BE49-F238E27FC236}">
                <a16:creationId xmlns:a16="http://schemas.microsoft.com/office/drawing/2014/main" id="{A0463721-9E7A-457B-93D8-6C41AFF4B9F4}"/>
              </a:ext>
            </a:extLst>
          </p:cNvPr>
          <p:cNvSpPr/>
          <p:nvPr/>
        </p:nvSpPr>
        <p:spPr>
          <a:xfrm>
            <a:off x="3301515" y="1802458"/>
            <a:ext cx="4572000" cy="577081"/>
          </a:xfrm>
          <a:prstGeom prst="rect">
            <a:avLst/>
          </a:prstGeom>
        </p:spPr>
        <p:txBody>
          <a:bodyPr>
            <a:spAutoFit/>
          </a:bodyPr>
          <a:lstStyle/>
          <a:p>
            <a:pPr indent="266700">
              <a:lnSpc>
                <a:spcPct val="150000"/>
              </a:lnSpc>
              <a:spcAft>
                <a:spcPts val="0"/>
              </a:spcAft>
            </a:pP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h </a:t>
            </a:r>
            <a:r>
              <a:rPr lang="en-US" altLang="zh-CN" sz="7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ζ </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单位重力液体的局部压力损失</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en-US" altLang="zh-CN" sz="7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 </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单位重力液体的沿程压力损失</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由于这里距离很短</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en-US" altLang="zh-CN" sz="7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 </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可略去不计。</a:t>
            </a:r>
            <a:endParaRPr lang="zh-CN" altLang="en-US" sz="1100" dirty="0">
              <a:solidFill>
                <a:srgbClr val="FF0000"/>
              </a:solidFill>
              <a:latin typeface="Times New Roman" panose="02020603050405020304" pitchFamily="18" charset="0"/>
              <a:ea typeface="黑体" panose="02010609060101010101" pitchFamily="49" charset="-122"/>
            </a:endParaRPr>
          </a:p>
        </p:txBody>
      </p:sp>
      <p:sp>
        <p:nvSpPr>
          <p:cNvPr id="40" name="矩形 39">
            <a:extLst>
              <a:ext uri="{FF2B5EF4-FFF2-40B4-BE49-F238E27FC236}">
                <a16:creationId xmlns:a16="http://schemas.microsoft.com/office/drawing/2014/main" id="{00407D93-5C29-4ED1-98D8-74F34AD837AE}"/>
              </a:ext>
            </a:extLst>
          </p:cNvPr>
          <p:cNvSpPr/>
          <p:nvPr/>
        </p:nvSpPr>
        <p:spPr>
          <a:xfrm>
            <a:off x="601597" y="2318952"/>
            <a:ext cx="3887603" cy="276101"/>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另将截面</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间的液体取为控制体</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根据动量方程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4" name="矩形 43">
            <a:extLst>
              <a:ext uri="{FF2B5EF4-FFF2-40B4-BE49-F238E27FC236}">
                <a16:creationId xmlns:a16="http://schemas.microsoft.com/office/drawing/2014/main" id="{C18784E4-F918-4B15-9E66-62D79CBE2D31}"/>
              </a:ext>
            </a:extLst>
          </p:cNvPr>
          <p:cNvSpPr/>
          <p:nvPr/>
        </p:nvSpPr>
        <p:spPr>
          <a:xfrm>
            <a:off x="3976199" y="2641364"/>
            <a:ext cx="1293944" cy="215444"/>
          </a:xfrm>
          <a:prstGeom prst="rect">
            <a:avLst/>
          </a:prstGeom>
        </p:spPr>
        <p:txBody>
          <a:bodyPr wrap="none">
            <a:spAutoFit/>
          </a:bodyPr>
          <a:lstStyle/>
          <a:p>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式中符号见图</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1200" dirty="0">
              <a:solidFill>
                <a:srgbClr val="FF0000"/>
              </a:solidFill>
              <a:latin typeface="Times New Roman" panose="02020603050405020304" pitchFamily="18" charset="0"/>
              <a:ea typeface="黑体" panose="02010609060101010101" pitchFamily="49" charset="-122"/>
            </a:endParaRPr>
          </a:p>
        </p:txBody>
      </p:sp>
      <p:sp>
        <p:nvSpPr>
          <p:cNvPr id="46" name="矩形 45">
            <a:extLst>
              <a:ext uri="{FF2B5EF4-FFF2-40B4-BE49-F238E27FC236}">
                <a16:creationId xmlns:a16="http://schemas.microsoft.com/office/drawing/2014/main" id="{90FB8B4E-9646-4451-8304-3CDDAF5DA2B3}"/>
              </a:ext>
            </a:extLst>
          </p:cNvPr>
          <p:cNvSpPr/>
          <p:nvPr/>
        </p:nvSpPr>
        <p:spPr>
          <a:xfrm>
            <a:off x="855671" y="2934425"/>
            <a:ext cx="3534942" cy="253916"/>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 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且由实验得知</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p</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根据这两式可推得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8083A8A5-493C-4F0F-A58F-951EBAFBE4C9}"/>
                  </a:ext>
                </a:extLst>
              </p:cNvPr>
              <p:cNvSpPr/>
              <p:nvPr/>
            </p:nvSpPr>
            <p:spPr>
              <a:xfrm>
                <a:off x="855671" y="3508351"/>
                <a:ext cx="4146263" cy="362984"/>
              </a:xfrm>
              <a:prstGeom prst="rect">
                <a:avLst/>
              </a:prstGeom>
            </p:spPr>
            <p:txBody>
              <a:bodyPr wrap="non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对于湍流来说</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α</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α</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β</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β</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因此式</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40)</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变成</a:t>
                </a:r>
                <a:r>
                  <a:rPr lang="en-US" altLang="zh-CN" sz="105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a:t>
                </a:r>
                <a:r>
                  <a:rPr lang="en-US" altLang="zh-CN" sz="1050" baseline="-25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ζ</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b>
                      <m:sup>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p>
                    </m:sSubSup>
                  </m:oMath>
                </a14:m>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亦即</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0" name="矩形 49">
                <a:extLst>
                  <a:ext uri="{FF2B5EF4-FFF2-40B4-BE49-F238E27FC236}">
                    <a16:creationId xmlns:a16="http://schemas.microsoft.com/office/drawing/2014/main" id="{8083A8A5-493C-4F0F-A58F-951EBAFBE4C9}"/>
                  </a:ext>
                </a:extLst>
              </p:cNvPr>
              <p:cNvSpPr>
                <a:spLocks noRot="1" noChangeAspect="1" noMove="1" noResize="1" noEditPoints="1" noAdjustHandles="1" noChangeArrowheads="1" noChangeShapeType="1" noTextEdit="1"/>
              </p:cNvSpPr>
              <p:nvPr/>
            </p:nvSpPr>
            <p:spPr>
              <a:xfrm>
                <a:off x="855671" y="3508351"/>
                <a:ext cx="4146263" cy="362984"/>
              </a:xfrm>
              <a:prstGeom prst="rect">
                <a:avLst/>
              </a:prstGeom>
              <a:blipFill>
                <a:blip r:embed="rId6"/>
                <a:stretch>
                  <a:fillRect b="-50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1881C6FD-8330-4A91-A7A6-C27577BC8650}"/>
                  </a:ext>
                </a:extLst>
              </p:cNvPr>
              <p:cNvSpPr/>
              <p:nvPr/>
            </p:nvSpPr>
            <p:spPr>
              <a:xfrm>
                <a:off x="3583399" y="3855877"/>
                <a:ext cx="2079544" cy="404791"/>
              </a:xfrm>
              <a:prstGeom prst="rect">
                <a:avLst/>
              </a:prstGeom>
            </p:spPr>
            <p:txBody>
              <a:bodyPr wrap="none">
                <a:spAutoFit/>
              </a:bodyPr>
              <a:lstStyle/>
              <a:p>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局部阻力系数</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ζ=</a:t>
                </a:r>
                <a14:m>
                  <m:oMath xmlns:m="http://schemas.openxmlformats.org/officeDocument/2006/math">
                    <m:sSup>
                      <m:sSupPr>
                        <m:ctrlPr>
                          <a:rPr lang="zh-CN" altLang="zh-CN" sz="1200" i="1">
                            <a:solidFill>
                              <a:srgbClr val="FF0000"/>
                            </a:solidFill>
                            <a:effectLst/>
                            <a:latin typeface="Cambria Math" panose="02040503050406030204" pitchFamily="18" charset="0"/>
                            <a:ea typeface="Cambria Math" panose="02040503050406030204" pitchFamily="18" charset="0"/>
                          </a:rPr>
                        </m:ctrlPr>
                      </m:sSupPr>
                      <m:e>
                        <m:r>
                          <a:rPr lang="en-US" altLang="zh-CN" sz="1200" b="0" i="1" smtClean="0">
                            <a:solidFill>
                              <a:srgbClr val="FF0000"/>
                            </a:solidFill>
                            <a:effectLst/>
                            <a:latin typeface="Cambria Math" panose="02040503050406030204" pitchFamily="18" charset="0"/>
                            <a:ea typeface="Cambria Math" panose="02040503050406030204" pitchFamily="18" charset="0"/>
                          </a:rPr>
                          <m:t> </m:t>
                        </m:r>
                        <m:d>
                          <m:dPr>
                            <m:ctrlPr>
                              <a:rPr lang="zh-CN" altLang="zh-CN" sz="1200" i="1">
                                <a:solidFill>
                                  <a:srgbClr val="FF0000"/>
                                </a:solidFill>
                                <a:effectLst/>
                                <a:latin typeface="Cambria Math" panose="02040503050406030204" pitchFamily="18" charset="0"/>
                                <a:ea typeface="Cambria Math" panose="02040503050406030204" pitchFamily="18" charset="0"/>
                              </a:rPr>
                            </m:ctrlPr>
                          </m:dPr>
                          <m:e>
                            <m:f>
                              <m:fPr>
                                <m:ctrlPr>
                                  <a:rPr lang="zh-CN" altLang="zh-CN" sz="1200" i="1">
                                    <a:solidFill>
                                      <a:srgbClr val="FF0000"/>
                                    </a:solidFill>
                                    <a:effectLst/>
                                    <a:latin typeface="Cambria Math" panose="02040503050406030204" pitchFamily="18" charset="0"/>
                                    <a:ea typeface="Cambria Math" panose="02040503050406030204" pitchFamily="18" charset="0"/>
                                  </a:rPr>
                                </m:ctrlPr>
                              </m:fPr>
                              <m:num>
                                <m:sSub>
                                  <m:sSubPr>
                                    <m:ctrlPr>
                                      <a:rPr lang="zh-CN" altLang="zh-CN" sz="1200" i="1">
                                        <a:solidFill>
                                          <a:srgbClr val="FF0000"/>
                                        </a:solidFill>
                                        <a:effectLst/>
                                        <a:latin typeface="Cambria Math" panose="02040503050406030204" pitchFamily="18" charset="0"/>
                                        <a:ea typeface="Cambria Math" panose="02040503050406030204" pitchFamily="18" charset="0"/>
                                      </a:rPr>
                                    </m:ctrlPr>
                                  </m:sSubPr>
                                  <m:e>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𝐴</m:t>
                                    </m:r>
                                  </m:e>
                                  <m:sub>
                                    <m:r>
                                      <a:rPr lang="en-US" altLang="zh-CN" sz="900">
                                        <a:solidFill>
                                          <a:srgbClr val="FF0000"/>
                                        </a:solidFill>
                                        <a:effectLst/>
                                        <a:latin typeface="Cambria Math" panose="02040503050406030204" pitchFamily="18" charset="0"/>
                                        <a:ea typeface="方正书宋_GBK"/>
                                        <a:cs typeface="Times New Roman" panose="02020603050405020304" pitchFamily="18" charset="0"/>
                                      </a:rPr>
                                      <m:t>2</m:t>
                                    </m:r>
                                  </m:sub>
                                </m:sSub>
                              </m:num>
                              <m:den>
                                <m:sSub>
                                  <m:sSubPr>
                                    <m:ctrlPr>
                                      <a:rPr lang="zh-CN" altLang="zh-CN" sz="1200" i="1">
                                        <a:solidFill>
                                          <a:srgbClr val="FF0000"/>
                                        </a:solidFill>
                                        <a:effectLst/>
                                        <a:latin typeface="Cambria Math" panose="02040503050406030204" pitchFamily="18" charset="0"/>
                                        <a:ea typeface="Cambria Math" panose="02040503050406030204" pitchFamily="18" charset="0"/>
                                      </a:rPr>
                                    </m:ctrlPr>
                                  </m:sSubPr>
                                  <m:e>
                                    <m:r>
                                      <a:rPr lang="en-US" altLang="zh-CN" sz="900" i="1">
                                        <a:solidFill>
                                          <a:srgbClr val="FF0000"/>
                                        </a:solidFill>
                                        <a:effectLst/>
                                        <a:latin typeface="Cambria Math" panose="02040503050406030204" pitchFamily="18" charset="0"/>
                                        <a:ea typeface="方正书宋_GBK"/>
                                        <a:cs typeface="Times New Roman" panose="02020603050405020304" pitchFamily="18" charset="0"/>
                                      </a:rPr>
                                      <m:t>𝐴</m:t>
                                    </m:r>
                                  </m:e>
                                  <m:sub>
                                    <m:r>
                                      <a:rPr lang="en-US" altLang="zh-CN" sz="900">
                                        <a:solidFill>
                                          <a:srgbClr val="FF0000"/>
                                        </a:solidFill>
                                        <a:effectLst/>
                                        <a:latin typeface="Cambria Math" panose="02040503050406030204" pitchFamily="18" charset="0"/>
                                        <a:ea typeface="方正书宋_GBK"/>
                                        <a:cs typeface="Times New Roman" panose="02020603050405020304" pitchFamily="18" charset="0"/>
                                      </a:rPr>
                                      <m:t>1</m:t>
                                    </m:r>
                                  </m:sub>
                                </m:sSub>
                              </m:den>
                            </m:f>
                            <m:r>
                              <m:rPr>
                                <m:nor/>
                              </m:rPr>
                              <a:rPr lang="en-US" altLang="zh-CN" sz="800" i="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800">
                                <a:solidFill>
                                  <a:srgbClr val="FF0000"/>
                                </a:solidFill>
                                <a:effectLst/>
                                <a:latin typeface="Cambria Math" panose="02040503050406030204" pitchFamily="18" charset="0"/>
                                <a:ea typeface="方正书宋_GBK"/>
                                <a:cs typeface="Times New Roman" panose="02020603050405020304" pitchFamily="18" charset="0"/>
                              </a:rPr>
                              <m:t>1</m:t>
                            </m:r>
                          </m:e>
                        </m:d>
                      </m:e>
                      <m:sup>
                        <m:r>
                          <a:rPr lang="en-US" altLang="zh-CN" sz="800">
                            <a:solidFill>
                              <a:srgbClr val="FF0000"/>
                            </a:solidFill>
                            <a:effectLst/>
                            <a:latin typeface="Cambria Math" panose="02040503050406030204" pitchFamily="18" charset="0"/>
                            <a:ea typeface="方正书宋_GBK"/>
                            <a:cs typeface="Times New Roman" panose="02020603050405020304" pitchFamily="18" charset="0"/>
                          </a:rPr>
                          <m:t>2</m:t>
                        </m:r>
                      </m:sup>
                    </m:sSup>
                  </m:oMath>
                </a14:m>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4" name="矩形 53">
                <a:extLst>
                  <a:ext uri="{FF2B5EF4-FFF2-40B4-BE49-F238E27FC236}">
                    <a16:creationId xmlns:a16="http://schemas.microsoft.com/office/drawing/2014/main" id="{1881C6FD-8330-4A91-A7A6-C27577BC8650}"/>
                  </a:ext>
                </a:extLst>
              </p:cNvPr>
              <p:cNvSpPr>
                <a:spLocks noRot="1" noChangeAspect="1" noMove="1" noResize="1" noEditPoints="1" noAdjustHandles="1" noChangeArrowheads="1" noChangeShapeType="1" noTextEdit="1"/>
              </p:cNvSpPr>
              <p:nvPr/>
            </p:nvSpPr>
            <p:spPr>
              <a:xfrm>
                <a:off x="3583399" y="3855877"/>
                <a:ext cx="2079544" cy="404791"/>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a:extLst>
                  <a:ext uri="{FF2B5EF4-FFF2-40B4-BE49-F238E27FC236}">
                    <a16:creationId xmlns:a16="http://schemas.microsoft.com/office/drawing/2014/main" id="{11688BEC-1DC3-471A-9DE1-304BEE146125}"/>
                  </a:ext>
                </a:extLst>
              </p:cNvPr>
              <p:cNvSpPr/>
              <p:nvPr/>
            </p:nvSpPr>
            <p:spPr>
              <a:xfrm>
                <a:off x="542823" y="4099868"/>
                <a:ext cx="5517383" cy="710003"/>
              </a:xfrm>
              <a:prstGeom prst="rect">
                <a:avLst/>
              </a:prstGeom>
            </p:spPr>
            <p:txBody>
              <a:bodyPr wrap="square">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&gt;&gt;A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因此突然扩大截面处的局部能量损失为</a:t>
                </a:r>
                <a14:m>
                  <m:oMath xmlns:m="http://schemas.openxmlformats.org/officeDocument/2006/math">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05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1</m:t>
                        </m:r>
                      </m:sub>
                      <m:sup>
                        <m:r>
                          <a:rPr lang="en-US" altLang="zh-CN" sz="1050">
                            <a:solidFill>
                              <a:srgbClr val="000000"/>
                            </a:solidFill>
                            <a:effectLst/>
                            <a:latin typeface="Cambria Math" panose="02040503050406030204" pitchFamily="18" charset="0"/>
                            <a:ea typeface="方正书宋_GBK"/>
                            <a:cs typeface="Times New Roman" panose="02020603050405020304" pitchFamily="18" charset="0"/>
                          </a:rPr>
                          <m:t>2</m:t>
                        </m:r>
                      </m:sup>
                    </m:sSubSup>
                  </m:oMath>
                </a14:m>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05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a:t>
                </a:r>
                <a:r>
                  <a:rPr lang="en-US"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这说明</a:t>
                </a:r>
                <a:r>
                  <a:rPr lang="zh-CN" altLang="zh-CN" sz="105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进入突然扩大截面处液体的全部动能会因液流扰动而全部损失掉</a:t>
                </a:r>
                <a:r>
                  <a:rPr lang="en-US" altLang="zh-CN" sz="105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变为热能而散失</a:t>
                </a:r>
                <a:r>
                  <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56" name="矩形 55">
                <a:extLst>
                  <a:ext uri="{FF2B5EF4-FFF2-40B4-BE49-F238E27FC236}">
                    <a16:creationId xmlns:a16="http://schemas.microsoft.com/office/drawing/2014/main" id="{11688BEC-1DC3-471A-9DE1-304BEE146125}"/>
                  </a:ext>
                </a:extLst>
              </p:cNvPr>
              <p:cNvSpPr>
                <a:spLocks noRot="1" noChangeAspect="1" noMove="1" noResize="1" noEditPoints="1" noAdjustHandles="1" noChangeArrowheads="1" noChangeShapeType="1" noTextEdit="1"/>
              </p:cNvSpPr>
              <p:nvPr/>
            </p:nvSpPr>
            <p:spPr>
              <a:xfrm>
                <a:off x="542823" y="4099868"/>
                <a:ext cx="5517383" cy="710003"/>
              </a:xfrm>
              <a:prstGeom prst="rect">
                <a:avLst/>
              </a:prstGeom>
              <a:blipFill>
                <a:blip r:embed="rId9"/>
                <a:stretch>
                  <a:fillRect b="-4310"/>
                </a:stretch>
              </a:blipFill>
            </p:spPr>
            <p:txBody>
              <a:bodyPr/>
              <a:lstStyle/>
              <a:p>
                <a:r>
                  <a:rPr lang="zh-CN" altLang="en-US">
                    <a:noFill/>
                  </a:rPr>
                  <a:t> </a:t>
                </a:r>
              </a:p>
            </p:txBody>
          </p:sp>
        </mc:Fallback>
      </mc:AlternateContent>
      <p:sp>
        <p:nvSpPr>
          <p:cNvPr id="58" name="矩形 57">
            <a:extLst>
              <a:ext uri="{FF2B5EF4-FFF2-40B4-BE49-F238E27FC236}">
                <a16:creationId xmlns:a16="http://schemas.microsoft.com/office/drawing/2014/main" id="{8AC3CB45-44BA-43F1-AD5B-3FF96DFD869B}"/>
              </a:ext>
            </a:extLst>
          </p:cNvPr>
          <p:cNvSpPr/>
          <p:nvPr/>
        </p:nvSpPr>
        <p:spPr>
          <a:xfrm>
            <a:off x="5435255" y="2676974"/>
            <a:ext cx="4572000" cy="1546577"/>
          </a:xfrm>
          <a:prstGeom prst="rect">
            <a:avLst/>
          </a:prstGeom>
        </p:spPr>
        <p:txBody>
          <a:bodyPr>
            <a:spAutoFit/>
          </a:bodyPr>
          <a:lstStyle/>
          <a:p>
            <a:pPr algn="ctr">
              <a:lnSpc>
                <a:spcPct val="150000"/>
              </a:lnSpc>
            </a:pPr>
            <a:r>
              <a:rPr lang="zh-CN" altLang="en-US"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例题</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结果是在湍流的情况下作出的</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其理论</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 </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值与实验结果基本相符。</a:t>
            </a:r>
            <a:endPar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但是</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通流截面突然扩大处是否倒圆</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则对压力损失有重大影响</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可用一个入口系数</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来修正</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a:t>
            </a:r>
            <a:endParaRPr lang="zh-CN" altLang="en-US"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7376714-9E7B-4AEC-B305-E1A8B56EA727}"/>
                  </a:ext>
                </a:extLst>
              </p:cNvPr>
              <p:cNvSpPr/>
              <p:nvPr/>
            </p:nvSpPr>
            <p:spPr>
              <a:xfrm>
                <a:off x="1246677" y="1796307"/>
                <a:ext cx="2480423"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0">
                                  <a:latin typeface="Cambria Math" panose="02040503050406030204" pitchFamily="18" charset="0"/>
                                </a:rPr>
                                <m:t>1</m:t>
                              </m:r>
                            </m:sub>
                          </m:sSub>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0">
                                  <a:latin typeface="Cambria Math" panose="02040503050406030204" pitchFamily="18" charset="0"/>
                                </a:rPr>
                                <m:t>2</m:t>
                              </m:r>
                            </m:sub>
                          </m:sSub>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ζ</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λ</m:t>
                          </m:r>
                        </m:sub>
                      </m:sSub>
                    </m:oMath>
                  </m:oMathPara>
                </a14:m>
                <a:endParaRPr lang="zh-CN" altLang="en-US" sz="1200" dirty="0"/>
              </a:p>
            </p:txBody>
          </p:sp>
        </mc:Choice>
        <mc:Fallback xmlns="">
          <p:sp>
            <p:nvSpPr>
              <p:cNvPr id="2" name="矩形 1">
                <a:extLst>
                  <a:ext uri="{FF2B5EF4-FFF2-40B4-BE49-F238E27FC236}">
                    <a16:creationId xmlns:a16="http://schemas.microsoft.com/office/drawing/2014/main" id="{C7376714-9E7B-4AEC-B305-E1A8B56EA727}"/>
                  </a:ext>
                </a:extLst>
              </p:cNvPr>
              <p:cNvSpPr>
                <a:spLocks noRot="1" noChangeAspect="1" noMove="1" noResize="1" noEditPoints="1" noAdjustHandles="1" noChangeArrowheads="1" noChangeShapeType="1" noTextEdit="1"/>
              </p:cNvSpPr>
              <p:nvPr/>
            </p:nvSpPr>
            <p:spPr>
              <a:xfrm>
                <a:off x="1246677" y="1796307"/>
                <a:ext cx="2480423" cy="498150"/>
              </a:xfrm>
              <a:prstGeom prst="rect">
                <a:avLst/>
              </a:prstGeom>
              <a:blipFill>
                <a:blip r:embed="rId10"/>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CD479BF1-69FE-4E91-89A2-0E2F8C6F43CC}"/>
                  </a:ext>
                </a:extLst>
              </p:cNvPr>
              <p:cNvSpPr/>
              <p:nvPr/>
            </p:nvSpPr>
            <p:spPr>
              <a:xfrm>
                <a:off x="984169" y="2623997"/>
                <a:ext cx="3122457"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0</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r>
                        <a:rPr lang="zh-CN" altLang="en-US" sz="1200" i="0">
                          <a:latin typeface="Cambria Math" panose="02040503050406030204" pitchFamily="18" charset="0"/>
                        </a:rPr>
                        <m:t>=</m:t>
                      </m:r>
                      <m:r>
                        <a:rPr lang="zh-CN" altLang="en-US" sz="1200" i="1">
                          <a:latin typeface="Cambria Math" panose="02040503050406030204" pitchFamily="18" charset="0"/>
                        </a:rPr>
                        <m:t>𝜌</m:t>
                      </m:r>
                      <m:r>
                        <a:rPr lang="zh-CN" altLang="en-US" sz="1200" i="1">
                          <a:latin typeface="Cambria Math" panose="02040503050406030204" pitchFamily="18" charset="0"/>
                        </a:rPr>
                        <m:t>𝑞</m:t>
                      </m:r>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𝛽</m:t>
                          </m:r>
                        </m:e>
                        <m:sub>
                          <m:r>
                            <a:rPr lang="zh-CN" altLang="en-US" sz="1200" i="0">
                              <a:latin typeface="Cambria Math" panose="02040503050406030204" pitchFamily="18" charset="0"/>
                            </a:rPr>
                            <m:t>2</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𝛽</m:t>
                          </m:r>
                        </m:e>
                        <m:sub>
                          <m:r>
                            <a:rPr lang="zh-CN" altLang="en-US" sz="1200" i="0">
                              <a:latin typeface="Cambria Math" panose="02040503050406030204" pitchFamily="18" charset="0"/>
                            </a:rPr>
                            <m:t>1</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Sub>
                      <m:r>
                        <m:rPr>
                          <m:nor/>
                        </m:rPr>
                        <a:rPr lang="zh-CN" altLang="en-US" sz="1200" i="1">
                          <a:latin typeface="Cambria Math" panose="02040503050406030204" pitchFamily="18" charset="0"/>
                        </a:rPr>
                        <m:t>)</m:t>
                      </m:r>
                    </m:oMath>
                  </m:oMathPara>
                </a14:m>
                <a:endParaRPr lang="zh-CN" altLang="en-US" sz="1200" dirty="0"/>
              </a:p>
            </p:txBody>
          </p:sp>
        </mc:Choice>
        <mc:Fallback xmlns="">
          <p:sp>
            <p:nvSpPr>
              <p:cNvPr id="3" name="矩形 2">
                <a:extLst>
                  <a:ext uri="{FF2B5EF4-FFF2-40B4-BE49-F238E27FC236}">
                    <a16:creationId xmlns:a16="http://schemas.microsoft.com/office/drawing/2014/main" id="{CD479BF1-69FE-4E91-89A2-0E2F8C6F43CC}"/>
                  </a:ext>
                </a:extLst>
              </p:cNvPr>
              <p:cNvSpPr>
                <a:spLocks noRot="1" noChangeAspect="1" noMove="1" noResize="1" noEditPoints="1" noAdjustHandles="1" noChangeArrowheads="1" noChangeShapeType="1" noTextEdit="1"/>
              </p:cNvSpPr>
              <p:nvPr/>
            </p:nvSpPr>
            <p:spPr>
              <a:xfrm>
                <a:off x="984169" y="2623997"/>
                <a:ext cx="3122457" cy="276999"/>
              </a:xfrm>
              <a:prstGeom prst="rect">
                <a:avLst/>
              </a:prstGeom>
              <a:blipFill>
                <a:blip r:embed="rId11"/>
                <a:stretch>
                  <a:fillRect b="-86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178D226-1102-4E54-ADAE-56F67F1F5EEF}"/>
                  </a:ext>
                </a:extLst>
              </p:cNvPr>
              <p:cNvSpPr/>
              <p:nvPr/>
            </p:nvSpPr>
            <p:spPr>
              <a:xfrm>
                <a:off x="1246677" y="3167532"/>
                <a:ext cx="3080587"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ζ</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𝑔</m:t>
                          </m:r>
                        </m:den>
                      </m:f>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𝛽</m:t>
                          </m:r>
                        </m:e>
                        <m:sub>
                          <m:r>
                            <a:rPr lang="zh-CN" altLang="en-US" sz="1200" i="0">
                              <a:latin typeface="Cambria Math" panose="02040503050406030204" pitchFamily="18" charset="0"/>
                            </a:rPr>
                            <m:t>2</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Sub>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𝛽</m:t>
                          </m:r>
                        </m:e>
                        <m:sub>
                          <m:r>
                            <a:rPr lang="zh-CN" altLang="en-US" sz="1200" i="0">
                              <a:latin typeface="Cambria Math" panose="02040503050406030204" pitchFamily="18" charset="0"/>
                            </a:rPr>
                            <m:t>1</m:t>
                          </m:r>
                        </m:sub>
                      </m:sSub>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Sub>
                      <m:r>
                        <m:rPr>
                          <m:nor/>
                        </m:rPr>
                        <a:rPr lang="zh-CN" altLang="en-US" sz="1200" i="1">
                          <a:latin typeface="Cambria Math" panose="02040503050406030204" pitchFamily="18" charset="0"/>
                        </a:rPr>
                        <m:t>)</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0">
                                  <a:latin typeface="Cambria Math" panose="02040503050406030204" pitchFamily="18" charset="0"/>
                                </a:rPr>
                                <m:t>1</m:t>
                              </m:r>
                            </m:sub>
                          </m:sSub>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𝛼</m:t>
                              </m:r>
                            </m:e>
                            <m:sub>
                              <m:r>
                                <a:rPr lang="zh-CN" altLang="en-US" sz="1200" i="0">
                                  <a:latin typeface="Cambria Math" panose="02040503050406030204" pitchFamily="18" charset="0"/>
                                </a:rPr>
                                <m:t>2</m:t>
                              </m:r>
                            </m:sub>
                          </m:sSub>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40</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4" name="矩形 3">
                <a:extLst>
                  <a:ext uri="{FF2B5EF4-FFF2-40B4-BE49-F238E27FC236}">
                    <a16:creationId xmlns:a16="http://schemas.microsoft.com/office/drawing/2014/main" id="{2178D226-1102-4E54-ADAE-56F67F1F5EEF}"/>
                  </a:ext>
                </a:extLst>
              </p:cNvPr>
              <p:cNvSpPr>
                <a:spLocks noRot="1" noChangeAspect="1" noMove="1" noResize="1" noEditPoints="1" noAdjustHandles="1" noChangeArrowheads="1" noChangeShapeType="1" noTextEdit="1"/>
              </p:cNvSpPr>
              <p:nvPr/>
            </p:nvSpPr>
            <p:spPr>
              <a:xfrm>
                <a:off x="1246677" y="3167532"/>
                <a:ext cx="3080587" cy="498150"/>
              </a:xfrm>
              <a:prstGeom prst="rect">
                <a:avLst/>
              </a:prstGeom>
              <a:blipFill>
                <a:blip r:embed="rId12"/>
                <a:stretch>
                  <a:fillRect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321978C2-5004-43DD-8015-22C7C738B3C7}"/>
                  </a:ext>
                </a:extLst>
              </p:cNvPr>
              <p:cNvSpPr/>
              <p:nvPr/>
            </p:nvSpPr>
            <p:spPr>
              <a:xfrm>
                <a:off x="1681700" y="3825996"/>
                <a:ext cx="1537344" cy="464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ζ</m:t>
                          </m:r>
                        </m:sub>
                      </m:sSub>
                      <m:r>
                        <a:rPr lang="zh-CN" altLang="en-US" sz="1200" i="0">
                          <a:latin typeface="Cambria Math" panose="02040503050406030204" pitchFamily="18" charset="0"/>
                        </a:rPr>
                        <m:t>=</m:t>
                      </m:r>
                      <m:r>
                        <a:rPr lang="zh-CN" altLang="en-US" sz="1200" i="1">
                          <a:latin typeface="Cambria Math" panose="02040503050406030204" pitchFamily="18" charset="0"/>
                        </a:rPr>
                        <m:t>𝜁</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𝜌</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den>
                      </m:f>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41</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6" name="矩形 5">
                <a:extLst>
                  <a:ext uri="{FF2B5EF4-FFF2-40B4-BE49-F238E27FC236}">
                    <a16:creationId xmlns:a16="http://schemas.microsoft.com/office/drawing/2014/main" id="{321978C2-5004-43DD-8015-22C7C738B3C7}"/>
                  </a:ext>
                </a:extLst>
              </p:cNvPr>
              <p:cNvSpPr>
                <a:spLocks noRot="1" noChangeAspect="1" noMove="1" noResize="1" noEditPoints="1" noAdjustHandles="1" noChangeArrowheads="1" noChangeShapeType="1" noTextEdit="1"/>
              </p:cNvSpPr>
              <p:nvPr/>
            </p:nvSpPr>
            <p:spPr>
              <a:xfrm>
                <a:off x="1681700" y="3825996"/>
                <a:ext cx="1537344" cy="464551"/>
              </a:xfrm>
              <a:prstGeom prst="rect">
                <a:avLst/>
              </a:prstGeom>
              <a:blipFill>
                <a:blip r:embed="rId13"/>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6EDA33E-065C-431D-ADD3-14337732970A}"/>
                  </a:ext>
                </a:extLst>
              </p:cNvPr>
              <p:cNvSpPr/>
              <p:nvPr/>
            </p:nvSpPr>
            <p:spPr>
              <a:xfrm>
                <a:off x="6668314" y="4182967"/>
                <a:ext cx="2253502" cy="5438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200">
                          <a:latin typeface="Cambria Math" panose="02040503050406030204" pitchFamily="18" charset="0"/>
                        </a:rPr>
                        <m:t>Δ</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m:rPr>
                              <m:sty m:val="p"/>
                            </m:rPr>
                            <a:rPr lang="zh-CN" altLang="en-US" sz="1200" i="0">
                              <a:latin typeface="Cambria Math" panose="02040503050406030204" pitchFamily="18" charset="0"/>
                            </a:rPr>
                            <m:t>ζ</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𝐶</m:t>
                          </m:r>
                        </m:e>
                        <m:sub>
                          <m:r>
                            <m:rPr>
                              <m:sty m:val="p"/>
                            </m:rPr>
                            <a:rPr lang="zh-CN" altLang="en-US" sz="1200" i="0">
                              <a:latin typeface="Cambria Math" panose="02040503050406030204" pitchFamily="18" charset="0"/>
                            </a:rPr>
                            <m:t>i</m:t>
                          </m:r>
                        </m:sub>
                      </m:sSub>
                      <m:sSup>
                        <m:sSupPr>
                          <m:ctrlPr>
                            <a:rPr lang="zh-CN" altLang="en-US" sz="1200" i="1">
                              <a:latin typeface="Cambria Math" panose="02040503050406030204" pitchFamily="18" charset="0"/>
                            </a:rPr>
                          </m:ctrlPr>
                        </m:sSupPr>
                        <m:e>
                          <m:d>
                            <m:dPr>
                              <m:ctrlPr>
                                <a:rPr lang="zh-CN" altLang="en-US" sz="1200" i="1">
                                  <a:latin typeface="Cambria Math" panose="02040503050406030204" pitchFamily="18" charset="0"/>
                                </a:rPr>
                              </m:ctrlPr>
                            </m:dPr>
                            <m:e>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2</m:t>
                                      </m:r>
                                    </m:sub>
                                  </m:sSub>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den>
                              </m:f>
                              <m:r>
                                <m:rPr>
                                  <m:nor/>
                                </m:rPr>
                                <a:rPr lang="zh-CN" altLang="en-US" sz="1200" i="1">
                                  <a:latin typeface="Cambria Math" panose="02040503050406030204" pitchFamily="18" charset="0"/>
                                </a:rPr>
                                <m:t>−</m:t>
                              </m:r>
                              <m:r>
                                <a:rPr lang="zh-CN" altLang="en-US" sz="1200" i="0">
                                  <a:latin typeface="Cambria Math" panose="02040503050406030204" pitchFamily="18" charset="0"/>
                                </a:rPr>
                                <m:t>1</m:t>
                              </m:r>
                            </m:e>
                          </m:d>
                        </m:e>
                        <m:sup>
                          <m:r>
                            <a:rPr lang="zh-CN" altLang="en-US" sz="1200" i="0">
                              <a:latin typeface="Cambria Math" panose="02040503050406030204" pitchFamily="18" charset="0"/>
                            </a:rPr>
                            <m:t>2</m:t>
                          </m:r>
                        </m:sup>
                      </m:sSup>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𝜌</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den>
                      </m:f>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42</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7" name="矩形 6">
                <a:extLst>
                  <a:ext uri="{FF2B5EF4-FFF2-40B4-BE49-F238E27FC236}">
                    <a16:creationId xmlns:a16="http://schemas.microsoft.com/office/drawing/2014/main" id="{A6EDA33E-065C-431D-ADD3-14337732970A}"/>
                  </a:ext>
                </a:extLst>
              </p:cNvPr>
              <p:cNvSpPr>
                <a:spLocks noRot="1" noChangeAspect="1" noMove="1" noResize="1" noEditPoints="1" noAdjustHandles="1" noChangeArrowheads="1" noChangeShapeType="1" noTextEdit="1"/>
              </p:cNvSpPr>
              <p:nvPr/>
            </p:nvSpPr>
            <p:spPr>
              <a:xfrm>
                <a:off x="6668314" y="4182967"/>
                <a:ext cx="2253502" cy="543803"/>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55788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left)">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 calcmode="lin" valueType="num">
                                      <p:cBhvr>
                                        <p:cTn id="29" dur="500" fill="hold"/>
                                        <p:tgtEl>
                                          <p:spTgt spid="37"/>
                                        </p:tgtEl>
                                        <p:attrNameLst>
                                          <p:attrName>ppt_w</p:attrName>
                                        </p:attrNameLst>
                                      </p:cBhvr>
                                      <p:tavLst>
                                        <p:tav tm="0">
                                          <p:val>
                                            <p:fltVal val="0"/>
                                          </p:val>
                                        </p:tav>
                                        <p:tav tm="100000">
                                          <p:val>
                                            <p:strVal val="#ppt_w"/>
                                          </p:val>
                                        </p:tav>
                                      </p:tavLst>
                                    </p:anim>
                                    <p:anim calcmode="lin" valueType="num">
                                      <p:cBhvr>
                                        <p:cTn id="30" dur="500" fill="hold"/>
                                        <p:tgtEl>
                                          <p:spTgt spid="37"/>
                                        </p:tgtEl>
                                        <p:attrNameLst>
                                          <p:attrName>ppt_h</p:attrName>
                                        </p:attrNameLst>
                                      </p:cBhvr>
                                      <p:tavLst>
                                        <p:tav tm="0">
                                          <p:val>
                                            <p:fltVal val="0"/>
                                          </p:val>
                                        </p:tav>
                                        <p:tav tm="100000">
                                          <p:val>
                                            <p:strVal val="#ppt_h"/>
                                          </p:val>
                                        </p:tav>
                                      </p:tavLst>
                                    </p:anim>
                                    <p:animEffect transition="in" filter="fade">
                                      <p:cBhvr>
                                        <p:cTn id="31" dur="500"/>
                                        <p:tgtEl>
                                          <p:spTgt spid="3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1000"/>
                                        <p:tgtEl>
                                          <p:spTgt spid="3"/>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44"/>
                                        </p:tgtEl>
                                        <p:attrNameLst>
                                          <p:attrName>style.visibility</p:attrName>
                                        </p:attrNameLst>
                                      </p:cBhvr>
                                      <p:to>
                                        <p:strVal val="visible"/>
                                      </p:to>
                                    </p:set>
                                    <p:anim calcmode="lin" valueType="num">
                                      <p:cBhvr>
                                        <p:cTn id="46" dur="500" fill="hold"/>
                                        <p:tgtEl>
                                          <p:spTgt spid="44"/>
                                        </p:tgtEl>
                                        <p:attrNameLst>
                                          <p:attrName>ppt_w</p:attrName>
                                        </p:attrNameLst>
                                      </p:cBhvr>
                                      <p:tavLst>
                                        <p:tav tm="0">
                                          <p:val>
                                            <p:fltVal val="0"/>
                                          </p:val>
                                        </p:tav>
                                        <p:tav tm="100000">
                                          <p:val>
                                            <p:strVal val="#ppt_w"/>
                                          </p:val>
                                        </p:tav>
                                      </p:tavLst>
                                    </p:anim>
                                    <p:anim calcmode="lin" valueType="num">
                                      <p:cBhvr>
                                        <p:cTn id="47" dur="500" fill="hold"/>
                                        <p:tgtEl>
                                          <p:spTgt spid="44"/>
                                        </p:tgtEl>
                                        <p:attrNameLst>
                                          <p:attrName>ppt_h</p:attrName>
                                        </p:attrNameLst>
                                      </p:cBhvr>
                                      <p:tavLst>
                                        <p:tav tm="0">
                                          <p:val>
                                            <p:fltVal val="0"/>
                                          </p:val>
                                        </p:tav>
                                        <p:tav tm="100000">
                                          <p:val>
                                            <p:strVal val="#ppt_h"/>
                                          </p:val>
                                        </p:tav>
                                      </p:tavLst>
                                    </p:anim>
                                    <p:animEffect transition="in" filter="fade">
                                      <p:cBhvr>
                                        <p:cTn id="48" dur="500"/>
                                        <p:tgtEl>
                                          <p:spTgt spid="4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wipe(left)">
                                      <p:cBhvr>
                                        <p:cTn id="58" dur="1000"/>
                                        <p:tgtEl>
                                          <p:spTgt spid="4">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0"/>
                                        </p:tgtEl>
                                        <p:attrNameLst>
                                          <p:attrName>style.visibility</p:attrName>
                                        </p:attrNameLst>
                                      </p:cBhvr>
                                      <p:to>
                                        <p:strVal val="visible"/>
                                      </p:to>
                                    </p:set>
                                    <p:animEffect transition="in" filter="fade">
                                      <p:cBhvr>
                                        <p:cTn id="63" dur="500"/>
                                        <p:tgtEl>
                                          <p:spTgt spid="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nodeType="clickEffect">
                                  <p:stCondLst>
                                    <p:cond delay="0"/>
                                  </p:stCondLst>
                                  <p:childTnLst>
                                    <p:set>
                                      <p:cBhvr>
                                        <p:cTn id="67" dur="1" fill="hold">
                                          <p:stCondLst>
                                            <p:cond delay="0"/>
                                          </p:stCondLst>
                                        </p:cTn>
                                        <p:tgtEl>
                                          <p:spTgt spid="6">
                                            <p:txEl>
                                              <p:pRg st="0" end="0"/>
                                            </p:txEl>
                                          </p:spTgt>
                                        </p:tgtEl>
                                        <p:attrNameLst>
                                          <p:attrName>style.visibility</p:attrName>
                                        </p:attrNameLst>
                                      </p:cBhvr>
                                      <p:to>
                                        <p:strVal val="visible"/>
                                      </p:to>
                                    </p:set>
                                    <p:animEffect transition="in" filter="wipe(left)">
                                      <p:cBhvr>
                                        <p:cTn id="68" dur="500"/>
                                        <p:tgtEl>
                                          <p:spTgt spid="6">
                                            <p:txEl>
                                              <p:pRg st="0" end="0"/>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54"/>
                                        </p:tgtEl>
                                        <p:attrNameLst>
                                          <p:attrName>style.visibility</p:attrName>
                                        </p:attrNameLst>
                                      </p:cBhvr>
                                      <p:to>
                                        <p:strVal val="visible"/>
                                      </p:to>
                                    </p:set>
                                    <p:anim calcmode="lin" valueType="num">
                                      <p:cBhvr>
                                        <p:cTn id="73" dur="500" fill="hold"/>
                                        <p:tgtEl>
                                          <p:spTgt spid="54"/>
                                        </p:tgtEl>
                                        <p:attrNameLst>
                                          <p:attrName>ppt_w</p:attrName>
                                        </p:attrNameLst>
                                      </p:cBhvr>
                                      <p:tavLst>
                                        <p:tav tm="0">
                                          <p:val>
                                            <p:fltVal val="0"/>
                                          </p:val>
                                        </p:tav>
                                        <p:tav tm="100000">
                                          <p:val>
                                            <p:strVal val="#ppt_w"/>
                                          </p:val>
                                        </p:tav>
                                      </p:tavLst>
                                    </p:anim>
                                    <p:anim calcmode="lin" valueType="num">
                                      <p:cBhvr>
                                        <p:cTn id="74" dur="500" fill="hold"/>
                                        <p:tgtEl>
                                          <p:spTgt spid="54"/>
                                        </p:tgtEl>
                                        <p:attrNameLst>
                                          <p:attrName>ppt_h</p:attrName>
                                        </p:attrNameLst>
                                      </p:cBhvr>
                                      <p:tavLst>
                                        <p:tav tm="0">
                                          <p:val>
                                            <p:fltVal val="0"/>
                                          </p:val>
                                        </p:tav>
                                        <p:tav tm="100000">
                                          <p:val>
                                            <p:strVal val="#ppt_h"/>
                                          </p:val>
                                        </p:tav>
                                      </p:tavLst>
                                    </p:anim>
                                    <p:animEffect transition="in" filter="fade">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6"/>
                                        </p:tgtEl>
                                        <p:attrNameLst>
                                          <p:attrName>style.visibility</p:attrName>
                                        </p:attrNameLst>
                                      </p:cBhvr>
                                      <p:to>
                                        <p:strVal val="visible"/>
                                      </p:to>
                                    </p:set>
                                    <p:animEffect transition="in" filter="fade">
                                      <p:cBhvr>
                                        <p:cTn id="80" dur="1000"/>
                                        <p:tgtEl>
                                          <p:spTgt spid="56"/>
                                        </p:tgtEl>
                                      </p:cBhvr>
                                    </p:animEffect>
                                    <p:anim calcmode="lin" valueType="num">
                                      <p:cBhvr>
                                        <p:cTn id="81" dur="1000" fill="hold"/>
                                        <p:tgtEl>
                                          <p:spTgt spid="56"/>
                                        </p:tgtEl>
                                        <p:attrNameLst>
                                          <p:attrName>ppt_x</p:attrName>
                                        </p:attrNameLst>
                                      </p:cBhvr>
                                      <p:tavLst>
                                        <p:tav tm="0">
                                          <p:val>
                                            <p:strVal val="#ppt_x"/>
                                          </p:val>
                                        </p:tav>
                                        <p:tav tm="100000">
                                          <p:val>
                                            <p:strVal val="#ppt_x"/>
                                          </p:val>
                                        </p:tav>
                                      </p:tavLst>
                                    </p:anim>
                                    <p:anim calcmode="lin" valueType="num">
                                      <p:cBhvr>
                                        <p:cTn id="82"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
                                        </p:tgtEl>
                                        <p:attrNameLst>
                                          <p:attrName>style.visibility</p:attrName>
                                        </p:attrNameLst>
                                      </p:cBhvr>
                                      <p:to>
                                        <p:strVal val="visible"/>
                                      </p:to>
                                    </p:set>
                                    <p:animEffect transition="in" filter="wipe(left)">
                                      <p:cBhvr>
                                        <p:cTn id="9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5" grpId="0"/>
      <p:bldP spid="18" grpId="0"/>
      <p:bldP spid="37" grpId="0"/>
      <p:bldP spid="40" grpId="0"/>
      <p:bldP spid="44" grpId="0"/>
      <p:bldP spid="46" grpId="0"/>
      <p:bldP spid="50" grpId="0"/>
      <p:bldP spid="54" grpId="0"/>
      <p:bldP spid="56" grpId="0"/>
      <p:bldP spid="58" grpId="0"/>
      <p:bldP spid="2" grpId="0"/>
      <p:bldP spid="3" grpId="0"/>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3">
            <a:extLst>
              <a:ext uri="{FF2B5EF4-FFF2-40B4-BE49-F238E27FC236}">
                <a16:creationId xmlns:a16="http://schemas.microsoft.com/office/drawing/2014/main" id="{01BD2927-3F41-4CFB-A010-8AC4788646B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B941EF9E-8C46-4F0C-864F-202C823A7BFF}"/>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pic>
        <p:nvPicPr>
          <p:cNvPr id="35" name="3T22.EPS" descr="id:2147503616;FounderCES">
            <a:extLst>
              <a:ext uri="{FF2B5EF4-FFF2-40B4-BE49-F238E27FC236}">
                <a16:creationId xmlns:a16="http://schemas.microsoft.com/office/drawing/2014/main" id="{EE2D5A5C-1D25-4416-B0B2-82115E19541C}"/>
              </a:ext>
            </a:extLst>
          </p:cNvPr>
          <p:cNvPicPr/>
          <p:nvPr/>
        </p:nvPicPr>
        <p:blipFill>
          <a:blip r:embed="rId2"/>
          <a:stretch>
            <a:fillRect/>
          </a:stretch>
        </p:blipFill>
        <p:spPr>
          <a:xfrm>
            <a:off x="6269809" y="1084891"/>
            <a:ext cx="2226945" cy="1487170"/>
          </a:xfrm>
          <a:prstGeom prst="rect">
            <a:avLst/>
          </a:prstGeom>
        </p:spPr>
      </p:pic>
      <p:sp>
        <p:nvSpPr>
          <p:cNvPr id="31" name="矩形 30">
            <a:extLst>
              <a:ext uri="{FF2B5EF4-FFF2-40B4-BE49-F238E27FC236}">
                <a16:creationId xmlns:a16="http://schemas.microsoft.com/office/drawing/2014/main" id="{BFC11BEF-23C9-46FB-A72A-7E669D399469}"/>
              </a:ext>
            </a:extLst>
          </p:cNvPr>
          <p:cNvSpPr/>
          <p:nvPr/>
        </p:nvSpPr>
        <p:spPr>
          <a:xfrm>
            <a:off x="6349464" y="2572061"/>
            <a:ext cx="1834155"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突然扩大处的局部损失</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8" name="矩形 57">
            <a:extLst>
              <a:ext uri="{FF2B5EF4-FFF2-40B4-BE49-F238E27FC236}">
                <a16:creationId xmlns:a16="http://schemas.microsoft.com/office/drawing/2014/main" id="{8AC3CB45-44BA-43F1-AD5B-3FF96DFD869B}"/>
              </a:ext>
            </a:extLst>
          </p:cNvPr>
          <p:cNvSpPr/>
          <p:nvPr/>
        </p:nvSpPr>
        <p:spPr>
          <a:xfrm>
            <a:off x="-349362" y="1104580"/>
            <a:ext cx="7227976" cy="1020985"/>
          </a:xfrm>
          <a:prstGeom prst="rect">
            <a:avLst/>
          </a:prstGeom>
        </p:spPr>
        <p:txBody>
          <a:bodyPr wrap="square">
            <a:spAutoFit/>
          </a:bodyPr>
          <a:lstStyle/>
          <a:p>
            <a:pPr algn="ctr">
              <a:lnSpc>
                <a:spcPct val="150000"/>
              </a:lnSpc>
            </a:pPr>
            <a:r>
              <a:rPr lang="zh-CN" altLang="en-US"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例题</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结果是在湍流的情况下作出的</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其理论</a:t>
            </a:r>
            <a:r>
              <a:rPr lang="en-US" altLang="zh-CN" sz="14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 </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值与实验结果基本相符。</a:t>
            </a:r>
            <a:endPar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但是</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通流截面突然扩大处是否倒圆则对压力损失有重大影响</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可用一个入口系数</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4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来修正</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a:t>
            </a:r>
            <a:endParaRPr lang="zh-CN" altLang="en-US" sz="2800" dirty="0">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D7F4D703-3620-404B-AA6C-E217C1889F92}"/>
              </a:ext>
            </a:extLst>
          </p:cNvPr>
          <p:cNvSpPr/>
          <p:nvPr/>
        </p:nvSpPr>
        <p:spPr>
          <a:xfrm>
            <a:off x="1936982" y="3044069"/>
            <a:ext cx="2616422" cy="297517"/>
          </a:xfrm>
          <a:prstGeom prst="rect">
            <a:avLst/>
          </a:prstGeom>
        </p:spPr>
        <p:txBody>
          <a:bodyPr wrap="none">
            <a:spAutoFit/>
          </a:bodyPr>
          <a:lstStyle/>
          <a:p>
            <a:pPr indent="266700">
              <a:lnSpc>
                <a:spcPts val="1575"/>
              </a:lnSpc>
              <a:spcAft>
                <a:spcPts val="0"/>
              </a:spcAft>
            </a:pP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的值示于表</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4" name="表格 3">
            <a:extLst>
              <a:ext uri="{FF2B5EF4-FFF2-40B4-BE49-F238E27FC236}">
                <a16:creationId xmlns:a16="http://schemas.microsoft.com/office/drawing/2014/main" id="{47EB976C-9B25-421C-8C8F-DD1D4AC7717D}"/>
              </a:ext>
            </a:extLst>
          </p:cNvPr>
          <p:cNvGraphicFramePr>
            <a:graphicFrameLocks noGrp="1"/>
          </p:cNvGraphicFramePr>
          <p:nvPr>
            <p:extLst>
              <p:ext uri="{D42A27DB-BD31-4B8C-83A1-F6EECF244321}">
                <p14:modId xmlns:p14="http://schemas.microsoft.com/office/powerpoint/2010/main" val="4019556236"/>
              </p:ext>
            </p:extLst>
          </p:nvPr>
        </p:nvGraphicFramePr>
        <p:xfrm>
          <a:off x="610053" y="3485040"/>
          <a:ext cx="7886701" cy="666330"/>
        </p:xfrm>
        <a:graphic>
          <a:graphicData uri="http://schemas.openxmlformats.org/drawingml/2006/table">
            <a:tbl>
              <a:tblPr firstRow="1" firstCol="1" bandRow="1">
                <a:tableStyleId>{5C22544A-7EE6-4342-B048-85BDC9FD1C3A}</a:tableStyleId>
              </a:tblPr>
              <a:tblGrid>
                <a:gridCol w="1954759">
                  <a:extLst>
                    <a:ext uri="{9D8B030D-6E8A-4147-A177-3AD203B41FA5}">
                      <a16:colId xmlns:a16="http://schemas.microsoft.com/office/drawing/2014/main" val="2608996263"/>
                    </a:ext>
                  </a:extLst>
                </a:gridCol>
                <a:gridCol w="1954759">
                  <a:extLst>
                    <a:ext uri="{9D8B030D-6E8A-4147-A177-3AD203B41FA5}">
                      <a16:colId xmlns:a16="http://schemas.microsoft.com/office/drawing/2014/main" val="1754431827"/>
                    </a:ext>
                  </a:extLst>
                </a:gridCol>
                <a:gridCol w="1954759">
                  <a:extLst>
                    <a:ext uri="{9D8B030D-6E8A-4147-A177-3AD203B41FA5}">
                      <a16:colId xmlns:a16="http://schemas.microsoft.com/office/drawing/2014/main" val="1717408563"/>
                    </a:ext>
                  </a:extLst>
                </a:gridCol>
                <a:gridCol w="2022424">
                  <a:extLst>
                    <a:ext uri="{9D8B030D-6E8A-4147-A177-3AD203B41FA5}">
                      <a16:colId xmlns:a16="http://schemas.microsoft.com/office/drawing/2014/main" val="3991936670"/>
                    </a:ext>
                  </a:extLst>
                </a:gridCol>
              </a:tblGrid>
              <a:tr h="222110">
                <a:tc gridSpan="4">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入 口 形 状</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628083460"/>
                  </a:ext>
                </a:extLst>
              </a:tr>
              <a:tr h="222110">
                <a:tc>
                  <a:txBody>
                    <a:bodyPr/>
                    <a:lstStyle/>
                    <a:p>
                      <a:pPr algn="ctr">
                        <a:lnSpc>
                          <a:spcPts val="1200"/>
                        </a:lnSpc>
                        <a:spcAft>
                          <a:spcPts val="0"/>
                        </a:spcAft>
                      </a:pPr>
                      <a:r>
                        <a:rPr lang="zh-CN" sz="800" b="0" dirty="0">
                          <a:solidFill>
                            <a:schemeClr val="tx1"/>
                          </a:solidFill>
                          <a:effectLst/>
                          <a:latin typeface="Times New Roman" panose="02020603050405020304" pitchFamily="18" charset="0"/>
                          <a:ea typeface="黑体" panose="02010609060101010101" pitchFamily="49" charset="-122"/>
                        </a:rPr>
                        <a:t>极好地倒圆</a:t>
                      </a:r>
                      <a:endParaRPr lang="zh-CN" sz="10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rPr>
                        <a:t>稍好地倒圆</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rPr>
                        <a:t>倒角</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800">
                          <a:effectLst/>
                          <a:latin typeface="Times New Roman" panose="02020603050405020304" pitchFamily="18" charset="0"/>
                          <a:ea typeface="黑体" panose="02010609060101010101" pitchFamily="49" charset="-122"/>
                        </a:rPr>
                        <a:t>后伸的管子</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52686873"/>
                  </a:ext>
                </a:extLst>
              </a:tr>
              <a:tr h="222110">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0.04</a:t>
                      </a:r>
                      <a:endParaRPr lang="zh-CN" sz="10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0.23</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0.485~0.56</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rPr>
                        <a:t>0.62~0.93</a:t>
                      </a:r>
                      <a:endParaRPr 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85993981"/>
                  </a:ext>
                </a:extLst>
              </a:tr>
            </a:tbl>
          </a:graphicData>
        </a:graphic>
      </p:graphicFrame>
      <p:sp>
        <p:nvSpPr>
          <p:cNvPr id="7" name="矩形 6">
            <a:extLst>
              <a:ext uri="{FF2B5EF4-FFF2-40B4-BE49-F238E27FC236}">
                <a16:creationId xmlns:a16="http://schemas.microsoft.com/office/drawing/2014/main" id="{E39D7D3B-647B-45EA-A2B7-8A5919A4BFE7}"/>
              </a:ext>
            </a:extLst>
          </p:cNvPr>
          <p:cNvSpPr/>
          <p:nvPr/>
        </p:nvSpPr>
        <p:spPr>
          <a:xfrm>
            <a:off x="3823031" y="4206565"/>
            <a:ext cx="1128835" cy="252633"/>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3-4</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9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3FAB9126-AB2E-4265-BFFB-CD0717E25376}"/>
                  </a:ext>
                </a:extLst>
              </p:cNvPr>
              <p:cNvSpPr/>
              <p:nvPr/>
            </p:nvSpPr>
            <p:spPr>
              <a:xfrm>
                <a:off x="1733030" y="2165952"/>
                <a:ext cx="3024326" cy="6941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1600">
                          <a:latin typeface="Cambria Math" panose="02040503050406030204" pitchFamily="18" charset="0"/>
                        </a:rPr>
                        <m:t>Δ</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ζ</m:t>
                          </m:r>
                        </m:sub>
                      </m:sSub>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𝐶</m:t>
                          </m:r>
                        </m:e>
                        <m:sub>
                          <m:r>
                            <m:rPr>
                              <m:sty m:val="p"/>
                            </m:rPr>
                            <a:rPr lang="zh-CN" altLang="en-US" sz="1600" i="0">
                              <a:latin typeface="Cambria Math" panose="02040503050406030204" pitchFamily="18" charset="0"/>
                            </a:rPr>
                            <m:t>i</m:t>
                          </m:r>
                        </m:sub>
                      </m:sSub>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den>
                              </m:f>
                              <m:r>
                                <m:rPr>
                                  <m:nor/>
                                </m:rPr>
                                <a:rPr lang="zh-CN" altLang="en-US" sz="1600" i="1">
                                  <a:latin typeface="Cambria Math" panose="02040503050406030204" pitchFamily="18" charset="0"/>
                                </a:rPr>
                                <m:t>−</m:t>
                              </m:r>
                              <m:r>
                                <a:rPr lang="zh-CN" altLang="en-US" sz="1600" i="0">
                                  <a:latin typeface="Cambria Math" panose="02040503050406030204" pitchFamily="18" charset="0"/>
                                </a:rPr>
                                <m:t>1</m:t>
                              </m:r>
                            </m:e>
                          </m:d>
                        </m:e>
                        <m:sup>
                          <m:r>
                            <a:rPr lang="zh-CN" altLang="en-US" sz="1600" i="0">
                              <a:latin typeface="Cambria Math" panose="02040503050406030204" pitchFamily="18" charset="0"/>
                            </a:rPr>
                            <m:t>2</m:t>
                          </m:r>
                        </m:sup>
                      </m:sSup>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𝜌</m:t>
                          </m:r>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𝑣</m:t>
                              </m:r>
                            </m:e>
                            <m:sub>
                              <m:r>
                                <a:rPr lang="zh-CN" altLang="en-US" sz="1600" i="0">
                                  <a:latin typeface="Cambria Math" panose="02040503050406030204" pitchFamily="18" charset="0"/>
                                </a:rPr>
                                <m:t>2</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den>
                      </m:f>
                      <m:r>
                        <m:rPr>
                          <m:nor/>
                        </m:rPr>
                        <a:rPr lang="zh-CN" altLang="en-US" sz="1600" i="1">
                          <a:latin typeface="Cambria Math" panose="02040503050406030204" pitchFamily="18" charset="0"/>
                        </a:rPr>
                        <m:t>(</m:t>
                      </m:r>
                      <m:r>
                        <a:rPr lang="zh-CN" altLang="en-US" sz="1600" i="0">
                          <a:latin typeface="Cambria Math" panose="02040503050406030204" pitchFamily="18" charset="0"/>
                        </a:rPr>
                        <m:t>3</m:t>
                      </m:r>
                      <m:r>
                        <m:rPr>
                          <m:nor/>
                        </m:rPr>
                        <a:rPr lang="zh-CN" altLang="en-US" sz="1600" i="1">
                          <a:latin typeface="Cambria Math" panose="02040503050406030204" pitchFamily="18" charset="0"/>
                        </a:rPr>
                        <m:t>−</m:t>
                      </m:r>
                      <m:r>
                        <a:rPr lang="zh-CN" altLang="en-US" sz="1600" i="0">
                          <a:latin typeface="Cambria Math" panose="02040503050406030204" pitchFamily="18" charset="0"/>
                        </a:rPr>
                        <m:t>42</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11" name="矩形 10">
                <a:extLst>
                  <a:ext uri="{FF2B5EF4-FFF2-40B4-BE49-F238E27FC236}">
                    <a16:creationId xmlns:a16="http://schemas.microsoft.com/office/drawing/2014/main" id="{3FAB9126-AB2E-4265-BFFB-CD0717E25376}"/>
                  </a:ext>
                </a:extLst>
              </p:cNvPr>
              <p:cNvSpPr>
                <a:spLocks noRot="1" noChangeAspect="1" noMove="1" noResize="1" noEditPoints="1" noAdjustHandles="1" noChangeArrowheads="1" noChangeShapeType="1" noTextEdit="1"/>
              </p:cNvSpPr>
              <p:nvPr/>
            </p:nvSpPr>
            <p:spPr>
              <a:xfrm>
                <a:off x="1733030" y="2165952"/>
                <a:ext cx="3024326" cy="694164"/>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9841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58" grpId="0"/>
      <p:bldP spid="3" grpId="0"/>
      <p:bldP spid="7" grpId="0"/>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4F0C5AE-9E1C-46F2-9DCB-702D10ACD6D9}"/>
              </a:ext>
            </a:extLst>
          </p:cNvPr>
          <p:cNvSpPr/>
          <p:nvPr/>
        </p:nvSpPr>
        <p:spPr>
          <a:xfrm>
            <a:off x="3982852" y="1438776"/>
            <a:ext cx="2946640" cy="233397"/>
          </a:xfrm>
          <a:prstGeom prst="rect">
            <a:avLst/>
          </a:prstGeom>
        </p:spPr>
        <p:txBody>
          <a:bodyPr wrap="none">
            <a:spAutoFit/>
          </a:bodyPr>
          <a:lstStyle/>
          <a:p>
            <a:pPr indent="203200">
              <a:lnSpc>
                <a:spcPts val="1200"/>
              </a:lnSpc>
              <a:spcAft>
                <a:spcPts val="0"/>
              </a:spcAft>
            </a:pP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由式</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可知</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每节波纹管的局部阻力系数</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应为</a:t>
            </a:r>
            <a:endPar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圆角矩形 6">
            <a:extLst>
              <a:ext uri="{FF2B5EF4-FFF2-40B4-BE49-F238E27FC236}">
                <a16:creationId xmlns:a16="http://schemas.microsoft.com/office/drawing/2014/main" id="{5490A5DD-8B00-4640-B24E-882044703118}"/>
              </a:ext>
            </a:extLst>
          </p:cNvPr>
          <p:cNvSpPr/>
          <p:nvPr/>
        </p:nvSpPr>
        <p:spPr>
          <a:xfrm>
            <a:off x="4142455" y="1209695"/>
            <a:ext cx="4894086" cy="358593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1C2A0D3E-DF7A-42B8-B90B-F829A8426F11}"/>
              </a:ext>
            </a:extLst>
          </p:cNvPr>
          <p:cNvSpPr/>
          <p:nvPr/>
        </p:nvSpPr>
        <p:spPr>
          <a:xfrm>
            <a:off x="4060116" y="1765998"/>
            <a:ext cx="4572000" cy="246221"/>
          </a:xfrm>
          <a:prstGeom prst="rect">
            <a:avLst/>
          </a:prstGeom>
        </p:spPr>
        <p:txBody>
          <a:bodyPr>
            <a:spAutoFit/>
          </a:bodyPr>
          <a:lstStyle/>
          <a:p>
            <a:pPr indent="203200">
              <a:lnSpc>
                <a:spcPts val="1200"/>
              </a:lnSpc>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波纹管的内径</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波纹管的圆弧内径</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波纹管在半径方向的扩大量。</a:t>
            </a:r>
            <a:endParaRPr lang="zh-CN" altLang="zh-CN" sz="105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55F7FB12-662C-4697-8A61-B31E1138350B}"/>
              </a:ext>
            </a:extLst>
          </p:cNvPr>
          <p:cNvSpPr/>
          <p:nvPr/>
        </p:nvSpPr>
        <p:spPr>
          <a:xfrm>
            <a:off x="3982852" y="2054312"/>
            <a:ext cx="4572000" cy="400110"/>
          </a:xfrm>
          <a:prstGeom prst="rect">
            <a:avLst/>
          </a:prstGeom>
        </p:spPr>
        <p:txBody>
          <a:bodyPr>
            <a:spAutoFit/>
          </a:bodyPr>
          <a:lstStyle/>
          <a:p>
            <a:pPr indent="203200">
              <a:lnSpc>
                <a:spcPts val="1200"/>
              </a:lnSpc>
              <a:spcAft>
                <a:spcPts val="0"/>
              </a:spcAft>
            </a:pP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实验结果表明</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与波纹管节距</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之间存在着如下的关系式</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 </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219</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03200">
              <a:lnSpc>
                <a:spcPts val="1200"/>
              </a:lnSpc>
              <a:spcAft>
                <a:spcPts val="0"/>
              </a:spcAft>
            </a:pP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因此波纹数为</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的波纹直管的局部压力损失为</a:t>
            </a:r>
            <a:endPar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矩形 23">
            <a:extLst>
              <a:ext uri="{FF2B5EF4-FFF2-40B4-BE49-F238E27FC236}">
                <a16:creationId xmlns:a16="http://schemas.microsoft.com/office/drawing/2014/main" id="{D85D28FB-68B8-42F1-8A8D-22276497F7C0}"/>
              </a:ext>
            </a:extLst>
          </p:cNvPr>
          <p:cNvSpPr/>
          <p:nvPr/>
        </p:nvSpPr>
        <p:spPr>
          <a:xfrm>
            <a:off x="6611273" y="2459972"/>
            <a:ext cx="4572000" cy="353943"/>
          </a:xfrm>
          <a:prstGeom prst="rect">
            <a:avLst/>
          </a:prstGeom>
        </p:spPr>
        <p:txBody>
          <a:bodyPr>
            <a:spAutoFit/>
          </a:bodyPr>
          <a:lstStyle/>
          <a:p>
            <a:pPr indent="203200">
              <a:lnSpc>
                <a:spcPts val="1200"/>
              </a:lnSpc>
              <a:spcAft>
                <a:spcPts val="0"/>
              </a:spcAft>
            </a:pP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S</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波纹管的波纹节距</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7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波纹管中液流的平均流速。</a:t>
            </a:r>
            <a:endParaRPr lang="zh-CN" altLang="en-US" sz="1600" dirty="0">
              <a:solidFill>
                <a:srgbClr val="FF0000"/>
              </a:solidFill>
              <a:latin typeface="Times New Roman" panose="02020603050405020304" pitchFamily="18" charset="0"/>
              <a:ea typeface="黑体" panose="02010609060101010101" pitchFamily="49" charset="-122"/>
            </a:endParaRPr>
          </a:p>
        </p:txBody>
      </p:sp>
      <p:sp>
        <p:nvSpPr>
          <p:cNvPr id="26" name="矩形 25">
            <a:extLst>
              <a:ext uri="{FF2B5EF4-FFF2-40B4-BE49-F238E27FC236}">
                <a16:creationId xmlns:a16="http://schemas.microsoft.com/office/drawing/2014/main" id="{53F72EA3-7ED5-4604-80DD-76A38FE404B7}"/>
              </a:ext>
            </a:extLst>
          </p:cNvPr>
          <p:cNvSpPr/>
          <p:nvPr/>
        </p:nvSpPr>
        <p:spPr>
          <a:xfrm>
            <a:off x="4213950" y="3023527"/>
            <a:ext cx="4046301" cy="230832"/>
          </a:xfrm>
          <a:prstGeom prst="rect">
            <a:avLst/>
          </a:prstGeom>
        </p:spPr>
        <p:txBody>
          <a:bodyPr wrap="none">
            <a:spAutoFit/>
          </a:bodyPr>
          <a:lstStyle/>
          <a:p>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波纹管因弯曲而引起的额外局部压力损失</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的波纹弯管来说也可表达成</a:t>
            </a:r>
            <a:endParaRPr lang="zh-CN" altLang="en-US" sz="2000" dirty="0">
              <a:latin typeface="Times New Roman" panose="02020603050405020304" pitchFamily="18" charset="0"/>
              <a:ea typeface="黑体" panose="02010609060101010101" pitchFamily="49" charset="-122"/>
            </a:endParaRPr>
          </a:p>
        </p:txBody>
      </p:sp>
      <p:sp>
        <p:nvSpPr>
          <p:cNvPr id="34" name="矩形 33">
            <a:extLst>
              <a:ext uri="{FF2B5EF4-FFF2-40B4-BE49-F238E27FC236}">
                <a16:creationId xmlns:a16="http://schemas.microsoft.com/office/drawing/2014/main" id="{04B46163-4742-42FB-9758-19C7D766E73A}"/>
              </a:ext>
            </a:extLst>
          </p:cNvPr>
          <p:cNvSpPr/>
          <p:nvPr/>
        </p:nvSpPr>
        <p:spPr>
          <a:xfrm>
            <a:off x="4213950" y="3184532"/>
            <a:ext cx="4572000" cy="507831"/>
          </a:xfrm>
          <a:prstGeom prst="rect">
            <a:avLst/>
          </a:prstGeom>
        </p:spPr>
        <p:txBody>
          <a:bodyPr>
            <a:spAutoFit/>
          </a:bodyPr>
          <a:lstStyle/>
          <a:p>
            <a:pPr>
              <a:lnSpc>
                <a:spcPct val="150000"/>
              </a:lnSpc>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的式子</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en-US" altLang="zh-CN" sz="9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a:t>
            </a:r>
            <a:r>
              <a:rPr lang="en-US" altLang="zh-CN" sz="900" b="1"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按管道弯曲半径</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的不同由图</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24</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查得。对于非</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弯转的波纹管来说</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实验证明</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可按下式求出其相应的局部阻力系数</a:t>
            </a:r>
            <a:r>
              <a:rPr lang="en-US" altLang="zh-CN" sz="9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en-US" altLang="zh-CN" sz="9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endParaRPr lang="zh-CN" altLang="en-US" sz="2000" dirty="0">
              <a:latin typeface="Times New Roman" panose="02020603050405020304" pitchFamily="18" charset="0"/>
              <a:ea typeface="黑体" panose="02010609060101010101" pitchFamily="49" charset="-122"/>
            </a:endParaRPr>
          </a:p>
        </p:txBody>
      </p:sp>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45734" y="1015051"/>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96902" y="1014658"/>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70296" y="999259"/>
            <a:ext cx="28240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波纹管中的压力损失</a:t>
            </a: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5" name="矩形 4">
            <a:extLst>
              <a:ext uri="{FF2B5EF4-FFF2-40B4-BE49-F238E27FC236}">
                <a16:creationId xmlns:a16="http://schemas.microsoft.com/office/drawing/2014/main" id="{A276E48A-3D52-4039-8436-0CFC3D9E5684}"/>
              </a:ext>
            </a:extLst>
          </p:cNvPr>
          <p:cNvSpPr/>
          <p:nvPr/>
        </p:nvSpPr>
        <p:spPr>
          <a:xfrm>
            <a:off x="-732650" y="1308034"/>
            <a:ext cx="5669402" cy="1010918"/>
          </a:xfrm>
          <a:prstGeom prst="rect">
            <a:avLst/>
          </a:prstGeom>
        </p:spPr>
        <p:txBody>
          <a:bodyPr wrap="square">
            <a:spAutoFit/>
          </a:bodyPr>
          <a:lstStyle/>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液体在波纹管中流动时所引起的压力损失</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可以按照</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把波</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纹管看作是排列着的一连串均匀孔口</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的假定</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由一连串</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单个液流扩大损失之和推算出来。这个概念已得到了实验的证实。</a:t>
            </a:r>
            <a:endParaRPr lang="zh-CN" altLang="en-US" sz="2800" dirty="0">
              <a:latin typeface="Times New Roman" panose="02020603050405020304" pitchFamily="18" charset="0"/>
              <a:ea typeface="黑体" panose="02010609060101010101" pitchFamily="49" charset="-122"/>
            </a:endParaRPr>
          </a:p>
        </p:txBody>
      </p:sp>
      <p:pic>
        <p:nvPicPr>
          <p:cNvPr id="11" name="3T23.EPS" descr="id:2147503651;FounderCES">
            <a:extLst>
              <a:ext uri="{FF2B5EF4-FFF2-40B4-BE49-F238E27FC236}">
                <a16:creationId xmlns:a16="http://schemas.microsoft.com/office/drawing/2014/main" id="{AEC02D24-8134-4C9F-9E27-735F96CAAA04}"/>
              </a:ext>
            </a:extLst>
          </p:cNvPr>
          <p:cNvPicPr/>
          <p:nvPr/>
        </p:nvPicPr>
        <p:blipFill>
          <a:blip r:embed="rId2"/>
          <a:stretch>
            <a:fillRect/>
          </a:stretch>
        </p:blipFill>
        <p:spPr>
          <a:xfrm>
            <a:off x="275620" y="2302684"/>
            <a:ext cx="3694430" cy="2298065"/>
          </a:xfrm>
          <a:prstGeom prst="rect">
            <a:avLst/>
          </a:prstGeom>
        </p:spPr>
      </p:pic>
      <p:sp>
        <p:nvSpPr>
          <p:cNvPr id="7" name="矩形 6">
            <a:extLst>
              <a:ext uri="{FF2B5EF4-FFF2-40B4-BE49-F238E27FC236}">
                <a16:creationId xmlns:a16="http://schemas.microsoft.com/office/drawing/2014/main" id="{0F894D3D-6CD6-471F-8737-074560E170A0}"/>
              </a:ext>
            </a:extLst>
          </p:cNvPr>
          <p:cNvSpPr/>
          <p:nvPr/>
        </p:nvSpPr>
        <p:spPr>
          <a:xfrm>
            <a:off x="-303670" y="4592016"/>
            <a:ext cx="4572000" cy="407227"/>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23</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波纹管的压力损失</a:t>
            </a:r>
            <a:endPar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ts val="12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波纹管结构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实验得出的</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K-S</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关系曲线</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4EE29B7-CADA-4B39-97EC-25C79AE17049}"/>
                  </a:ext>
                </a:extLst>
              </p:cNvPr>
              <p:cNvSpPr/>
              <p:nvPr/>
            </p:nvSpPr>
            <p:spPr>
              <a:xfrm>
                <a:off x="6811011" y="1260187"/>
                <a:ext cx="2176365" cy="5255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000" i="1">
                          <a:latin typeface="Cambria Math" panose="02040503050406030204" pitchFamily="18" charset="0"/>
                        </a:rPr>
                        <m:t>𝜁</m:t>
                      </m:r>
                      <m:r>
                        <a:rPr lang="zh-CN" altLang="en-US" sz="1000" i="0">
                          <a:latin typeface="Cambria Math" panose="02040503050406030204" pitchFamily="18" charset="0"/>
                        </a:rPr>
                        <m:t>=</m:t>
                      </m:r>
                      <m:sSup>
                        <m:sSupPr>
                          <m:ctrlPr>
                            <a:rPr lang="zh-CN" altLang="en-US" sz="1000" i="1">
                              <a:latin typeface="Cambria Math" panose="02040503050406030204" pitchFamily="18" charset="0"/>
                            </a:rPr>
                          </m:ctrlPr>
                        </m:sSupPr>
                        <m:e>
                          <m:d>
                            <m:dPr>
                              <m:ctrlPr>
                                <a:rPr lang="zh-CN" altLang="en-US" sz="1000" i="1">
                                  <a:latin typeface="Cambria Math" panose="02040503050406030204" pitchFamily="18" charset="0"/>
                                </a:rPr>
                              </m:ctrlPr>
                            </m:dPr>
                            <m:e>
                              <m:f>
                                <m:fPr>
                                  <m:ctrlPr>
                                    <a:rPr lang="zh-CN" altLang="en-US" sz="1000" i="1">
                                      <a:latin typeface="Cambria Math" panose="02040503050406030204" pitchFamily="18" charset="0"/>
                                    </a:rPr>
                                  </m:ctrlPr>
                                </m:fPr>
                                <m:num>
                                  <m:sSubSup>
                                    <m:sSubSupPr>
                                      <m:ctrlPr>
                                        <a:rPr lang="zh-CN" altLang="en-US" sz="1000" i="1">
                                          <a:latin typeface="Cambria Math" panose="02040503050406030204" pitchFamily="18" charset="0"/>
                                        </a:rPr>
                                      </m:ctrlPr>
                                    </m:sSubSupPr>
                                    <m:e>
                                      <m:r>
                                        <a:rPr lang="zh-CN" altLang="en-US" sz="1000" i="1">
                                          <a:latin typeface="Cambria Math" panose="02040503050406030204" pitchFamily="18" charset="0"/>
                                        </a:rPr>
                                        <m:t>𝐷</m:t>
                                      </m:r>
                                    </m:e>
                                    <m:sub>
                                      <m:r>
                                        <a:rPr lang="zh-CN" altLang="en-US" sz="1000" i="0">
                                          <a:latin typeface="Cambria Math" panose="02040503050406030204" pitchFamily="18" charset="0"/>
                                        </a:rPr>
                                        <m:t>2</m:t>
                                      </m:r>
                                    </m:sub>
                                    <m:sup>
                                      <m:r>
                                        <a:rPr lang="zh-CN" altLang="en-US" sz="1000" i="0">
                                          <a:latin typeface="Cambria Math" panose="02040503050406030204" pitchFamily="18" charset="0"/>
                                        </a:rPr>
                                        <m:t>2</m:t>
                                      </m:r>
                                    </m:sup>
                                  </m:sSubSup>
                                </m:num>
                                <m:den>
                                  <m:sSubSup>
                                    <m:sSubSupPr>
                                      <m:ctrlPr>
                                        <a:rPr lang="zh-CN" altLang="en-US" sz="1000" i="1">
                                          <a:latin typeface="Cambria Math" panose="02040503050406030204" pitchFamily="18" charset="0"/>
                                        </a:rPr>
                                      </m:ctrlPr>
                                    </m:sSubSupPr>
                                    <m:e>
                                      <m:r>
                                        <a:rPr lang="zh-CN" altLang="en-US" sz="1000" i="1">
                                          <a:latin typeface="Cambria Math" panose="02040503050406030204" pitchFamily="18" charset="0"/>
                                        </a:rPr>
                                        <m:t>𝐷</m:t>
                                      </m:r>
                                    </m:e>
                                    <m:sub>
                                      <m:r>
                                        <a:rPr lang="zh-CN" altLang="en-US" sz="1000" i="0">
                                          <a:latin typeface="Cambria Math" panose="02040503050406030204" pitchFamily="18" charset="0"/>
                                        </a:rPr>
                                        <m:t>1</m:t>
                                      </m:r>
                                    </m:sub>
                                    <m:sup>
                                      <m:r>
                                        <a:rPr lang="zh-CN" altLang="en-US" sz="1000" i="0">
                                          <a:latin typeface="Cambria Math" panose="02040503050406030204" pitchFamily="18" charset="0"/>
                                        </a:rPr>
                                        <m:t>2</m:t>
                                      </m:r>
                                    </m:sup>
                                  </m:sSubSup>
                                </m:den>
                              </m:f>
                              <m:r>
                                <m:rPr>
                                  <m:nor/>
                                </m:rPr>
                                <a:rPr lang="zh-CN" altLang="en-US" sz="1000" i="1">
                                  <a:latin typeface="Cambria Math" panose="02040503050406030204" pitchFamily="18" charset="0"/>
                                </a:rPr>
                                <m:t>−</m:t>
                              </m:r>
                              <m:r>
                                <a:rPr lang="zh-CN" altLang="en-US" sz="1000" i="0">
                                  <a:latin typeface="Cambria Math" panose="02040503050406030204" pitchFamily="18" charset="0"/>
                                </a:rPr>
                                <m:t>1</m:t>
                              </m:r>
                            </m:e>
                          </m:d>
                        </m:e>
                        <m:sup>
                          <m:r>
                            <a:rPr lang="zh-CN" altLang="en-US" sz="1000" i="0">
                              <a:latin typeface="Cambria Math" panose="02040503050406030204" pitchFamily="18" charset="0"/>
                            </a:rPr>
                            <m:t>2</m:t>
                          </m:r>
                        </m:sup>
                      </m:sSup>
                      <m:r>
                        <a:rPr lang="zh-CN" altLang="en-US" sz="1000" i="0">
                          <a:latin typeface="Cambria Math" panose="02040503050406030204" pitchFamily="18" charset="0"/>
                        </a:rPr>
                        <m:t>=</m:t>
                      </m:r>
                      <m:sSup>
                        <m:sSupPr>
                          <m:ctrlPr>
                            <a:rPr lang="zh-CN" altLang="en-US" sz="1000" i="1">
                              <a:latin typeface="Cambria Math" panose="02040503050406030204" pitchFamily="18" charset="0"/>
                            </a:rPr>
                          </m:ctrlPr>
                        </m:sSupPr>
                        <m:e>
                          <m:d>
                            <m:dPr>
                              <m:begChr m:val="["/>
                              <m:endChr m:val="]"/>
                              <m:ctrlPr>
                                <a:rPr lang="zh-CN" altLang="en-US" sz="1000" i="1">
                                  <a:latin typeface="Cambria Math" panose="02040503050406030204" pitchFamily="18" charset="0"/>
                                </a:rPr>
                              </m:ctrlPr>
                            </m:dPr>
                            <m:e>
                              <m:sSup>
                                <m:sSupPr>
                                  <m:ctrlPr>
                                    <a:rPr lang="zh-CN" altLang="en-US" sz="1000" i="1">
                                      <a:latin typeface="Cambria Math" panose="02040503050406030204" pitchFamily="18" charset="0"/>
                                    </a:rPr>
                                  </m:ctrlPr>
                                </m:sSupPr>
                                <m:e>
                                  <m:d>
                                    <m:dPr>
                                      <m:ctrlPr>
                                        <a:rPr lang="zh-CN" altLang="en-US" sz="1000" i="1">
                                          <a:latin typeface="Cambria Math" panose="02040503050406030204" pitchFamily="18" charset="0"/>
                                        </a:rPr>
                                      </m:ctrlPr>
                                    </m:dPr>
                                    <m:e>
                                      <m:f>
                                        <m:fPr>
                                          <m:ctrlPr>
                                            <a:rPr lang="zh-CN" altLang="en-US" sz="1000" i="1">
                                              <a:latin typeface="Cambria Math" panose="02040503050406030204" pitchFamily="18" charset="0"/>
                                            </a:rPr>
                                          </m:ctrlPr>
                                        </m:fPr>
                                        <m:num>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𝐷</m:t>
                                              </m:r>
                                            </m:e>
                                            <m:sub>
                                              <m:r>
                                                <a:rPr lang="zh-CN" altLang="en-US" sz="1000" i="0">
                                                  <a:latin typeface="Cambria Math" panose="02040503050406030204" pitchFamily="18" charset="0"/>
                                                </a:rPr>
                                                <m:t>1</m:t>
                                              </m:r>
                                            </m:sub>
                                          </m:sSub>
                                          <m:r>
                                            <a:rPr lang="zh-CN" altLang="en-US" sz="1000" i="0">
                                              <a:latin typeface="Cambria Math" panose="02040503050406030204" pitchFamily="18" charset="0"/>
                                            </a:rPr>
                                            <m:t>+2</m:t>
                                          </m:r>
                                          <m:r>
                                            <a:rPr lang="zh-CN" altLang="en-US" sz="1000" i="1">
                                              <a:latin typeface="Cambria Math" panose="02040503050406030204" pitchFamily="18" charset="0"/>
                                            </a:rPr>
                                            <m:t>𝐾</m:t>
                                          </m:r>
                                        </m:num>
                                        <m:den>
                                          <m:sSub>
                                            <m:sSubPr>
                                              <m:ctrlPr>
                                                <a:rPr lang="zh-CN" altLang="en-US" sz="1000" i="1">
                                                  <a:latin typeface="Cambria Math" panose="02040503050406030204" pitchFamily="18" charset="0"/>
                                                </a:rPr>
                                              </m:ctrlPr>
                                            </m:sSubPr>
                                            <m:e>
                                              <m:r>
                                                <a:rPr lang="zh-CN" altLang="en-US" sz="1000" i="1">
                                                  <a:latin typeface="Cambria Math" panose="02040503050406030204" pitchFamily="18" charset="0"/>
                                                </a:rPr>
                                                <m:t>𝐷</m:t>
                                              </m:r>
                                            </m:e>
                                            <m:sub>
                                              <m:r>
                                                <a:rPr lang="zh-CN" altLang="en-US" sz="1000" i="0">
                                                  <a:latin typeface="Cambria Math" panose="02040503050406030204" pitchFamily="18" charset="0"/>
                                                </a:rPr>
                                                <m:t>1</m:t>
                                              </m:r>
                                            </m:sub>
                                          </m:sSub>
                                        </m:den>
                                      </m:f>
                                    </m:e>
                                  </m:d>
                                </m:e>
                                <m:sup>
                                  <m:r>
                                    <a:rPr lang="zh-CN" altLang="en-US" sz="1000" i="0">
                                      <a:latin typeface="Cambria Math" panose="02040503050406030204" pitchFamily="18" charset="0"/>
                                    </a:rPr>
                                    <m:t>2</m:t>
                                  </m:r>
                                </m:sup>
                              </m:sSup>
                              <m:r>
                                <m:rPr>
                                  <m:nor/>
                                </m:rPr>
                                <a:rPr lang="zh-CN" altLang="en-US" sz="1000" i="1">
                                  <a:latin typeface="Cambria Math" panose="02040503050406030204" pitchFamily="18" charset="0"/>
                                </a:rPr>
                                <m:t>−</m:t>
                              </m:r>
                              <m:r>
                                <a:rPr lang="zh-CN" altLang="en-US" sz="1000" i="0">
                                  <a:latin typeface="Cambria Math" panose="02040503050406030204" pitchFamily="18" charset="0"/>
                                </a:rPr>
                                <m:t>1</m:t>
                              </m:r>
                            </m:e>
                          </m:d>
                        </m:e>
                        <m:sup>
                          <m:r>
                            <a:rPr lang="zh-CN" altLang="en-US" sz="1000" i="0">
                              <a:latin typeface="Cambria Math" panose="02040503050406030204" pitchFamily="18" charset="0"/>
                            </a:rPr>
                            <m:t>2</m:t>
                          </m:r>
                        </m:sup>
                      </m:sSup>
                    </m:oMath>
                  </m:oMathPara>
                </a14:m>
                <a:endParaRPr lang="zh-CN" altLang="en-US" sz="1000" dirty="0"/>
              </a:p>
            </p:txBody>
          </p:sp>
        </mc:Choice>
        <mc:Fallback xmlns="">
          <p:sp>
            <p:nvSpPr>
              <p:cNvPr id="3" name="矩形 2">
                <a:extLst>
                  <a:ext uri="{FF2B5EF4-FFF2-40B4-BE49-F238E27FC236}">
                    <a16:creationId xmlns:a16="http://schemas.microsoft.com/office/drawing/2014/main" id="{84EE29B7-CADA-4B39-97EC-25C79AE17049}"/>
                  </a:ext>
                </a:extLst>
              </p:cNvPr>
              <p:cNvSpPr>
                <a:spLocks noRot="1" noChangeAspect="1" noMove="1" noResize="1" noEditPoints="1" noAdjustHandles="1" noChangeArrowheads="1" noChangeShapeType="1" noTextEdit="1"/>
              </p:cNvSpPr>
              <p:nvPr/>
            </p:nvSpPr>
            <p:spPr>
              <a:xfrm>
                <a:off x="6811011" y="1260187"/>
                <a:ext cx="2176365" cy="52559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E7B47C96-EBA9-4D52-B44E-D5BD959C6BF7}"/>
                  </a:ext>
                </a:extLst>
              </p:cNvPr>
              <p:cNvSpPr/>
              <p:nvPr/>
            </p:nvSpPr>
            <p:spPr>
              <a:xfrm>
                <a:off x="4213950" y="2439604"/>
                <a:ext cx="2692340" cy="547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050">
                          <a:latin typeface="Cambria Math" panose="02040503050406030204" pitchFamily="18" charset="0"/>
                        </a:rPr>
                        <m:t>Δ</m:t>
                      </m:r>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𝑝</m:t>
                          </m:r>
                        </m:e>
                        <m:sub>
                          <m:r>
                            <m:rPr>
                              <m:sty m:val="p"/>
                            </m:rPr>
                            <a:rPr lang="zh-CN" altLang="en-US" sz="1050" i="0">
                              <a:latin typeface="Cambria Math" panose="02040503050406030204" pitchFamily="18" charset="0"/>
                            </a:rPr>
                            <m:t>ζ</m:t>
                          </m:r>
                        </m:sub>
                      </m:sSub>
                      <m:r>
                        <a:rPr lang="zh-CN" altLang="en-US" sz="1050" i="0">
                          <a:latin typeface="Cambria Math" panose="02040503050406030204" pitchFamily="18" charset="0"/>
                        </a:rPr>
                        <m:t>=</m:t>
                      </m:r>
                      <m:r>
                        <a:rPr lang="zh-CN" altLang="en-US" sz="1050" i="1">
                          <a:latin typeface="Cambria Math" panose="02040503050406030204" pitchFamily="18" charset="0"/>
                        </a:rPr>
                        <m:t>𝑛</m:t>
                      </m:r>
                      <m:sSup>
                        <m:sSupPr>
                          <m:ctrlPr>
                            <a:rPr lang="zh-CN" altLang="en-US" sz="1050" i="1">
                              <a:latin typeface="Cambria Math" panose="02040503050406030204" pitchFamily="18" charset="0"/>
                            </a:rPr>
                          </m:ctrlPr>
                        </m:sSupPr>
                        <m:e>
                          <m:d>
                            <m:dPr>
                              <m:begChr m:val="["/>
                              <m:endChr m:val="]"/>
                              <m:ctrlPr>
                                <a:rPr lang="zh-CN" altLang="en-US" sz="1050" i="1">
                                  <a:latin typeface="Cambria Math" panose="02040503050406030204" pitchFamily="18" charset="0"/>
                                </a:rPr>
                              </m:ctrlPr>
                            </m:dPr>
                            <m:e>
                              <m:sSup>
                                <m:sSupPr>
                                  <m:ctrlPr>
                                    <a:rPr lang="zh-CN" altLang="en-US" sz="1050" i="1">
                                      <a:latin typeface="Cambria Math" panose="02040503050406030204" pitchFamily="18" charset="0"/>
                                    </a:rPr>
                                  </m:ctrlPr>
                                </m:sSupPr>
                                <m:e>
                                  <m:d>
                                    <m:dPr>
                                      <m:ctrlPr>
                                        <a:rPr lang="zh-CN" altLang="en-US" sz="1050" i="1">
                                          <a:latin typeface="Cambria Math" panose="02040503050406030204" pitchFamily="18" charset="0"/>
                                        </a:rPr>
                                      </m:ctrlPr>
                                    </m:dPr>
                                    <m:e>
                                      <m:f>
                                        <m:fPr>
                                          <m:ctrlPr>
                                            <a:rPr lang="zh-CN" altLang="en-US" sz="1050" i="1">
                                              <a:latin typeface="Cambria Math" panose="02040503050406030204" pitchFamily="18" charset="0"/>
                                            </a:rPr>
                                          </m:ctrlPr>
                                        </m:fPr>
                                        <m:num>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𝐷</m:t>
                                              </m:r>
                                            </m:e>
                                            <m:sub>
                                              <m:r>
                                                <a:rPr lang="zh-CN" altLang="en-US" sz="1050" i="0">
                                                  <a:latin typeface="Cambria Math" panose="02040503050406030204" pitchFamily="18" charset="0"/>
                                                </a:rPr>
                                                <m:t>1</m:t>
                                              </m:r>
                                            </m:sub>
                                          </m:sSub>
                                          <m:r>
                                            <a:rPr lang="zh-CN" altLang="en-US" sz="1050" i="0">
                                              <a:latin typeface="Cambria Math" panose="02040503050406030204" pitchFamily="18" charset="0"/>
                                            </a:rPr>
                                            <m:t>+0</m:t>
                                          </m:r>
                                          <m:r>
                                            <m:rPr>
                                              <m:nor/>
                                            </m:rPr>
                                            <a:rPr lang="zh-CN" altLang="en-US" sz="1050" i="1">
                                              <a:latin typeface="Cambria Math" panose="02040503050406030204" pitchFamily="18" charset="0"/>
                                            </a:rPr>
                                            <m:t>.</m:t>
                                          </m:r>
                                          <m:r>
                                            <a:rPr lang="zh-CN" altLang="en-US" sz="1050" i="0">
                                              <a:latin typeface="Cambria Math" panose="02040503050406030204" pitchFamily="18" charset="0"/>
                                            </a:rPr>
                                            <m:t>438</m:t>
                                          </m:r>
                                          <m:r>
                                            <a:rPr lang="zh-CN" altLang="en-US" sz="1050" i="1">
                                              <a:latin typeface="Cambria Math" panose="02040503050406030204" pitchFamily="18" charset="0"/>
                                            </a:rPr>
                                            <m:t>𝑆</m:t>
                                          </m:r>
                                        </m:num>
                                        <m:den>
                                          <m:sSub>
                                            <m:sSubPr>
                                              <m:ctrlPr>
                                                <a:rPr lang="zh-CN" altLang="en-US" sz="1050" i="1">
                                                  <a:latin typeface="Cambria Math" panose="02040503050406030204" pitchFamily="18" charset="0"/>
                                                </a:rPr>
                                              </m:ctrlPr>
                                            </m:sSubPr>
                                            <m:e>
                                              <m:r>
                                                <a:rPr lang="zh-CN" altLang="en-US" sz="1050" i="1">
                                                  <a:latin typeface="Cambria Math" panose="02040503050406030204" pitchFamily="18" charset="0"/>
                                                </a:rPr>
                                                <m:t>𝐷</m:t>
                                              </m:r>
                                            </m:e>
                                            <m:sub>
                                              <m:r>
                                                <a:rPr lang="zh-CN" altLang="en-US" sz="1050" i="0">
                                                  <a:latin typeface="Cambria Math" panose="02040503050406030204" pitchFamily="18" charset="0"/>
                                                </a:rPr>
                                                <m:t>1</m:t>
                                              </m:r>
                                            </m:sub>
                                          </m:sSub>
                                        </m:den>
                                      </m:f>
                                    </m:e>
                                  </m:d>
                                </m:e>
                                <m:sup>
                                  <m:r>
                                    <a:rPr lang="zh-CN" altLang="en-US" sz="1050" i="0">
                                      <a:latin typeface="Cambria Math" panose="02040503050406030204" pitchFamily="18" charset="0"/>
                                    </a:rPr>
                                    <m:t>2</m:t>
                                  </m:r>
                                </m:sup>
                              </m:sSup>
                              <m:r>
                                <m:rPr>
                                  <m:nor/>
                                </m:rPr>
                                <a:rPr lang="zh-CN" altLang="en-US" sz="1050" i="1">
                                  <a:latin typeface="Cambria Math" panose="02040503050406030204" pitchFamily="18" charset="0"/>
                                </a:rPr>
                                <m:t>−</m:t>
                              </m:r>
                              <m:r>
                                <a:rPr lang="zh-CN" altLang="en-US" sz="1050" i="0">
                                  <a:latin typeface="Cambria Math" panose="02040503050406030204" pitchFamily="18" charset="0"/>
                                </a:rPr>
                                <m:t>1</m:t>
                              </m:r>
                            </m:e>
                          </m:d>
                        </m:e>
                        <m:sup>
                          <m:r>
                            <a:rPr lang="zh-CN" altLang="en-US" sz="1050" i="0">
                              <a:latin typeface="Cambria Math" panose="02040503050406030204" pitchFamily="18" charset="0"/>
                            </a:rPr>
                            <m:t>2</m:t>
                          </m:r>
                        </m:sup>
                      </m:sSup>
                      <m:f>
                        <m:fPr>
                          <m:ctrlPr>
                            <a:rPr lang="zh-CN" altLang="en-US" sz="1050" i="1">
                              <a:latin typeface="Cambria Math" panose="02040503050406030204" pitchFamily="18" charset="0"/>
                            </a:rPr>
                          </m:ctrlPr>
                        </m:fPr>
                        <m:num>
                          <m:r>
                            <a:rPr lang="zh-CN" altLang="en-US" sz="1050" i="1">
                              <a:latin typeface="Cambria Math" panose="02040503050406030204" pitchFamily="18" charset="0"/>
                            </a:rPr>
                            <m:t>𝜌</m:t>
                          </m:r>
                          <m:sSup>
                            <m:sSupPr>
                              <m:ctrlPr>
                                <a:rPr lang="zh-CN" altLang="en-US" sz="1050" i="1">
                                  <a:latin typeface="Cambria Math" panose="02040503050406030204" pitchFamily="18" charset="0"/>
                                </a:rPr>
                              </m:ctrlPr>
                            </m:sSupPr>
                            <m:e>
                              <m:r>
                                <a:rPr lang="zh-CN" altLang="en-US" sz="1050" i="1">
                                  <a:latin typeface="Cambria Math" panose="02040503050406030204" pitchFamily="18" charset="0"/>
                                </a:rPr>
                                <m:t>𝑣</m:t>
                              </m:r>
                            </m:e>
                            <m:sup>
                              <m:r>
                                <a:rPr lang="zh-CN" altLang="en-US" sz="1050" i="0">
                                  <a:latin typeface="Cambria Math" panose="02040503050406030204" pitchFamily="18" charset="0"/>
                                </a:rPr>
                                <m:t>2</m:t>
                              </m:r>
                            </m:sup>
                          </m:sSup>
                        </m:num>
                        <m:den>
                          <m:r>
                            <a:rPr lang="zh-CN" altLang="en-US" sz="1050" i="0">
                              <a:latin typeface="Cambria Math" panose="02040503050406030204" pitchFamily="18" charset="0"/>
                            </a:rPr>
                            <m:t>2</m:t>
                          </m:r>
                        </m:den>
                      </m:f>
                      <m:r>
                        <m:rPr>
                          <m:nor/>
                        </m:rPr>
                        <a:rPr lang="zh-CN" altLang="en-US" sz="1050" i="1">
                          <a:latin typeface="Cambria Math" panose="02040503050406030204" pitchFamily="18" charset="0"/>
                        </a:rPr>
                        <m:t>(</m:t>
                      </m:r>
                      <m:r>
                        <a:rPr lang="zh-CN" altLang="en-US" sz="1050" i="0">
                          <a:latin typeface="Cambria Math" panose="02040503050406030204" pitchFamily="18" charset="0"/>
                        </a:rPr>
                        <m:t>3</m:t>
                      </m:r>
                      <m:r>
                        <m:rPr>
                          <m:nor/>
                        </m:rPr>
                        <a:rPr lang="zh-CN" altLang="en-US" sz="1050" i="1">
                          <a:latin typeface="Cambria Math" panose="02040503050406030204" pitchFamily="18" charset="0"/>
                        </a:rPr>
                        <m:t>−</m:t>
                      </m:r>
                      <m:r>
                        <a:rPr lang="zh-CN" altLang="en-US" sz="1050" i="0">
                          <a:latin typeface="Cambria Math" panose="02040503050406030204" pitchFamily="18" charset="0"/>
                        </a:rPr>
                        <m:t>43</m:t>
                      </m:r>
                      <m:r>
                        <m:rPr>
                          <m:nor/>
                        </m:rPr>
                        <a:rPr lang="zh-CN" altLang="en-US" sz="1050" i="1">
                          <a:latin typeface="Cambria Math" panose="02040503050406030204" pitchFamily="18" charset="0"/>
                        </a:rPr>
                        <m:t>)</m:t>
                      </m:r>
                    </m:oMath>
                  </m:oMathPara>
                </a14:m>
                <a:endParaRPr lang="zh-CN" altLang="en-US" sz="1050" dirty="0"/>
              </a:p>
            </p:txBody>
          </p:sp>
        </mc:Choice>
        <mc:Fallback xmlns="">
          <p:sp>
            <p:nvSpPr>
              <p:cNvPr id="6" name="矩形 5">
                <a:extLst>
                  <a:ext uri="{FF2B5EF4-FFF2-40B4-BE49-F238E27FC236}">
                    <a16:creationId xmlns:a16="http://schemas.microsoft.com/office/drawing/2014/main" id="{E7B47C96-EBA9-4D52-B44E-D5BD959C6BF7}"/>
                  </a:ext>
                </a:extLst>
              </p:cNvPr>
              <p:cNvSpPr>
                <a:spLocks noRot="1" noChangeAspect="1" noMove="1" noResize="1" noEditPoints="1" noAdjustHandles="1" noChangeArrowheads="1" noChangeShapeType="1" noTextEdit="1"/>
              </p:cNvSpPr>
              <p:nvPr/>
            </p:nvSpPr>
            <p:spPr>
              <a:xfrm>
                <a:off x="4213950" y="2439604"/>
                <a:ext cx="2692340" cy="5471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E35D99BC-C138-4909-9349-87A35D83ECE6}"/>
                  </a:ext>
                </a:extLst>
              </p:cNvPr>
              <p:cNvSpPr/>
              <p:nvPr/>
            </p:nvSpPr>
            <p:spPr>
              <a:xfrm>
                <a:off x="8123728" y="2841804"/>
                <a:ext cx="828047" cy="498663"/>
              </a:xfrm>
              <a:prstGeom prst="rect">
                <a:avLst/>
              </a:prstGeom>
            </p:spPr>
            <p:txBody>
              <a:bodyPr wrap="none">
                <a:spAutoFit/>
              </a:bodyPr>
              <a:lstStyle/>
              <a:p>
                <a:r>
                  <a:rPr lang="en-US" altLang="zh-CN" sz="800" b="1" dirty="0">
                    <a:solidFill>
                      <a:srgbClr val="000000"/>
                    </a:solidFill>
                    <a:latin typeface="NEU-BZ-S92"/>
                    <a:ea typeface="方正书宋_GBK"/>
                    <a:cs typeface="Times New Roman" panose="02020603050405020304" pitchFamily="18" charset="0"/>
                  </a:rPr>
                  <a:t>Δ</a:t>
                </a:r>
                <a:r>
                  <a:rPr lang="en-US" altLang="zh-CN" sz="800" b="1" i="1" dirty="0">
                    <a:solidFill>
                      <a:srgbClr val="000000"/>
                    </a:solidFill>
                    <a:effectLst/>
                    <a:latin typeface="NEU-BZ-S92"/>
                    <a:ea typeface="方正书宋_GBK"/>
                    <a:cs typeface="Times New Roman" panose="02020603050405020304" pitchFamily="18" charset="0"/>
                  </a:rPr>
                  <a:t>p</a:t>
                </a:r>
                <a:r>
                  <a:rPr lang="en-US" altLang="zh-CN" sz="800" b="1" baseline="-25000" dirty="0">
                    <a:solidFill>
                      <a:srgbClr val="000000"/>
                    </a:solidFill>
                    <a:effectLst/>
                    <a:latin typeface="NEU-BZ-S92"/>
                    <a:ea typeface="方正书宋_GBK"/>
                    <a:cs typeface="Times New Roman" panose="02020603050405020304" pitchFamily="18" charset="0"/>
                  </a:rPr>
                  <a:t>90</a:t>
                </a:r>
                <a:r>
                  <a:rPr lang="en-US" altLang="zh-CN" sz="800" b="1" i="1" baseline="-25000" dirty="0">
                    <a:solidFill>
                      <a:srgbClr val="000000"/>
                    </a:solidFill>
                    <a:effectLst/>
                    <a:latin typeface="NEU-BZ-S92"/>
                    <a:ea typeface="方正书宋_GBK"/>
                    <a:cs typeface="Times New Roman" panose="02020603050405020304" pitchFamily="18" charset="0"/>
                  </a:rPr>
                  <a:t>°  </a:t>
                </a:r>
                <a:r>
                  <a:rPr lang="en-US" altLang="zh-CN" sz="800" b="1" i="1" dirty="0">
                    <a:solidFill>
                      <a:srgbClr val="000000"/>
                    </a:solidFill>
                    <a:effectLst/>
                    <a:latin typeface="NEU-BZ-S92"/>
                    <a:ea typeface="方正书宋_GBK"/>
                    <a:cs typeface="Times New Roman" panose="02020603050405020304" pitchFamily="18" charset="0"/>
                  </a:rPr>
                  <a:t>= ζ</a:t>
                </a:r>
                <a:r>
                  <a:rPr lang="en-US" altLang="zh-CN" sz="800" b="1" baseline="-25000" dirty="0">
                    <a:solidFill>
                      <a:srgbClr val="000000"/>
                    </a:solidFill>
                    <a:effectLst/>
                    <a:latin typeface="NEU-BZ-S92"/>
                    <a:ea typeface="方正书宋_GBK"/>
                    <a:cs typeface="Times New Roman" panose="02020603050405020304" pitchFamily="18" charset="0"/>
                  </a:rPr>
                  <a:t>90</a:t>
                </a:r>
                <a:r>
                  <a:rPr lang="en-US" altLang="zh-CN" sz="800" b="1" i="1" baseline="-25000" dirty="0">
                    <a:solidFill>
                      <a:srgbClr val="000000"/>
                    </a:solidFill>
                    <a:effectLst/>
                    <a:latin typeface="NEU-BZ-S92"/>
                    <a:ea typeface="方正书宋_GBK"/>
                    <a:cs typeface="Times New Roman" panose="02020603050405020304" pitchFamily="18" charset="0"/>
                  </a:rPr>
                  <a:t>°</a:t>
                </a:r>
                <a14:m>
                  <m:oMath xmlns:m="http://schemas.openxmlformats.org/officeDocument/2006/math">
                    <m:f>
                      <m:fPr>
                        <m:ctrlPr>
                          <a:rPr lang="zh-CN" altLang="zh-CN" b="1" i="1">
                            <a:effectLst/>
                            <a:latin typeface="Cambria Math" panose="02040503050406030204" pitchFamily="18" charset="0"/>
                            <a:ea typeface="Cambria Math" panose="02040503050406030204" pitchFamily="18" charset="0"/>
                          </a:rPr>
                        </m:ctrlPr>
                      </m:fPr>
                      <m:num>
                        <m:r>
                          <a:rPr lang="en-US" altLang="zh-CN" sz="1150" b="1" i="1">
                            <a:solidFill>
                              <a:srgbClr val="000000"/>
                            </a:solidFill>
                            <a:effectLst/>
                            <a:latin typeface="Cambria Math" panose="02040503050406030204" pitchFamily="18" charset="0"/>
                            <a:ea typeface="方正书宋_GBK"/>
                            <a:cs typeface="Times New Roman" panose="02020603050405020304" pitchFamily="18" charset="0"/>
                          </a:rPr>
                          <m:t>𝝆</m:t>
                        </m:r>
                        <m:sSup>
                          <m:sSupPr>
                            <m:ctrlPr>
                              <a:rPr lang="zh-CN" altLang="zh-CN" b="1" i="1">
                                <a:effectLst/>
                                <a:latin typeface="Cambria Math" panose="02040503050406030204" pitchFamily="18" charset="0"/>
                                <a:ea typeface="Cambria Math" panose="02040503050406030204" pitchFamily="18" charset="0"/>
                              </a:rPr>
                            </m:ctrlPr>
                          </m:sSupPr>
                          <m:e>
                            <m:r>
                              <a:rPr lang="en-US" altLang="zh-CN" sz="1150" b="1" i="1">
                                <a:solidFill>
                                  <a:srgbClr val="000000"/>
                                </a:solidFill>
                                <a:effectLst/>
                                <a:latin typeface="Cambria Math" panose="02040503050406030204" pitchFamily="18" charset="0"/>
                                <a:ea typeface="方正书宋_GBK"/>
                                <a:cs typeface="Times New Roman" panose="02020603050405020304" pitchFamily="18" charset="0"/>
                              </a:rPr>
                              <m:t>𝒗</m:t>
                            </m:r>
                          </m:e>
                          <m:sup>
                            <m:r>
                              <a:rPr lang="en-US" altLang="zh-CN" sz="1150" b="1" i="1">
                                <a:solidFill>
                                  <a:srgbClr val="000000"/>
                                </a:solidFill>
                                <a:effectLst/>
                                <a:latin typeface="Cambria Math" panose="02040503050406030204" pitchFamily="18" charset="0"/>
                                <a:ea typeface="方正书宋_GBK"/>
                                <a:cs typeface="Times New Roman" panose="02020603050405020304" pitchFamily="18" charset="0"/>
                              </a:rPr>
                              <m:t>𝟐</m:t>
                            </m:r>
                          </m:sup>
                        </m:sSup>
                      </m:num>
                      <m:den>
                        <m:r>
                          <a:rPr lang="en-US" altLang="zh-CN" sz="1150" b="1" i="1">
                            <a:solidFill>
                              <a:srgbClr val="000000"/>
                            </a:solidFill>
                            <a:effectLst/>
                            <a:latin typeface="Cambria Math" panose="02040503050406030204" pitchFamily="18" charset="0"/>
                            <a:ea typeface="方正书宋_GBK"/>
                            <a:cs typeface="Times New Roman" panose="02020603050405020304" pitchFamily="18" charset="0"/>
                          </a:rPr>
                          <m:t>𝟐</m:t>
                        </m:r>
                      </m:den>
                    </m:f>
                  </m:oMath>
                </a14:m>
                <a:endParaRPr lang="zh-CN" altLang="en-US" b="1" dirty="0"/>
              </a:p>
            </p:txBody>
          </p:sp>
        </mc:Choice>
        <mc:Fallback xmlns="">
          <p:sp>
            <p:nvSpPr>
              <p:cNvPr id="10" name="矩形 9">
                <a:extLst>
                  <a:ext uri="{FF2B5EF4-FFF2-40B4-BE49-F238E27FC236}">
                    <a16:creationId xmlns:a16="http://schemas.microsoft.com/office/drawing/2014/main" id="{E35D99BC-C138-4909-9349-87A35D83ECE6}"/>
                  </a:ext>
                </a:extLst>
              </p:cNvPr>
              <p:cNvSpPr>
                <a:spLocks noRot="1" noChangeAspect="1" noMove="1" noResize="1" noEditPoints="1" noAdjustHandles="1" noChangeArrowheads="1" noChangeShapeType="1" noTextEdit="1"/>
              </p:cNvSpPr>
              <p:nvPr/>
            </p:nvSpPr>
            <p:spPr>
              <a:xfrm>
                <a:off x="8123728" y="2841804"/>
                <a:ext cx="828047" cy="49866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EC3AA55D-D18C-4B70-AE30-C328A2F35998}"/>
                  </a:ext>
                </a:extLst>
              </p:cNvPr>
              <p:cNvSpPr/>
              <p:nvPr/>
            </p:nvSpPr>
            <p:spPr>
              <a:xfrm>
                <a:off x="4996974" y="3597087"/>
                <a:ext cx="3540777" cy="10506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1200" i="1" smtClean="0">
                              <a:latin typeface="Cambria Math" panose="02040503050406030204" pitchFamily="18" charset="0"/>
                            </a:rPr>
                          </m:ctrlPr>
                        </m:dPr>
                        <m:e>
                          <m:m>
                            <m:mPr>
                              <m:plcHide m:val="on"/>
                              <m:mcs>
                                <m:mc>
                                  <m:mcPr>
                                    <m:count m:val="1"/>
                                    <m:mcJc m:val="center"/>
                                  </m:mcPr>
                                </m:mc>
                              </m:mcs>
                              <m:ctrlPr>
                                <a:rPr lang="zh-CN" altLang="en-US" sz="1200" i="1">
                                  <a:latin typeface="Cambria Math" panose="02040503050406030204" pitchFamily="18" charset="0"/>
                                </a:rPr>
                              </m:ctrlPr>
                            </m:mPr>
                            <m:mr>
                              <m:e>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𝜁</m:t>
                                    </m:r>
                                  </m:e>
                                  <m:sub>
                                    <m:r>
                                      <a:rPr lang="zh-CN" altLang="en-US" sz="1200" i="1">
                                        <a:latin typeface="Cambria Math" panose="02040503050406030204" pitchFamily="18" charset="0"/>
                                      </a:rPr>
                                      <m:t>𝜃</m:t>
                                    </m:r>
                                  </m:sub>
                                </m:sSub>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𝜁</m:t>
                                    </m:r>
                                  </m:e>
                                  <m:sub>
                                    <m:r>
                                      <a:rPr lang="zh-CN" altLang="en-US" sz="1200" i="0">
                                        <a:latin typeface="Cambria Math" panose="02040503050406030204" pitchFamily="18" charset="0"/>
                                      </a:rPr>
                                      <m:t>90</m:t>
                                    </m:r>
                                    <m:r>
                                      <m:rPr>
                                        <m:nor/>
                                      </m:rPr>
                                      <a:rPr lang="zh-CN" altLang="en-US" sz="1200" i="1">
                                        <a:latin typeface="Cambria Math" panose="02040503050406030204" pitchFamily="18" charset="0"/>
                                      </a:rPr>
                                      <m:t>°</m:t>
                                    </m:r>
                                  </m:sub>
                                </m:sSub>
                                <m:sSup>
                                  <m:sSupPr>
                                    <m:ctrlPr>
                                      <a:rPr lang="zh-CN" altLang="en-US" sz="1200" i="1">
                                        <a:latin typeface="Cambria Math" panose="02040503050406030204" pitchFamily="18" charset="0"/>
                                      </a:rPr>
                                    </m:ctrlPr>
                                  </m:sSupPr>
                                  <m:e>
                                    <m:d>
                                      <m:dPr>
                                        <m:ctrlPr>
                                          <a:rPr lang="zh-CN" altLang="en-US" sz="1200" i="1">
                                            <a:latin typeface="Cambria Math" panose="02040503050406030204" pitchFamily="18" charset="0"/>
                                          </a:rPr>
                                        </m:ctrlPr>
                                      </m:dPr>
                                      <m:e>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𝜃</m:t>
                                            </m:r>
                                          </m:num>
                                          <m:den>
                                            <m:r>
                                              <a:rPr lang="zh-CN" altLang="en-US" sz="1200" i="0">
                                                <a:latin typeface="Cambria Math" panose="02040503050406030204" pitchFamily="18" charset="0"/>
                                              </a:rPr>
                                              <m:t>90</m:t>
                                            </m:r>
                                          </m:den>
                                        </m:f>
                                      </m:e>
                                    </m:d>
                                  </m:e>
                                  <m:sup>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2</m:t>
                                        </m:r>
                                      </m:den>
                                    </m:f>
                                  </m:sup>
                                </m:sSup>
                                <m:r>
                                  <m:rPr>
                                    <m:nor/>
                                  </m:rPr>
                                  <a:rPr lang="zh-CN" altLang="en-US" sz="1200" i="1">
                                    <a:latin typeface="Cambria Math" panose="02040503050406030204" pitchFamily="18" charset="0"/>
                                  </a:rPr>
                                  <m:t>　　　</m:t>
                                </m:r>
                                <m:r>
                                  <a:rPr lang="zh-CN" altLang="en-US" sz="1200" i="0">
                                    <a:latin typeface="Cambria Math" panose="02040503050406030204" pitchFamily="18" charset="0"/>
                                  </a:rPr>
                                  <m:t>0</m:t>
                                </m:r>
                                <m:r>
                                  <m:rPr>
                                    <m:nor/>
                                  </m:rPr>
                                  <a:rPr lang="zh-CN" altLang="en-US" sz="1200" i="1">
                                    <a:latin typeface="Cambria Math" panose="02040503050406030204" pitchFamily="18" charset="0"/>
                                  </a:rPr>
                                  <m:t>°</m:t>
                                </m:r>
                                <m:r>
                                  <a:rPr lang="zh-CN" altLang="en-US" sz="1200" i="0">
                                    <a:latin typeface="Cambria Math" panose="02040503050406030204" pitchFamily="18" charset="0"/>
                                  </a:rPr>
                                  <m:t>&lt;</m:t>
                                </m:r>
                                <m:r>
                                  <a:rPr lang="zh-CN" altLang="en-US" sz="1200" i="1">
                                    <a:latin typeface="Cambria Math" panose="02040503050406030204" pitchFamily="18" charset="0"/>
                                  </a:rPr>
                                  <m:t>𝜃</m:t>
                                </m:r>
                                <m:r>
                                  <a:rPr lang="zh-CN" altLang="en-US" sz="1200" i="0">
                                    <a:latin typeface="Cambria Math" panose="02040503050406030204" pitchFamily="18" charset="0"/>
                                  </a:rPr>
                                  <m:t>&lt;90</m:t>
                                </m:r>
                                <m:r>
                                  <m:rPr>
                                    <m:nor/>
                                  </m:rPr>
                                  <a:rPr lang="zh-CN" altLang="en-US" sz="1200" i="1">
                                    <a:latin typeface="Cambria Math" panose="02040503050406030204" pitchFamily="18" charset="0"/>
                                  </a:rPr>
                                  <m:t>°</m:t>
                                </m:r>
                              </m:e>
                            </m:mr>
                            <m:mr>
                              <m:e>
                                <m:sSub>
                                  <m:sSubPr>
                                    <m:ctrlPr>
                                      <a:rPr lang="zh-CN" altLang="en-US" sz="1200" i="1">
                                        <a:latin typeface="Cambria Math" panose="02040503050406030204" pitchFamily="18" charset="0"/>
                                      </a:rPr>
                                    </m:ctrlPr>
                                  </m:sSubPr>
                                  <m:e>
                                    <m:r>
                                      <a:rPr lang="en-US" altLang="zh-CN" sz="1200" b="0" i="1" smtClean="0">
                                        <a:latin typeface="Cambria Math" panose="02040503050406030204" pitchFamily="18" charset="0"/>
                                      </a:rPr>
                                      <m:t> </m:t>
                                    </m:r>
                                    <m:r>
                                      <a:rPr lang="zh-CN" altLang="en-US" sz="1200" i="1">
                                        <a:latin typeface="Cambria Math" panose="02040503050406030204" pitchFamily="18" charset="0"/>
                                      </a:rPr>
                                      <m:t>𝜁</m:t>
                                    </m:r>
                                  </m:e>
                                  <m:sub>
                                    <m:r>
                                      <a:rPr lang="zh-CN" altLang="en-US" sz="1200" i="1">
                                        <a:latin typeface="Cambria Math" panose="02040503050406030204" pitchFamily="18" charset="0"/>
                                      </a:rPr>
                                      <m:t>𝜃</m:t>
                                    </m:r>
                                  </m:sub>
                                </m:sSub>
                                <m:r>
                                  <a:rPr lang="en-US" altLang="zh-CN" sz="1200" b="0" i="0" smtClean="0">
                                    <a:latin typeface="Cambria Math" panose="02040503050406030204" pitchFamily="18" charset="0"/>
                                  </a:rPr>
                                  <m:t> </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𝜁</m:t>
                                    </m:r>
                                  </m:e>
                                  <m:sub>
                                    <m:r>
                                      <a:rPr lang="zh-CN" altLang="en-US" sz="1200" i="0">
                                        <a:latin typeface="Cambria Math" panose="02040503050406030204" pitchFamily="18" charset="0"/>
                                      </a:rPr>
                                      <m:t>90</m:t>
                                    </m:r>
                                    <m:r>
                                      <m:rPr>
                                        <m:nor/>
                                      </m:rPr>
                                      <a:rPr lang="zh-CN" altLang="en-US" sz="1200" i="1">
                                        <a:latin typeface="Cambria Math" panose="02040503050406030204" pitchFamily="18" charset="0"/>
                                      </a:rPr>
                                      <m:t>°</m:t>
                                    </m:r>
                                  </m:sub>
                                </m:sSub>
                                <m:d>
                                  <m:dPr>
                                    <m:ctrlPr>
                                      <a:rPr lang="zh-CN" altLang="en-US" sz="1200" i="1">
                                        <a:latin typeface="Cambria Math" panose="02040503050406030204" pitchFamily="18" charset="0"/>
                                      </a:rPr>
                                    </m:ctrlPr>
                                  </m:dPr>
                                  <m:e>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𝜃</m:t>
                                        </m:r>
                                      </m:num>
                                      <m:den>
                                        <m:r>
                                          <a:rPr lang="zh-CN" altLang="en-US" sz="1200" i="0">
                                            <a:latin typeface="Cambria Math" panose="02040503050406030204" pitchFamily="18" charset="0"/>
                                          </a:rPr>
                                          <m:t>90</m:t>
                                        </m:r>
                                      </m:den>
                                    </m:f>
                                  </m:e>
                                </m:d>
                                <m:r>
                                  <m:rPr>
                                    <m:nor/>
                                  </m:rPr>
                                  <a:rPr lang="zh-CN" altLang="en-US" sz="1200" i="1">
                                    <a:latin typeface="Cambria Math" panose="02040503050406030204" pitchFamily="18" charset="0"/>
                                  </a:rPr>
                                  <m:t>　　　</m:t>
                                </m:r>
                                <m:r>
                                  <a:rPr lang="zh-CN" altLang="en-US" sz="1200" i="0">
                                    <a:latin typeface="Cambria Math" panose="02040503050406030204" pitchFamily="18" charset="0"/>
                                  </a:rPr>
                                  <m:t>90</m:t>
                                </m:r>
                                <m:r>
                                  <m:rPr>
                                    <m:nor/>
                                  </m:rPr>
                                  <a:rPr lang="zh-CN" altLang="en-US" sz="1200" i="1">
                                    <a:latin typeface="Cambria Math" panose="02040503050406030204" pitchFamily="18" charset="0"/>
                                  </a:rPr>
                                  <m:t>°</m:t>
                                </m:r>
                                <m:r>
                                  <a:rPr lang="zh-CN" altLang="en-US" sz="1200" i="0">
                                    <a:latin typeface="Cambria Math" panose="02040503050406030204" pitchFamily="18" charset="0"/>
                                  </a:rPr>
                                  <m:t>&lt;</m:t>
                                </m:r>
                                <m:r>
                                  <a:rPr lang="zh-CN" altLang="en-US" sz="1200" i="1">
                                    <a:latin typeface="Cambria Math" panose="02040503050406030204" pitchFamily="18" charset="0"/>
                                  </a:rPr>
                                  <m:t>𝜃</m:t>
                                </m:r>
                                <m:r>
                                  <a:rPr lang="zh-CN" altLang="en-US" sz="1200" i="0">
                                    <a:latin typeface="Cambria Math" panose="02040503050406030204" pitchFamily="18" charset="0"/>
                                  </a:rPr>
                                  <m:t>&lt;180</m:t>
                                </m:r>
                                <m:r>
                                  <m:rPr>
                                    <m:nor/>
                                  </m:rPr>
                                  <a:rPr lang="zh-CN" altLang="en-US" sz="1200" i="1">
                                    <a:latin typeface="Cambria Math" panose="02040503050406030204" pitchFamily="18" charset="0"/>
                                  </a:rPr>
                                  <m:t>°</m:t>
                                </m:r>
                              </m:e>
                            </m:mr>
                          </m:m>
                        </m:e>
                      </m:d>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44</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19" name="矩形 18">
                <a:extLst>
                  <a:ext uri="{FF2B5EF4-FFF2-40B4-BE49-F238E27FC236}">
                    <a16:creationId xmlns:a16="http://schemas.microsoft.com/office/drawing/2014/main" id="{EC3AA55D-D18C-4B70-AE30-C328A2F35998}"/>
                  </a:ext>
                </a:extLst>
              </p:cNvPr>
              <p:cNvSpPr>
                <a:spLocks noRot="1" noChangeAspect="1" noMove="1" noResize="1" noEditPoints="1" noAdjustHandles="1" noChangeArrowheads="1" noChangeShapeType="1" noTextEdit="1"/>
              </p:cNvSpPr>
              <p:nvPr/>
            </p:nvSpPr>
            <p:spPr>
              <a:xfrm>
                <a:off x="4996974" y="3597087"/>
                <a:ext cx="3540777" cy="105067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01804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wipe(left)">
                                      <p:cBhvr>
                                        <p:cTn id="36" dur="500"/>
                                        <p:tgtEl>
                                          <p:spTgt spid="3">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left)">
                                      <p:cBhvr>
                                        <p:cTn id="53" dur="500"/>
                                        <p:tgtEl>
                                          <p:spTgt spid="6"/>
                                        </p:tgtEl>
                                      </p:cBhvr>
                                    </p:animEffect>
                                  </p:childTnLst>
                                </p:cTn>
                              </p:par>
                            </p:childTnLst>
                          </p:cTn>
                        </p:par>
                      </p:childTnLst>
                    </p:cTn>
                  </p:par>
                  <p:par>
                    <p:cTn id="54" fill="hold">
                      <p:stCondLst>
                        <p:cond delay="indefinite"/>
                      </p:stCondLst>
                      <p:childTnLst>
                        <p:par>
                          <p:cTn id="55" fill="hold">
                            <p:stCondLst>
                              <p:cond delay="0"/>
                            </p:stCondLst>
                            <p:childTnLst>
                              <p:par>
                                <p:cTn id="56" presetID="53" presetClass="entr" presetSubtype="16"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 calcmode="lin" valueType="num">
                                      <p:cBhvr>
                                        <p:cTn id="58" dur="500" fill="hold"/>
                                        <p:tgtEl>
                                          <p:spTgt spid="24"/>
                                        </p:tgtEl>
                                        <p:attrNameLst>
                                          <p:attrName>ppt_w</p:attrName>
                                        </p:attrNameLst>
                                      </p:cBhvr>
                                      <p:tavLst>
                                        <p:tav tm="0">
                                          <p:val>
                                            <p:fltVal val="0"/>
                                          </p:val>
                                        </p:tav>
                                        <p:tav tm="100000">
                                          <p:val>
                                            <p:strVal val="#ppt_w"/>
                                          </p:val>
                                        </p:tav>
                                      </p:tavLst>
                                    </p:anim>
                                    <p:anim calcmode="lin" valueType="num">
                                      <p:cBhvr>
                                        <p:cTn id="59" dur="500" fill="hold"/>
                                        <p:tgtEl>
                                          <p:spTgt spid="24"/>
                                        </p:tgtEl>
                                        <p:attrNameLst>
                                          <p:attrName>ppt_h</p:attrName>
                                        </p:attrNameLst>
                                      </p:cBhvr>
                                      <p:tavLst>
                                        <p:tav tm="0">
                                          <p:val>
                                            <p:fltVal val="0"/>
                                          </p:val>
                                        </p:tav>
                                        <p:tav tm="100000">
                                          <p:val>
                                            <p:strVal val="#ppt_h"/>
                                          </p:val>
                                        </p:tav>
                                      </p:tavLst>
                                    </p:anim>
                                    <p:animEffect transition="in" filter="fade">
                                      <p:cBhvr>
                                        <p:cTn id="60" dur="500"/>
                                        <p:tgtEl>
                                          <p:spTgt spid="2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500"/>
                            </p:stCondLst>
                            <p:childTnLst>
                              <p:par>
                                <p:cTn id="67" presetID="22" presetClass="entr" presetSubtype="8"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Effect transition="in" filter="wipe(left)">
                                      <p:cBhvr>
                                        <p:cTn id="69" dur="500"/>
                                        <p:tgtEl>
                                          <p:spTgt spid="10"/>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9"/>
                                        </p:tgtEl>
                                        <p:attrNameLst>
                                          <p:attrName>style.visibility</p:attrName>
                                        </p:attrNameLst>
                                      </p:cBhvr>
                                      <p:to>
                                        <p:strVal val="visible"/>
                                      </p:to>
                                    </p:set>
                                    <p:animEffect transition="in" filter="wipe(left)">
                                      <p:cBhvr>
                                        <p:cTn id="7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8" grpId="0" animBg="1"/>
      <p:bldP spid="17" grpId="0"/>
      <p:bldP spid="20" grpId="0"/>
      <p:bldP spid="24" grpId="0"/>
      <p:bldP spid="26" grpId="0"/>
      <p:bldP spid="34" grpId="0"/>
      <p:bldP spid="5" grpId="0"/>
      <p:bldP spid="7" grpId="0"/>
      <p:bldP spid="6" grpId="0"/>
      <p:bldP spid="10" grpId="0"/>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45734" y="1015051"/>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96902" y="1014658"/>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70295" y="999259"/>
            <a:ext cx="341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四</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液压系统管路的总压力损失</a:t>
            </a: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8" name="矩形 7">
            <a:extLst>
              <a:ext uri="{FF2B5EF4-FFF2-40B4-BE49-F238E27FC236}">
                <a16:creationId xmlns:a16="http://schemas.microsoft.com/office/drawing/2014/main" id="{ACA75B53-8764-477B-A03B-1395DA1D8F61}"/>
              </a:ext>
            </a:extLst>
          </p:cNvPr>
          <p:cNvSpPr/>
          <p:nvPr/>
        </p:nvSpPr>
        <p:spPr>
          <a:xfrm>
            <a:off x="1077172" y="1415408"/>
            <a:ext cx="6636326" cy="611258"/>
          </a:xfrm>
          <a:prstGeom prst="rect">
            <a:avLst/>
          </a:prstGeom>
        </p:spPr>
        <p:txBody>
          <a:bodyPr wrap="square">
            <a:spAutoFit/>
          </a:bodyPr>
          <a:lstStyle/>
          <a:p>
            <a:pPr indent="2032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液压系统的管路一般由若干段管道和一些阀、过滤器、管接头、弯头等组成</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因此管路总的</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032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压力损失就等于所有直管中的沿程压力损失</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和所有这些元件的局部压力损失</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之总和</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a:extLst>
              <a:ext uri="{FF2B5EF4-FFF2-40B4-BE49-F238E27FC236}">
                <a16:creationId xmlns:a16="http://schemas.microsoft.com/office/drawing/2014/main" id="{A4F1EF0C-594F-4321-9E80-07C42022D3F4}"/>
              </a:ext>
            </a:extLst>
          </p:cNvPr>
          <p:cNvSpPr/>
          <p:nvPr/>
        </p:nvSpPr>
        <p:spPr>
          <a:xfrm>
            <a:off x="966335" y="2855177"/>
            <a:ext cx="6858000" cy="314125"/>
          </a:xfrm>
          <a:prstGeom prst="rect">
            <a:avLst/>
          </a:prstGeom>
        </p:spPr>
        <p:txBody>
          <a:bodyPr wrap="square">
            <a:spAutoFit/>
          </a:bodyPr>
          <a:lstStyle/>
          <a:p>
            <a:pPr algn="ctr">
              <a:lnSpc>
                <a:spcPct val="150000"/>
              </a:lnSpc>
            </a:pP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必须指出</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上式仅在两相邻局部压力损失之间的距离大于管道内径</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1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zh-CN" sz="11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倍时才是正确的。</a:t>
            </a:r>
            <a:endParaRPr lang="zh-CN" altLang="en-US" sz="1100" b="1" dirty="0">
              <a:solidFill>
                <a:srgbClr val="FF0000"/>
              </a:solidFill>
              <a:latin typeface="Times New Roman" panose="02020603050405020304" pitchFamily="18" charset="0"/>
              <a:ea typeface="黑体" panose="02010609060101010101" pitchFamily="49" charset="-122"/>
            </a:endParaRPr>
          </a:p>
        </p:txBody>
      </p:sp>
      <p:sp>
        <p:nvSpPr>
          <p:cNvPr id="11" name="矩形 10">
            <a:extLst>
              <a:ext uri="{FF2B5EF4-FFF2-40B4-BE49-F238E27FC236}">
                <a16:creationId xmlns:a16="http://schemas.microsoft.com/office/drawing/2014/main" id="{2B4F7149-F4BE-4756-9ED9-CEFCA08BE777}"/>
              </a:ext>
            </a:extLst>
          </p:cNvPr>
          <p:cNvSpPr/>
          <p:nvPr/>
        </p:nvSpPr>
        <p:spPr>
          <a:xfrm>
            <a:off x="2178607" y="3308737"/>
            <a:ext cx="4655127" cy="819455"/>
          </a:xfrm>
          <a:prstGeom prst="rect">
            <a:avLst/>
          </a:prstGeom>
        </p:spPr>
        <p:txBody>
          <a:bodyPr wrap="square">
            <a:spAutoFit/>
          </a:bodyPr>
          <a:lstStyle/>
          <a:p>
            <a:pP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因为液流经过局部阻力区域后受到很大的干扰</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要经过一段距离才能稳定下来。</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如果距离太短</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液流还未稳定就又要经历后一个局部阻力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它所受到的扰动将更为严重</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这时的阻力系数可能会比正常值大好几倍。</a:t>
            </a:r>
            <a:endParaRPr lang="zh-CN" altLang="en-US" dirty="0">
              <a:latin typeface="Times New Roman" panose="02020603050405020304" pitchFamily="18" charset="0"/>
              <a:ea typeface="黑体" panose="02010609060101010101" pitchFamily="49" charset="-122"/>
            </a:endParaRPr>
          </a:p>
        </p:txBody>
      </p:sp>
      <p:sp>
        <p:nvSpPr>
          <p:cNvPr id="15" name="矩形 14">
            <a:extLst>
              <a:ext uri="{FF2B5EF4-FFF2-40B4-BE49-F238E27FC236}">
                <a16:creationId xmlns:a16="http://schemas.microsoft.com/office/drawing/2014/main" id="{DDFE90AE-33C2-43AD-9D7B-B285365C7813}"/>
              </a:ext>
            </a:extLst>
          </p:cNvPr>
          <p:cNvSpPr/>
          <p:nvPr/>
        </p:nvSpPr>
        <p:spPr>
          <a:xfrm>
            <a:off x="1787216" y="4254507"/>
            <a:ext cx="5437908" cy="568041"/>
          </a:xfrm>
          <a:prstGeom prst="rect">
            <a:avLst/>
          </a:prstGeom>
        </p:spPr>
        <p:txBody>
          <a:bodyPr wrap="square">
            <a:spAutoFit/>
          </a:bodyPr>
          <a:lstStyle/>
          <a:p>
            <a:pPr indent="266700" algn="ctr">
              <a:lnSpc>
                <a:spcPct val="150000"/>
              </a:lnSpc>
              <a:spcAft>
                <a:spcPts val="0"/>
              </a:spcAft>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通常情况下</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液压系统的管路并不长</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所以沿程压力损失比较小</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而阀等元件的局部压力损失却较大。因此管路总的压力损失一般以局部损失为主。</a:t>
            </a:r>
            <a:endParaRPr lang="zh-CN" altLang="zh-CN" sz="11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3E69015-96DE-40F4-93E1-D85D366B556A}"/>
                  </a:ext>
                </a:extLst>
              </p:cNvPr>
              <p:cNvSpPr/>
              <p:nvPr/>
            </p:nvSpPr>
            <p:spPr>
              <a:xfrm>
                <a:off x="1663064" y="2116858"/>
                <a:ext cx="5699760" cy="64812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Δ</m:t>
                      </m:r>
                      <m:r>
                        <a:rPr lang="zh-CN" altLang="en-US" i="1">
                          <a:latin typeface="Cambria Math" panose="02040503050406030204" pitchFamily="18" charset="0"/>
                        </a:rPr>
                        <m:t>𝑝</m:t>
                      </m:r>
                      <m:r>
                        <a:rPr lang="zh-CN" altLang="en-US" i="0">
                          <a:latin typeface="Cambria Math" panose="02040503050406030204" pitchFamily="18" charset="0"/>
                        </a:rPr>
                        <m:t>=</m:t>
                      </m:r>
                      <m:r>
                        <m:rPr>
                          <m:nor/>
                        </m:rPr>
                        <a:rPr lang="zh-CN" altLang="en-US" i="1">
                          <a:latin typeface="Cambria Math" panose="02040503050406030204" pitchFamily="18" charset="0"/>
                        </a:rPr>
                        <m:t>∑</m:t>
                      </m:r>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r>
                        <m:rPr>
                          <m:nor/>
                        </m:rPr>
                        <a:rPr lang="zh-CN" altLang="en-US" i="1">
                          <a:latin typeface="Cambria Math" panose="02040503050406030204" pitchFamily="18" charset="0"/>
                        </a:rPr>
                        <m:t>∑</m:t>
                      </m:r>
                      <m:r>
                        <m:rPr>
                          <m:sty m:val="p"/>
                        </m:rPr>
                        <a:rPr lang="zh-CN" altLang="en-US" i="0">
                          <a:latin typeface="Cambria Math" panose="02040503050406030204" pitchFamily="18" charset="0"/>
                        </a:rPr>
                        <m:t>Δ</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ζ</m:t>
                          </m:r>
                        </m:sub>
                      </m:sSub>
                      <m:r>
                        <a:rPr lang="zh-CN" altLang="en-US" i="0">
                          <a:latin typeface="Cambria Math" panose="02040503050406030204" pitchFamily="18" charset="0"/>
                        </a:rPr>
                        <m:t>=</m:t>
                      </m:r>
                      <m:r>
                        <m:rPr>
                          <m:nor/>
                        </m:rPr>
                        <a:rPr lang="zh-CN" altLang="en-US" i="1">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pitchFamily="18" charset="0"/>
                            </a:rPr>
                          </m:ctrlPr>
                        </m:fPr>
                        <m:num>
                          <m:r>
                            <a:rPr lang="zh-CN" altLang="en-US" i="1">
                              <a:latin typeface="Cambria Math" panose="02040503050406030204" pitchFamily="18" charset="0"/>
                            </a:rPr>
                            <m:t>𝑙</m:t>
                          </m:r>
                        </m:num>
                        <m:den>
                          <m:r>
                            <a:rPr lang="zh-CN" altLang="en-US" i="1">
                              <a:latin typeface="Cambria Math" panose="02040503050406030204" pitchFamily="18" charset="0"/>
                            </a:rPr>
                            <m:t>𝑑</m:t>
                          </m:r>
                        </m:den>
                      </m:f>
                      <m:f>
                        <m:fPr>
                          <m:ctrlPr>
                            <a:rPr lang="zh-CN" altLang="en-US" i="1">
                              <a:latin typeface="Cambria Math" panose="02040503050406030204" pitchFamily="18" charset="0"/>
                            </a:rPr>
                          </m:ctrlPr>
                        </m:fPr>
                        <m:num>
                          <m:r>
                            <a:rPr lang="zh-CN" altLang="en-US" i="1">
                              <a:latin typeface="Cambria Math" panose="02040503050406030204" pitchFamily="18" charset="0"/>
                            </a:rPr>
                            <m:t>𝜌</m:t>
                          </m:r>
                          <m:sSup>
                            <m:sSupPr>
                              <m:ctrlPr>
                                <a:rPr lang="zh-CN" altLang="en-US" i="1">
                                  <a:latin typeface="Cambria Math" panose="02040503050406030204" pitchFamily="18" charset="0"/>
                                </a:rPr>
                              </m:ctrlPr>
                            </m:sSupPr>
                            <m:e>
                              <m:r>
                                <a:rPr lang="zh-CN" altLang="en-US" i="1">
                                  <a:latin typeface="Cambria Math" panose="02040503050406030204" pitchFamily="18" charset="0"/>
                                </a:rPr>
                                <m:t>𝑣</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r>
                        <a:rPr lang="zh-CN" altLang="en-US" i="0">
                          <a:latin typeface="Cambria Math" panose="02040503050406030204" pitchFamily="18" charset="0"/>
                        </a:rPr>
                        <m:t>+</m:t>
                      </m:r>
                      <m:r>
                        <m:rPr>
                          <m:nor/>
                        </m:rPr>
                        <a:rPr lang="zh-CN" altLang="en-US" i="1">
                          <a:latin typeface="Cambria Math" panose="02040503050406030204" pitchFamily="18" charset="0"/>
                        </a:rPr>
                        <m:t>∑</m:t>
                      </m:r>
                      <m:r>
                        <a:rPr lang="zh-CN" altLang="en-US" i="1">
                          <a:latin typeface="Cambria Math" panose="02040503050406030204" pitchFamily="18" charset="0"/>
                        </a:rPr>
                        <m:t>𝜁</m:t>
                      </m:r>
                      <m:f>
                        <m:fPr>
                          <m:ctrlPr>
                            <a:rPr lang="zh-CN" altLang="en-US" i="1">
                              <a:latin typeface="Cambria Math" panose="02040503050406030204" pitchFamily="18" charset="0"/>
                            </a:rPr>
                          </m:ctrlPr>
                        </m:fPr>
                        <m:num>
                          <m:r>
                            <a:rPr lang="en-US" altLang="zh-CN" b="0" i="1" smtClean="0">
                              <a:latin typeface="Cambria Math" panose="02040503050406030204" pitchFamily="18" charset="0"/>
                            </a:rPr>
                            <m:t> </m:t>
                          </m:r>
                          <m:r>
                            <a:rPr lang="zh-CN" altLang="en-US" i="1">
                              <a:latin typeface="Cambria Math" panose="02040503050406030204" pitchFamily="18" charset="0"/>
                            </a:rPr>
                            <m:t>𝜌</m:t>
                          </m:r>
                          <m:sSup>
                            <m:sSupPr>
                              <m:ctrlPr>
                                <a:rPr lang="zh-CN" altLang="en-US" i="1">
                                  <a:latin typeface="Cambria Math" panose="02040503050406030204" pitchFamily="18" charset="0"/>
                                </a:rPr>
                              </m:ctrlPr>
                            </m:sSupPr>
                            <m:e>
                              <m:r>
                                <a:rPr lang="zh-CN" altLang="en-US" i="1">
                                  <a:latin typeface="Cambria Math" panose="02040503050406030204" pitchFamily="18" charset="0"/>
                                </a:rPr>
                                <m:t>𝑣</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r>
                        <m:rPr>
                          <m:nor/>
                        </m:rPr>
                        <a:rPr lang="zh-CN" altLang="en-US" i="1">
                          <a:latin typeface="Cambria Math" panose="02040503050406030204" pitchFamily="18" charset="0"/>
                        </a:rPr>
                        <m:t>(</m:t>
                      </m:r>
                      <m:r>
                        <a:rPr lang="en-US" altLang="zh-CN" b="0" i="0" smtClean="0">
                          <a:latin typeface="Cambria Math" panose="02040503050406030204" pitchFamily="18" charset="0"/>
                        </a:rPr>
                        <m:t> </m:t>
                      </m:r>
                      <m:r>
                        <a:rPr lang="zh-CN" altLang="en-US" i="0">
                          <a:latin typeface="Cambria Math" panose="02040503050406030204" pitchFamily="18" charset="0"/>
                        </a:rPr>
                        <m:t>3</m:t>
                      </m:r>
                      <m:r>
                        <m:rPr>
                          <m:nor/>
                        </m:rPr>
                        <a:rPr lang="zh-CN" altLang="en-US" i="1">
                          <a:latin typeface="Cambria Math" panose="02040503050406030204" pitchFamily="18" charset="0"/>
                        </a:rPr>
                        <m:t>−</m:t>
                      </m:r>
                      <m:r>
                        <a:rPr lang="zh-CN" altLang="en-US" i="0">
                          <a:latin typeface="Cambria Math" panose="02040503050406030204" pitchFamily="18" charset="0"/>
                        </a:rPr>
                        <m:t>45</m:t>
                      </m:r>
                      <m:r>
                        <m:rPr>
                          <m:nor/>
                        </m:rPr>
                        <a:rPr lang="zh-CN" altLang="en-US" i="1">
                          <a:latin typeface="Cambria Math" panose="02040503050406030204" pitchFamily="18" charset="0"/>
                        </a:rPr>
                        <m:t>)</m:t>
                      </m:r>
                    </m:oMath>
                  </m:oMathPara>
                </a14:m>
                <a:endParaRPr lang="zh-CN" altLang="en-US" dirty="0"/>
              </a:p>
            </p:txBody>
          </p:sp>
        </mc:Choice>
        <mc:Fallback xmlns="">
          <p:sp>
            <p:nvSpPr>
              <p:cNvPr id="2" name="矩形 1">
                <a:extLst>
                  <a:ext uri="{FF2B5EF4-FFF2-40B4-BE49-F238E27FC236}">
                    <a16:creationId xmlns:a16="http://schemas.microsoft.com/office/drawing/2014/main" id="{03E69015-96DE-40F4-93E1-D85D366B556A}"/>
                  </a:ext>
                </a:extLst>
              </p:cNvPr>
              <p:cNvSpPr>
                <a:spLocks noRot="1" noChangeAspect="1" noMove="1" noResize="1" noEditPoints="1" noAdjustHandles="1" noChangeArrowheads="1" noChangeShapeType="1" noTextEdit="1"/>
              </p:cNvSpPr>
              <p:nvPr/>
            </p:nvSpPr>
            <p:spPr>
              <a:xfrm>
                <a:off x="1663064" y="2116858"/>
                <a:ext cx="5699760" cy="648126"/>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1173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10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down)">
                                      <p:cBhvr>
                                        <p:cTn id="17" dur="580">
                                          <p:stCondLst>
                                            <p:cond delay="0"/>
                                          </p:stCondLst>
                                        </p:cTn>
                                        <p:tgtEl>
                                          <p:spTgt spid="9"/>
                                        </p:tgtEl>
                                      </p:cBhvr>
                                    </p:animEffect>
                                    <p:anim calcmode="lin" valueType="num">
                                      <p:cBhvr>
                                        <p:cTn id="1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3" dur="26">
                                          <p:stCondLst>
                                            <p:cond delay="650"/>
                                          </p:stCondLst>
                                        </p:cTn>
                                        <p:tgtEl>
                                          <p:spTgt spid="9"/>
                                        </p:tgtEl>
                                      </p:cBhvr>
                                      <p:to x="100000" y="60000"/>
                                    </p:animScale>
                                    <p:animScale>
                                      <p:cBhvr>
                                        <p:cTn id="24" dur="166" decel="50000">
                                          <p:stCondLst>
                                            <p:cond delay="676"/>
                                          </p:stCondLst>
                                        </p:cTn>
                                        <p:tgtEl>
                                          <p:spTgt spid="9"/>
                                        </p:tgtEl>
                                      </p:cBhvr>
                                      <p:to x="100000" y="100000"/>
                                    </p:animScale>
                                    <p:animScale>
                                      <p:cBhvr>
                                        <p:cTn id="25" dur="26">
                                          <p:stCondLst>
                                            <p:cond delay="1312"/>
                                          </p:stCondLst>
                                        </p:cTn>
                                        <p:tgtEl>
                                          <p:spTgt spid="9"/>
                                        </p:tgtEl>
                                      </p:cBhvr>
                                      <p:to x="100000" y="80000"/>
                                    </p:animScale>
                                    <p:animScale>
                                      <p:cBhvr>
                                        <p:cTn id="26" dur="166" decel="50000">
                                          <p:stCondLst>
                                            <p:cond delay="1338"/>
                                          </p:stCondLst>
                                        </p:cTn>
                                        <p:tgtEl>
                                          <p:spTgt spid="9"/>
                                        </p:tgtEl>
                                      </p:cBhvr>
                                      <p:to x="100000" y="100000"/>
                                    </p:animScale>
                                    <p:animScale>
                                      <p:cBhvr>
                                        <p:cTn id="27" dur="26">
                                          <p:stCondLst>
                                            <p:cond delay="1642"/>
                                          </p:stCondLst>
                                        </p:cTn>
                                        <p:tgtEl>
                                          <p:spTgt spid="9"/>
                                        </p:tgtEl>
                                      </p:cBhvr>
                                      <p:to x="100000" y="90000"/>
                                    </p:animScale>
                                    <p:animScale>
                                      <p:cBhvr>
                                        <p:cTn id="28" dur="166" decel="50000">
                                          <p:stCondLst>
                                            <p:cond delay="1668"/>
                                          </p:stCondLst>
                                        </p:cTn>
                                        <p:tgtEl>
                                          <p:spTgt spid="9"/>
                                        </p:tgtEl>
                                      </p:cBhvr>
                                      <p:to x="100000" y="100000"/>
                                    </p:animScale>
                                    <p:animScale>
                                      <p:cBhvr>
                                        <p:cTn id="29" dur="26">
                                          <p:stCondLst>
                                            <p:cond delay="1808"/>
                                          </p:stCondLst>
                                        </p:cTn>
                                        <p:tgtEl>
                                          <p:spTgt spid="9"/>
                                        </p:tgtEl>
                                      </p:cBhvr>
                                      <p:to x="100000" y="95000"/>
                                    </p:animScale>
                                    <p:animScale>
                                      <p:cBhvr>
                                        <p:cTn id="30" dur="166" decel="50000">
                                          <p:stCondLst>
                                            <p:cond delay="1834"/>
                                          </p:stCondLst>
                                        </p:cTn>
                                        <p:tgtEl>
                                          <p:spTgt spid="9"/>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1000"/>
                                        <p:tgtEl>
                                          <p:spTgt spid="15"/>
                                        </p:tgtEl>
                                      </p:cBhvr>
                                    </p:animEffect>
                                    <p:anim calcmode="lin" valueType="num">
                                      <p:cBhvr>
                                        <p:cTn id="41" dur="1000" fill="hold"/>
                                        <p:tgtEl>
                                          <p:spTgt spid="15"/>
                                        </p:tgtEl>
                                        <p:attrNameLst>
                                          <p:attrName>ppt_x</p:attrName>
                                        </p:attrNameLst>
                                      </p:cBhvr>
                                      <p:tavLst>
                                        <p:tav tm="0">
                                          <p:val>
                                            <p:strVal val="#ppt_x"/>
                                          </p:val>
                                        </p:tav>
                                        <p:tav tm="100000">
                                          <p:val>
                                            <p:strVal val="#ppt_x"/>
                                          </p:val>
                                        </p:tav>
                                      </p:tavLst>
                                    </p:anim>
                                    <p:anim calcmode="lin" valueType="num">
                                      <p:cBhvr>
                                        <p:cTn id="4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5"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直角三角形 11">
            <a:extLst>
              <a:ext uri="{FF2B5EF4-FFF2-40B4-BE49-F238E27FC236}">
                <a16:creationId xmlns:a16="http://schemas.microsoft.com/office/drawing/2014/main" id="{90641E93-92F8-4492-A9E2-CD3EDA9488D0}"/>
              </a:ext>
            </a:extLst>
          </p:cNvPr>
          <p:cNvSpPr>
            <a:spLocks noChangeAspect="1"/>
          </p:cNvSpPr>
          <p:nvPr/>
        </p:nvSpPr>
        <p:spPr>
          <a:xfrm rot="2637755" flipH="1" flipV="1">
            <a:off x="145734" y="1015051"/>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E3D94656-BD0E-4538-BC1D-53C106747421}"/>
              </a:ext>
            </a:extLst>
          </p:cNvPr>
          <p:cNvSpPr>
            <a:spLocks noChangeAspect="1"/>
          </p:cNvSpPr>
          <p:nvPr/>
        </p:nvSpPr>
        <p:spPr>
          <a:xfrm rot="2637755" flipH="1" flipV="1">
            <a:off x="296902" y="1014658"/>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E2C681C-D96C-47C9-B62F-7DC8B0EC1D6B}"/>
              </a:ext>
            </a:extLst>
          </p:cNvPr>
          <p:cNvSpPr txBox="1">
            <a:spLocks noChangeArrowheads="1"/>
          </p:cNvSpPr>
          <p:nvPr/>
        </p:nvSpPr>
        <p:spPr bwMode="auto">
          <a:xfrm>
            <a:off x="570295" y="999259"/>
            <a:ext cx="34198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四</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液压系统管路的总压力损失</a:t>
            </a:r>
          </a:p>
        </p:txBody>
      </p:sp>
      <p:sp>
        <p:nvSpPr>
          <p:cNvPr id="27" name="圆角矩形 3">
            <a:extLst>
              <a:ext uri="{FF2B5EF4-FFF2-40B4-BE49-F238E27FC236}">
                <a16:creationId xmlns:a16="http://schemas.microsoft.com/office/drawing/2014/main" id="{9E496393-6222-4523-A8DC-8B0A5EA18A49}"/>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8" name="文本框 27">
            <a:extLst>
              <a:ext uri="{FF2B5EF4-FFF2-40B4-BE49-F238E27FC236}">
                <a16:creationId xmlns:a16="http://schemas.microsoft.com/office/drawing/2014/main" id="{86A24084-8256-4F58-B05D-AB95973791C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管道中液流的特性</a:t>
            </a:r>
          </a:p>
        </p:txBody>
      </p:sp>
      <p:sp>
        <p:nvSpPr>
          <p:cNvPr id="3" name="矩形 2">
            <a:extLst>
              <a:ext uri="{FF2B5EF4-FFF2-40B4-BE49-F238E27FC236}">
                <a16:creationId xmlns:a16="http://schemas.microsoft.com/office/drawing/2014/main" id="{62F8023A-C699-41A3-8CF6-24AFB145A7CF}"/>
              </a:ext>
            </a:extLst>
          </p:cNvPr>
          <p:cNvSpPr/>
          <p:nvPr/>
        </p:nvSpPr>
        <p:spPr>
          <a:xfrm>
            <a:off x="975424" y="1747724"/>
            <a:ext cx="7406330" cy="276999"/>
          </a:xfrm>
          <a:prstGeom prst="rect">
            <a:avLst/>
          </a:prstGeom>
        </p:spPr>
        <p:txBody>
          <a:bodyPr wrap="squar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对于阀和过滤器等液压元件往往并不应用式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39)</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来计算其局部压力损失</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因为液流情况比较复杂</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难以计算。</a:t>
            </a:r>
            <a:endParaRPr lang="zh-CN" altLang="en-US" sz="2400" dirty="0">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A05CB6C4-7FF3-4226-9094-F53067C1C970}"/>
              </a:ext>
            </a:extLst>
          </p:cNvPr>
          <p:cNvSpPr/>
          <p:nvPr/>
        </p:nvSpPr>
        <p:spPr>
          <a:xfrm>
            <a:off x="111944" y="2100766"/>
            <a:ext cx="8229600" cy="1477328"/>
          </a:xfrm>
          <a:prstGeom prst="rect">
            <a:avLst/>
          </a:prstGeom>
        </p:spPr>
        <p:txBody>
          <a:bodyPr wrap="square">
            <a:spAutoFit/>
          </a:bodyPr>
          <a:lstStyle/>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它们的压力损失数值可从产品样本提供的曲线中直接查到。</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但是有的产品样本提供的是元件在额定流量</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下的压力损失</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当实际通过的流量</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不等于</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额定流量</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可依据局部压力损失</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ζ</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与速度</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2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成正比的关系按下式计算</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圆角矩形 6">
            <a:extLst>
              <a:ext uri="{FF2B5EF4-FFF2-40B4-BE49-F238E27FC236}">
                <a16:creationId xmlns:a16="http://schemas.microsoft.com/office/drawing/2014/main" id="{FAD38EF3-8E36-4D42-A54C-0DDCF758A29A}"/>
              </a:ext>
            </a:extLst>
          </p:cNvPr>
          <p:cNvSpPr/>
          <p:nvPr/>
        </p:nvSpPr>
        <p:spPr>
          <a:xfrm>
            <a:off x="1903248" y="2885210"/>
            <a:ext cx="4894086" cy="138971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9F08466-4ACB-42E7-8F66-049AFA4A1D1C}"/>
                  </a:ext>
                </a:extLst>
              </p:cNvPr>
              <p:cNvSpPr/>
              <p:nvPr/>
            </p:nvSpPr>
            <p:spPr>
              <a:xfrm>
                <a:off x="3166826" y="3501088"/>
                <a:ext cx="2366930" cy="6941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600">
                          <a:latin typeface="Cambria Math" panose="02040503050406030204" pitchFamily="18" charset="0"/>
                        </a:rPr>
                        <m:t>Δ</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ζ</m:t>
                          </m:r>
                        </m:sub>
                      </m:sSub>
                      <m:r>
                        <a:rPr lang="zh-CN" altLang="en-US" sz="1600" i="0">
                          <a:latin typeface="Cambria Math" panose="02040503050406030204" pitchFamily="18" charset="0"/>
                        </a:rPr>
                        <m:t>=</m:t>
                      </m:r>
                      <m:r>
                        <m:rPr>
                          <m:sty m:val="p"/>
                        </m:rPr>
                        <a:rPr lang="zh-CN" altLang="en-US" sz="1600" i="0">
                          <a:latin typeface="Cambria Math" panose="02040503050406030204" pitchFamily="18" charset="0"/>
                        </a:rPr>
                        <m:t>Δ</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r</m:t>
                          </m:r>
                        </m:sub>
                      </m:sSub>
                      <m:sSup>
                        <m:sSupPr>
                          <m:ctrlPr>
                            <a:rPr lang="zh-CN" altLang="en-US" sz="1600" i="1">
                              <a:latin typeface="Cambria Math" panose="02040503050406030204" pitchFamily="18" charset="0"/>
                            </a:rPr>
                          </m:ctrlPr>
                        </m:sSupPr>
                        <m:e>
                          <m:d>
                            <m:dPr>
                              <m:ctrlPr>
                                <a:rPr lang="zh-CN" altLang="en-US" sz="1600" i="1">
                                  <a:latin typeface="Cambria Math" panose="02040503050406030204" pitchFamily="18" charset="0"/>
                                </a:rPr>
                              </m:ctrlPr>
                            </m:dPr>
                            <m:e>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𝑞</m:t>
                                  </m:r>
                                </m:num>
                                <m:den>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m:rPr>
                                          <m:sty m:val="p"/>
                                        </m:rPr>
                                        <a:rPr lang="zh-CN" altLang="en-US" sz="1600" i="0">
                                          <a:latin typeface="Cambria Math" panose="02040503050406030204" pitchFamily="18" charset="0"/>
                                        </a:rPr>
                                        <m:t>r</m:t>
                                      </m:r>
                                    </m:sub>
                                  </m:sSub>
                                </m:den>
                              </m:f>
                            </m:e>
                          </m:d>
                        </m:e>
                        <m:sup>
                          <m:r>
                            <a:rPr lang="zh-CN" altLang="en-US" sz="1600" i="0">
                              <a:latin typeface="Cambria Math" panose="02040503050406030204" pitchFamily="18" charset="0"/>
                            </a:rPr>
                            <m:t>2</m:t>
                          </m:r>
                        </m:sup>
                      </m:sSup>
                      <m:r>
                        <m:rPr>
                          <m:nor/>
                        </m:rPr>
                        <a:rPr lang="zh-CN" altLang="en-US" sz="1600" i="1">
                          <a:latin typeface="Cambria Math" panose="02040503050406030204" pitchFamily="18" charset="0"/>
                        </a:rPr>
                        <m:t>(</m:t>
                      </m:r>
                      <m:r>
                        <a:rPr lang="zh-CN" altLang="en-US" sz="1600" i="0">
                          <a:latin typeface="Cambria Math" panose="02040503050406030204" pitchFamily="18" charset="0"/>
                        </a:rPr>
                        <m:t>3</m:t>
                      </m:r>
                      <m:r>
                        <m:rPr>
                          <m:nor/>
                        </m:rPr>
                        <a:rPr lang="zh-CN" altLang="en-US" sz="1600" i="1">
                          <a:latin typeface="Cambria Math" panose="02040503050406030204" pitchFamily="18" charset="0"/>
                        </a:rPr>
                        <m:t>−</m:t>
                      </m:r>
                      <m:r>
                        <a:rPr lang="zh-CN" altLang="en-US" sz="1600" i="0">
                          <a:latin typeface="Cambria Math" panose="02040503050406030204" pitchFamily="18" charset="0"/>
                        </a:rPr>
                        <m:t>46</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2" name="矩形 1">
                <a:extLst>
                  <a:ext uri="{FF2B5EF4-FFF2-40B4-BE49-F238E27FC236}">
                    <a16:creationId xmlns:a16="http://schemas.microsoft.com/office/drawing/2014/main" id="{29F08466-4ACB-42E7-8F66-049AFA4A1D1C}"/>
                  </a:ext>
                </a:extLst>
              </p:cNvPr>
              <p:cNvSpPr>
                <a:spLocks noRot="1" noChangeAspect="1" noMove="1" noResize="1" noEditPoints="1" noAdjustHandles="1" noChangeArrowheads="1" noChangeShapeType="1" noTextEdit="1"/>
              </p:cNvSpPr>
              <p:nvPr/>
            </p:nvSpPr>
            <p:spPr>
              <a:xfrm>
                <a:off x="3166826" y="3501088"/>
                <a:ext cx="2366930" cy="69416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16550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7B431B-577A-47BB-BEA6-D979C2F68969}"/>
              </a:ext>
            </a:extLst>
          </p:cNvPr>
          <p:cNvSpPr/>
          <p:nvPr/>
        </p:nvSpPr>
        <p:spPr>
          <a:xfrm>
            <a:off x="3495038" y="1896874"/>
            <a:ext cx="2966722" cy="1754326"/>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孔口</a:t>
            </a:r>
            <a:r>
              <a:rPr lang="zh-CN" altLang="en-US" sz="3600" dirty="0">
                <a:solidFill>
                  <a:prstClr val="white"/>
                </a:solidFill>
                <a:latin typeface="Times New Roman" panose="02020603050405020304" pitchFamily="18" charset="0"/>
                <a:ea typeface="黑体" panose="02010609060101010101" pitchFamily="49" charset="-122"/>
              </a:rPr>
              <a:t>和</a:t>
            </a:r>
            <a:endParaRPr lang="en-US" altLang="zh-CN" sz="3600" dirty="0">
              <a:solidFill>
                <a:prstClr val="white"/>
              </a:solidFill>
              <a:latin typeface="Times New Roman" panose="02020603050405020304" pitchFamily="18" charset="0"/>
              <a:ea typeface="黑体" panose="02010609060101010101" pitchFamily="49" charset="-122"/>
            </a:endParaRPr>
          </a:p>
          <a:p>
            <a:pPr algn="ctr"/>
            <a:r>
              <a:rPr lang="zh-CN" altLang="en-US" sz="5400" dirty="0">
                <a:solidFill>
                  <a:srgbClr val="FFC000"/>
                </a:solidFill>
                <a:latin typeface="Times New Roman" panose="02020603050405020304" pitchFamily="18" charset="0"/>
                <a:ea typeface="黑体" panose="02010609060101010101" pitchFamily="49" charset="-122"/>
              </a:rPr>
              <a:t>缝隙液流</a:t>
            </a:r>
          </a:p>
        </p:txBody>
      </p:sp>
      <p:sp>
        <p:nvSpPr>
          <p:cNvPr id="5" name="文本框 4">
            <a:extLst>
              <a:ext uri="{FF2B5EF4-FFF2-40B4-BE49-F238E27FC236}">
                <a16:creationId xmlns:a16="http://schemas.microsoft.com/office/drawing/2014/main" id="{51931274-273B-42CF-A4ED-BF79EA659207}"/>
              </a:ext>
            </a:extLst>
          </p:cNvPr>
          <p:cNvSpPr txBox="1">
            <a:spLocks noChangeArrowheads="1"/>
          </p:cNvSpPr>
          <p:nvPr/>
        </p:nvSpPr>
        <p:spPr bwMode="auto">
          <a:xfrm>
            <a:off x="1835573" y="2007684"/>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四、</a:t>
            </a:r>
          </a:p>
        </p:txBody>
      </p:sp>
    </p:spTree>
    <p:extLst>
      <p:ext uri="{BB962C8B-B14F-4D97-AF65-F5344CB8AC3E}">
        <p14:creationId xmlns:p14="http://schemas.microsoft.com/office/powerpoint/2010/main" val="5776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ED9CB01-CF4C-4D52-A669-0AE1C341200D}"/>
              </a:ext>
            </a:extLst>
          </p:cNvPr>
          <p:cNvSpPr/>
          <p:nvPr/>
        </p:nvSpPr>
        <p:spPr>
          <a:xfrm>
            <a:off x="616842" y="1507900"/>
            <a:ext cx="7971099" cy="2266903"/>
          </a:xfrm>
          <a:prstGeom prst="rect">
            <a:avLst/>
          </a:prstGeom>
        </p:spPr>
        <p:txBody>
          <a:bodyPr wrap="square">
            <a:spAutoFit/>
          </a:bodyPr>
          <a:lstStyle/>
          <a:p>
            <a:pPr algn="ctr">
              <a:lnSpc>
                <a:spcPct val="200000"/>
              </a:lnSpc>
            </a:pPr>
            <a:r>
              <a:rPr lang="zh-CN" altLang="en-US" sz="2000" dirty="0">
                <a:latin typeface="Times New Roman" panose="02020603050405020304" pitchFamily="18" charset="0"/>
                <a:ea typeface="黑体" panose="02010609060101010101" pitchFamily="49" charset="-122"/>
              </a:rPr>
              <a:t>在液压系统中</a:t>
            </a:r>
            <a:r>
              <a:rPr lang="en-US" altLang="zh-CN" sz="2000" dirty="0">
                <a:latin typeface="Times New Roman" panose="02020603050405020304" pitchFamily="18" charset="0"/>
                <a:ea typeface="黑体" panose="02010609060101010101" pitchFamily="49" charset="-122"/>
              </a:rPr>
              <a:t>,</a:t>
            </a:r>
            <a:r>
              <a:rPr lang="zh-CN" altLang="en-US" sz="2000" dirty="0">
                <a:latin typeface="Times New Roman" panose="02020603050405020304" pitchFamily="18" charset="0"/>
                <a:ea typeface="黑体" panose="02010609060101010101" pitchFamily="49" charset="-122"/>
              </a:rPr>
              <a:t>液流流经小孔或缝隙的现象是普遍存在的</a:t>
            </a:r>
            <a:r>
              <a:rPr lang="en-US" altLang="zh-CN" sz="2000" dirty="0">
                <a:latin typeface="Times New Roman" panose="02020603050405020304" pitchFamily="18" charset="0"/>
                <a:ea typeface="黑体" panose="02010609060101010101" pitchFamily="49" charset="-122"/>
              </a:rPr>
              <a:t>,</a:t>
            </a:r>
          </a:p>
          <a:p>
            <a:pPr algn="ctr">
              <a:lnSpc>
                <a:spcPct val="200000"/>
              </a:lnSpc>
            </a:pPr>
            <a:r>
              <a:rPr lang="zh-CN" altLang="en-US" sz="2400" dirty="0">
                <a:latin typeface="Times New Roman" panose="02020603050405020304" pitchFamily="18" charset="0"/>
                <a:ea typeface="黑体" panose="02010609060101010101" pitchFamily="49" charset="-122"/>
              </a:rPr>
              <a:t>它们有的用来调节流量</a:t>
            </a:r>
            <a:r>
              <a:rPr lang="en-US" altLang="zh-CN" sz="2400" dirty="0">
                <a:latin typeface="Times New Roman" panose="02020603050405020304" pitchFamily="18" charset="0"/>
                <a:ea typeface="黑体" panose="02010609060101010101" pitchFamily="49" charset="-122"/>
              </a:rPr>
              <a:t>,</a:t>
            </a:r>
            <a:r>
              <a:rPr lang="zh-CN" altLang="en-US" sz="2400" dirty="0">
                <a:latin typeface="Times New Roman" panose="02020603050405020304" pitchFamily="18" charset="0"/>
                <a:ea typeface="黑体" panose="02010609060101010101" pitchFamily="49" charset="-122"/>
              </a:rPr>
              <a:t>有的造成泄漏而影响效率。</a:t>
            </a:r>
            <a:endParaRPr lang="en-US" altLang="zh-CN" sz="2400" dirty="0">
              <a:latin typeface="Times New Roman" panose="02020603050405020304" pitchFamily="18" charset="0"/>
              <a:ea typeface="黑体" panose="02010609060101010101" pitchFamily="49" charset="-122"/>
            </a:endParaRPr>
          </a:p>
          <a:p>
            <a:pPr algn="ctr">
              <a:lnSpc>
                <a:spcPct val="200000"/>
              </a:lnSpc>
            </a:pPr>
            <a:r>
              <a:rPr lang="zh-CN" altLang="en-US" sz="2800" dirty="0">
                <a:latin typeface="Times New Roman" panose="02020603050405020304" pitchFamily="18" charset="0"/>
                <a:ea typeface="黑体" panose="02010609060101010101" pitchFamily="49" charset="-122"/>
              </a:rPr>
              <a:t>不管是哪一种</a:t>
            </a:r>
            <a:r>
              <a:rPr lang="en-US" altLang="zh-CN" sz="2800" dirty="0">
                <a:latin typeface="Times New Roman" panose="02020603050405020304" pitchFamily="18" charset="0"/>
                <a:ea typeface="黑体" panose="02010609060101010101" pitchFamily="49" charset="-122"/>
              </a:rPr>
              <a:t>,</a:t>
            </a:r>
            <a:r>
              <a:rPr lang="zh-CN" altLang="en-US" sz="2800" dirty="0">
                <a:latin typeface="Times New Roman" panose="02020603050405020304" pitchFamily="18" charset="0"/>
                <a:ea typeface="黑体" panose="02010609060101010101" pitchFamily="49" charset="-122"/>
              </a:rPr>
              <a:t>都涉及到</a:t>
            </a:r>
            <a:r>
              <a:rPr lang="zh-CN" altLang="en-US" sz="3200" b="1" dirty="0">
                <a:solidFill>
                  <a:srgbClr val="FF0000"/>
                </a:solidFill>
                <a:latin typeface="Times New Roman" panose="02020603050405020304" pitchFamily="18" charset="0"/>
                <a:ea typeface="黑体" panose="02010609060101010101" pitchFamily="49" charset="-122"/>
              </a:rPr>
              <a:t>小孔</a:t>
            </a:r>
            <a:r>
              <a:rPr lang="zh-CN" altLang="en-US" sz="2800" dirty="0">
                <a:latin typeface="Times New Roman" panose="02020603050405020304" pitchFamily="18" charset="0"/>
                <a:ea typeface="黑体" panose="02010609060101010101" pitchFamily="49" charset="-122"/>
              </a:rPr>
              <a:t>或</a:t>
            </a:r>
            <a:r>
              <a:rPr lang="zh-CN" altLang="en-US" sz="3200" b="1" dirty="0">
                <a:solidFill>
                  <a:srgbClr val="FF0000"/>
                </a:solidFill>
                <a:latin typeface="Times New Roman" panose="02020603050405020304" pitchFamily="18" charset="0"/>
                <a:ea typeface="黑体" panose="02010609060101010101" pitchFamily="49" charset="-122"/>
              </a:rPr>
              <a:t>缝隙的流量</a:t>
            </a:r>
            <a:r>
              <a:rPr lang="zh-CN" altLang="en-US" sz="2800" dirty="0">
                <a:latin typeface="Times New Roman" panose="02020603050405020304" pitchFamily="18" charset="0"/>
                <a:ea typeface="黑体" panose="02010609060101010101" pitchFamily="49" charset="-122"/>
              </a:rPr>
              <a:t>问题。</a:t>
            </a:r>
            <a:endParaRPr lang="zh-CN" altLang="en-US" dirty="0">
              <a:latin typeface="Times New Roman" panose="02020603050405020304" pitchFamily="18" charset="0"/>
              <a:ea typeface="黑体" panose="02010609060101010101" pitchFamily="49" charset="-122"/>
            </a:endParaRPr>
          </a:p>
        </p:txBody>
      </p:sp>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31637250-EC9B-478D-B449-49FC34762571}"/>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Tree>
    <p:extLst>
      <p:ext uri="{BB962C8B-B14F-4D97-AF65-F5344CB8AC3E}">
        <p14:creationId xmlns:p14="http://schemas.microsoft.com/office/powerpoint/2010/main" val="19820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一、压力及其性质</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5" name="矩形 4">
            <a:extLst>
              <a:ext uri="{FF2B5EF4-FFF2-40B4-BE49-F238E27FC236}">
                <a16:creationId xmlns:a16="http://schemas.microsoft.com/office/drawing/2014/main" id="{FE0F4A7C-57B6-46F4-AF45-B26868AF0CA4}"/>
              </a:ext>
            </a:extLst>
          </p:cNvPr>
          <p:cNvSpPr/>
          <p:nvPr/>
        </p:nvSpPr>
        <p:spPr>
          <a:xfrm>
            <a:off x="657015" y="1562258"/>
            <a:ext cx="6173893" cy="886333"/>
          </a:xfrm>
          <a:prstGeom prst="rect">
            <a:avLst/>
          </a:prstGeom>
        </p:spPr>
        <p:txBody>
          <a:bodyPr wrap="square">
            <a:spAutoFit/>
          </a:bodyPr>
          <a:lstStyle/>
          <a:p>
            <a:pPr>
              <a:lnSpc>
                <a:spcPct val="20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习惯上把液体在单位面积上所受的内法线方向的法向应力称为压力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20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例如当</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面积上作用有法向力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液体内某点处的压力即定义为</a:t>
            </a:r>
            <a:endParaRPr lang="zh-CN" altLang="en-US" sz="28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6" name="3T1.EPS" descr="id:2147502923;FounderCES">
            <a:extLst>
              <a:ext uri="{FF2B5EF4-FFF2-40B4-BE49-F238E27FC236}">
                <a16:creationId xmlns:a16="http://schemas.microsoft.com/office/drawing/2014/main" id="{E4AE822D-C61C-4814-90E1-F69026D3228B}"/>
              </a:ext>
            </a:extLst>
          </p:cNvPr>
          <p:cNvPicPr/>
          <p:nvPr/>
        </p:nvPicPr>
        <p:blipFill>
          <a:blip r:embed="rId2"/>
          <a:stretch>
            <a:fillRect/>
          </a:stretch>
        </p:blipFill>
        <p:spPr>
          <a:xfrm>
            <a:off x="6512007" y="1830801"/>
            <a:ext cx="2237906" cy="1575223"/>
          </a:xfrm>
          <a:prstGeom prst="rect">
            <a:avLst/>
          </a:prstGeom>
        </p:spPr>
      </p:pic>
      <p:sp>
        <p:nvSpPr>
          <p:cNvPr id="14" name="矩形 13">
            <a:extLst>
              <a:ext uri="{FF2B5EF4-FFF2-40B4-BE49-F238E27FC236}">
                <a16:creationId xmlns:a16="http://schemas.microsoft.com/office/drawing/2014/main" id="{610C3826-C15D-4004-AFB5-F0055DC974BD}"/>
              </a:ext>
            </a:extLst>
          </p:cNvPr>
          <p:cNvSpPr/>
          <p:nvPr/>
        </p:nvSpPr>
        <p:spPr>
          <a:xfrm>
            <a:off x="6753957" y="3498301"/>
            <a:ext cx="1754006" cy="230832"/>
          </a:xfrm>
          <a:prstGeom prst="rect">
            <a:avLst/>
          </a:prstGeom>
        </p:spPr>
        <p:txBody>
          <a:bodyPr wrap="none">
            <a:spAutoFit/>
          </a:bodyPr>
          <a:lstStyle/>
          <a:p>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重力作用下的静止液体</a:t>
            </a:r>
            <a:endParaRPr lang="zh-CN" altLang="en-US" sz="9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FDCDDF63-9983-4209-983D-E3745800C11D}"/>
              </a:ext>
            </a:extLst>
          </p:cNvPr>
          <p:cNvSpPr/>
          <p:nvPr/>
        </p:nvSpPr>
        <p:spPr>
          <a:xfrm>
            <a:off x="233230" y="4099270"/>
            <a:ext cx="8274733" cy="400110"/>
          </a:xfrm>
          <a:prstGeom prst="rect">
            <a:avLst/>
          </a:prstGeom>
        </p:spPr>
        <p:txBody>
          <a:bodyPr wrap="square">
            <a:spAutoFit/>
          </a:bodyPr>
          <a:lstStyle/>
          <a:p>
            <a:r>
              <a:rPr lang="zh-CN" altLang="en-US" dirty="0">
                <a:latin typeface="Times New Roman" panose="02020603050405020304" pitchFamily="18" charset="0"/>
                <a:ea typeface="黑体" panose="02010609060101010101" pitchFamily="49" charset="-122"/>
                <a:cs typeface="Times New Roman" panose="02020603050405020304" pitchFamily="18" charset="0"/>
              </a:rPr>
              <a:t>　液体的压力有如下</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重要性质</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静止液体内任意点处的压力在各个方向上都相等</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p>
        </p:txBody>
      </p:sp>
      <p:sp>
        <p:nvSpPr>
          <p:cNvPr id="22" name="圆角矩形 6">
            <a:extLst>
              <a:ext uri="{FF2B5EF4-FFF2-40B4-BE49-F238E27FC236}">
                <a16:creationId xmlns:a16="http://schemas.microsoft.com/office/drawing/2014/main" id="{C5263EFC-15CA-4C1F-8DE8-7A38BB67F40B}"/>
              </a:ext>
            </a:extLst>
          </p:cNvPr>
          <p:cNvSpPr/>
          <p:nvPr/>
        </p:nvSpPr>
        <p:spPr>
          <a:xfrm>
            <a:off x="342461" y="1374755"/>
            <a:ext cx="8436239" cy="245194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1ECFDE2E-AB3B-4F09-9B5F-6D57FED29313}"/>
                  </a:ext>
                </a:extLst>
              </p:cNvPr>
              <p:cNvSpPr/>
              <p:nvPr/>
            </p:nvSpPr>
            <p:spPr>
              <a:xfrm>
                <a:off x="2600944" y="2636094"/>
                <a:ext cx="2173415"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a:solidFill>
                            <a:srgbClr val="000000"/>
                          </a:solidFill>
                          <a:latin typeface="Cambria Math" panose="02040503050406030204" pitchFamily="18" charset="0"/>
                          <a:ea typeface="方正书宋_GBK"/>
                          <a:cs typeface="Times New Roman" panose="02020603050405020304" pitchFamily="18" charset="0"/>
                        </a:rPr>
                        <m:t>p</m:t>
                      </m:r>
                      <m:r>
                        <a:rPr lang="en-US" altLang="zh-CN">
                          <a:solidFill>
                            <a:srgbClr val="000000"/>
                          </a:solidFill>
                          <a:latin typeface="Cambria Math" panose="02040503050406030204" pitchFamily="18" charset="0"/>
                          <a:ea typeface="方正书宋_GBK"/>
                          <a:cs typeface="Times New Roman" panose="02020603050405020304" pitchFamily="18" charset="0"/>
                        </a:rPr>
                        <m:t>=</m:t>
                      </m:r>
                      <m:limLow>
                        <m:limLowPr>
                          <m:ctrlPr>
                            <a:rPr lang="zh-CN" altLang="en-US" i="1">
                              <a:latin typeface="Cambria Math" panose="02040503050406030204" pitchFamily="18" charset="0"/>
                            </a:rPr>
                          </m:ctrlPr>
                        </m:limLowPr>
                        <m:e>
                          <m:r>
                            <m:rPr>
                              <m:sty m:val="p"/>
                            </m:rPr>
                            <a:rPr lang="zh-CN" altLang="en-US">
                              <a:latin typeface="Cambria Math" panose="02040503050406030204" pitchFamily="18" charset="0"/>
                            </a:rPr>
                            <m:t>l</m:t>
                          </m:r>
                          <m:r>
                            <m:rPr>
                              <m:sty m:val="p"/>
                            </m:rPr>
                            <a:rPr lang="zh-CN" altLang="en-US" i="0">
                              <a:latin typeface="Cambria Math" panose="02040503050406030204" pitchFamily="18" charset="0"/>
                            </a:rPr>
                            <m:t>im</m:t>
                          </m:r>
                        </m:e>
                        <m:lim>
                          <m:r>
                            <a:rPr lang="zh-CN" altLang="en-US" i="1">
                              <a:latin typeface="Cambria Math" panose="02040503050406030204" pitchFamily="18" charset="0"/>
                            </a:rPr>
                            <m:t>𝛥</m:t>
                          </m:r>
                          <m:r>
                            <m:rPr>
                              <m:sty m:val="p"/>
                            </m:rPr>
                            <a:rPr lang="zh-CN" altLang="en-US" i="0">
                              <a:latin typeface="Cambria Math" panose="02040503050406030204" pitchFamily="18" charset="0"/>
                            </a:rPr>
                            <m:t>A</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0</m:t>
                          </m:r>
                        </m:lim>
                      </m:limLow>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Δ</m:t>
                          </m:r>
                          <m:r>
                            <a:rPr lang="zh-CN" altLang="en-US" i="1">
                              <a:latin typeface="Cambria Math" panose="02040503050406030204" pitchFamily="18" charset="0"/>
                            </a:rPr>
                            <m:t>𝐹</m:t>
                          </m:r>
                        </m:num>
                        <m:den>
                          <m:r>
                            <m:rPr>
                              <m:sty m:val="p"/>
                            </m:rPr>
                            <a:rPr lang="zh-CN" altLang="en-US" i="0">
                              <a:latin typeface="Cambria Math" panose="02040503050406030204" pitchFamily="18" charset="0"/>
                            </a:rPr>
                            <m:t>Δ</m:t>
                          </m:r>
                          <m:r>
                            <a:rPr lang="zh-CN" altLang="en-US" i="1">
                              <a:latin typeface="Cambria Math" panose="02040503050406030204" pitchFamily="18" charset="0"/>
                            </a:rPr>
                            <m:t>𝐴</m:t>
                          </m:r>
                        </m:den>
                      </m:f>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3</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1</m:t>
                      </m:r>
                      <m:r>
                        <m:rPr>
                          <m:nor/>
                        </m:rPr>
                        <a:rPr lang="zh-CN" altLang="en-US" i="1">
                          <a:latin typeface="Times New Roman" panose="02020603050405020304" pitchFamily="18" charset="0"/>
                          <a:ea typeface="黑体" panose="02010609060101010101" pitchFamily="49" charset="-122"/>
                        </a:rPr>
                        <m:t>)</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17" name="矩形 16">
                <a:extLst>
                  <a:ext uri="{FF2B5EF4-FFF2-40B4-BE49-F238E27FC236}">
                    <a16:creationId xmlns:a16="http://schemas.microsoft.com/office/drawing/2014/main" id="{1ECFDE2E-AB3B-4F09-9B5F-6D57FED29313}"/>
                  </a:ext>
                </a:extLst>
              </p:cNvPr>
              <p:cNvSpPr>
                <a:spLocks noRot="1" noChangeAspect="1" noMove="1" noResize="1" noEditPoints="1" noAdjustHandles="1" noChangeArrowheads="1" noChangeShapeType="1" noTextEdit="1"/>
              </p:cNvSpPr>
              <p:nvPr/>
            </p:nvSpPr>
            <p:spPr>
              <a:xfrm>
                <a:off x="2600944" y="2636094"/>
                <a:ext cx="2173415" cy="61093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0361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1000" tmFilter="0, 0; .2, .5; .8, .5; 1, 0"/>
                                        <p:tgtEl>
                                          <p:spTgt spid="16"/>
                                        </p:tgtEl>
                                      </p:cBhvr>
                                    </p:animEffect>
                                    <p:animScale>
                                      <p:cBhvr>
                                        <p:cTn id="21" dur="500" autoRev="1" fill="hold"/>
                                        <p:tgtEl>
                                          <p:spTgt spid="16"/>
                                        </p:tgtEl>
                                      </p:cBhvr>
                                      <p:by x="105000" y="105000"/>
                                    </p:animScale>
                                  </p:childTnLst>
                                </p:cTn>
                              </p:par>
                              <p:par>
                                <p:cTn id="22" presetID="26" presetClass="emph" presetSubtype="0" fill="hold" grpId="0" nodeType="withEffect">
                                  <p:stCondLst>
                                    <p:cond delay="0"/>
                                  </p:stCondLst>
                                  <p:childTnLst>
                                    <p:animEffect transition="out" filter="fade">
                                      <p:cBhvr>
                                        <p:cTn id="23" dur="1000" tmFilter="0, 0; .2, .5; .8, .5; 1, 0"/>
                                        <p:tgtEl>
                                          <p:spTgt spid="14"/>
                                        </p:tgtEl>
                                      </p:cBhvr>
                                    </p:animEffect>
                                    <p:animScale>
                                      <p:cBhvr>
                                        <p:cTn id="24" dur="500" autoRev="1" fill="hold"/>
                                        <p:tgtEl>
                                          <p:spTgt spid="14"/>
                                        </p:tgtEl>
                                      </p:cBhvr>
                                      <p:by x="105000" y="105000"/>
                                    </p:animScale>
                                  </p:childTnLst>
                                </p:cTn>
                              </p:par>
                              <p:par>
                                <p:cTn id="25" presetID="42"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2000"/>
                                        <p:tgtEl>
                                          <p:spTgt spid="17"/>
                                        </p:tgtEl>
                                      </p:cBhvr>
                                    </p:animEffect>
                                    <p:anim calcmode="lin" valueType="num">
                                      <p:cBhvr>
                                        <p:cTn id="28" dur="2000" fill="hold"/>
                                        <p:tgtEl>
                                          <p:spTgt spid="17"/>
                                        </p:tgtEl>
                                        <p:attrNameLst>
                                          <p:attrName>ppt_x</p:attrName>
                                        </p:attrNameLst>
                                      </p:cBhvr>
                                      <p:tavLst>
                                        <p:tav tm="0">
                                          <p:val>
                                            <p:strVal val="#ppt_x"/>
                                          </p:val>
                                        </p:tav>
                                        <p:tav tm="100000">
                                          <p:val>
                                            <p:strVal val="#ppt_x"/>
                                          </p:val>
                                        </p:tav>
                                      </p:tavLst>
                                    </p:anim>
                                    <p:anim calcmode="lin" valueType="num">
                                      <p:cBhvr>
                                        <p:cTn id="29" dur="2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20" grpId="0"/>
      <p:bldP spid="22" grpId="0" animBg="1"/>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3T25.EPS" descr="id:2147503706;FounderCES">
            <a:extLst>
              <a:ext uri="{FF2B5EF4-FFF2-40B4-BE49-F238E27FC236}">
                <a16:creationId xmlns:a16="http://schemas.microsoft.com/office/drawing/2014/main" id="{5FF0E5C9-218C-4434-88AF-C2FAF9DA53B7}"/>
              </a:ext>
            </a:extLst>
          </p:cNvPr>
          <p:cNvPicPr/>
          <p:nvPr/>
        </p:nvPicPr>
        <p:blipFill>
          <a:blip r:embed="rId2"/>
          <a:stretch>
            <a:fillRect/>
          </a:stretch>
        </p:blipFill>
        <p:spPr>
          <a:xfrm>
            <a:off x="3219676" y="1945910"/>
            <a:ext cx="2591111" cy="1750313"/>
          </a:xfrm>
          <a:prstGeom prst="rect">
            <a:avLst/>
          </a:prstGeom>
        </p:spPr>
      </p:pic>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537547" y="89114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217779" y="9522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68026" y="9522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128842" y="9522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79089" y="9522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7" name="矩形 6">
            <a:extLst>
              <a:ext uri="{FF2B5EF4-FFF2-40B4-BE49-F238E27FC236}">
                <a16:creationId xmlns:a16="http://schemas.microsoft.com/office/drawing/2014/main" id="{1E688C85-0DA8-45DA-AD5A-EAD938E920CA}"/>
              </a:ext>
            </a:extLst>
          </p:cNvPr>
          <p:cNvSpPr/>
          <p:nvPr/>
        </p:nvSpPr>
        <p:spPr>
          <a:xfrm>
            <a:off x="560930" y="1530412"/>
            <a:ext cx="7780806" cy="415498"/>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薄壁小孔是指小孔的长度和直径之比</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l/d&lt;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的孔</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一般孔口边缘做成刃口形式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a:extLst>
              <a:ext uri="{FF2B5EF4-FFF2-40B4-BE49-F238E27FC236}">
                <a16:creationId xmlns:a16="http://schemas.microsoft.com/office/drawing/2014/main" id="{39CAE9D2-D27E-4459-8554-F2EA30B22823}"/>
              </a:ext>
            </a:extLst>
          </p:cNvPr>
          <p:cNvSpPr/>
          <p:nvPr/>
        </p:nvSpPr>
        <p:spPr>
          <a:xfrm>
            <a:off x="625457" y="3935898"/>
            <a:ext cx="7795100" cy="923330"/>
          </a:xfrm>
          <a:prstGeom prst="rect">
            <a:avLst/>
          </a:prstGeom>
        </p:spPr>
        <p:txBody>
          <a:bodyPr wrap="square">
            <a:spAutoFit/>
          </a:bodyPr>
          <a:lstStyle/>
          <a:p>
            <a:pPr indent="2667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当液流流经薄壁小孔时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由于液流的惯性作用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使通过小孔后的液流形成一个收缩截面</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 </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然后再扩大</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这一收缩和扩大过程便产生了局部能量损失。当管道直径与小孔直径之比</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d/d</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液流的收缩作用不受孔前管道内壁的影响</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这时称液流完全收缩</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d/d</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孔前管道内壁对液流进入小孔有导向作用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这时称液流不完全收缩。</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a:extLst>
              <a:ext uri="{FF2B5EF4-FFF2-40B4-BE49-F238E27FC236}">
                <a16:creationId xmlns:a16="http://schemas.microsoft.com/office/drawing/2014/main" id="{84FD69DA-900B-4B14-8C72-73FEF5D748FE}"/>
              </a:ext>
            </a:extLst>
          </p:cNvPr>
          <p:cNvSpPr/>
          <p:nvPr/>
        </p:nvSpPr>
        <p:spPr>
          <a:xfrm>
            <a:off x="4006829" y="3532637"/>
            <a:ext cx="1568057"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通过薄壁小孔的液流</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圆角矩形 6">
            <a:extLst>
              <a:ext uri="{FF2B5EF4-FFF2-40B4-BE49-F238E27FC236}">
                <a16:creationId xmlns:a16="http://schemas.microsoft.com/office/drawing/2014/main" id="{1737FD6F-5CBF-4A02-B6C6-665D07C3D8E3}"/>
              </a:ext>
            </a:extLst>
          </p:cNvPr>
          <p:cNvSpPr/>
          <p:nvPr/>
        </p:nvSpPr>
        <p:spPr>
          <a:xfrm>
            <a:off x="347053" y="1436149"/>
            <a:ext cx="8336359" cy="357941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462805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1000"/>
                                        <p:tgtEl>
                                          <p:spTgt spid="15"/>
                                        </p:tgtEl>
                                      </p:cBhvr>
                                    </p:animEffect>
                                    <p:anim calcmode="lin" valueType="num">
                                      <p:cBhvr>
                                        <p:cTn id="20" dur="1000" fill="hold"/>
                                        <p:tgtEl>
                                          <p:spTgt spid="15"/>
                                        </p:tgtEl>
                                        <p:attrNameLst>
                                          <p:attrName>ppt_x</p:attrName>
                                        </p:attrNameLst>
                                      </p:cBhvr>
                                      <p:tavLst>
                                        <p:tav tm="0">
                                          <p:val>
                                            <p:strVal val="#ppt_x"/>
                                          </p:val>
                                        </p:tav>
                                        <p:tav tm="100000">
                                          <p:val>
                                            <p:strVal val="#ppt_x"/>
                                          </p:val>
                                        </p:tav>
                                      </p:tavLst>
                                    </p:anim>
                                    <p:anim calcmode="lin" valueType="num">
                                      <p:cBhvr>
                                        <p:cTn id="21" dur="1000" fill="hold"/>
                                        <p:tgtEl>
                                          <p:spTgt spid="15"/>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1000"/>
                                        <p:tgtEl>
                                          <p:spTgt spid="26"/>
                                        </p:tgtEl>
                                      </p:cBhvr>
                                    </p:animEffect>
                                    <p:anim calcmode="lin" valueType="num">
                                      <p:cBhvr>
                                        <p:cTn id="25" dur="1000" fill="hold"/>
                                        <p:tgtEl>
                                          <p:spTgt spid="26"/>
                                        </p:tgtEl>
                                        <p:attrNameLst>
                                          <p:attrName>ppt_x</p:attrName>
                                        </p:attrNameLst>
                                      </p:cBhvr>
                                      <p:tavLst>
                                        <p:tav tm="0">
                                          <p:val>
                                            <p:strVal val="#ppt_x"/>
                                          </p:val>
                                        </p:tav>
                                        <p:tav tm="100000">
                                          <p:val>
                                            <p:strVal val="#ppt_x"/>
                                          </p:val>
                                        </p:tav>
                                      </p:tavLst>
                                    </p:anim>
                                    <p:anim calcmode="lin" valueType="num">
                                      <p:cBhvr>
                                        <p:cTn id="2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P spid="15" grpId="0"/>
      <p:bldP spid="2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466054" y="951777"/>
            <a:ext cx="429429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67059" y="9891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417306" y="9891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2663548" y="10026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2813795" y="10026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29" name="矩形 28">
            <a:extLst>
              <a:ext uri="{FF2B5EF4-FFF2-40B4-BE49-F238E27FC236}">
                <a16:creationId xmlns:a16="http://schemas.microsoft.com/office/drawing/2014/main" id="{50424371-B664-487A-A1DD-BE97565E7B19}"/>
              </a:ext>
            </a:extLst>
          </p:cNvPr>
          <p:cNvSpPr/>
          <p:nvPr/>
        </p:nvSpPr>
        <p:spPr>
          <a:xfrm>
            <a:off x="3828239" y="1507039"/>
            <a:ext cx="4690708"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列出图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中截面</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的能量方程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并设动能修正系数 </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a:t>
            </a:r>
            <a:endParaRPr lang="zh-CN" altLang="en-US" sz="2400" dirty="0">
              <a:latin typeface="Times New Roman" panose="02020603050405020304" pitchFamily="18" charset="0"/>
              <a:ea typeface="黑体" panose="02010609060101010101" pitchFamily="49" charset="-122"/>
            </a:endParaRPr>
          </a:p>
        </p:txBody>
      </p:sp>
      <p:sp>
        <p:nvSpPr>
          <p:cNvPr id="31" name="矩形 30">
            <a:extLst>
              <a:ext uri="{FF2B5EF4-FFF2-40B4-BE49-F238E27FC236}">
                <a16:creationId xmlns:a16="http://schemas.microsoft.com/office/drawing/2014/main" id="{49D15E5D-A533-4519-9CB4-B3F8BE96E1A4}"/>
              </a:ext>
            </a:extLst>
          </p:cNvPr>
          <p:cNvSpPr/>
          <p:nvPr/>
        </p:nvSpPr>
        <p:spPr>
          <a:xfrm>
            <a:off x="3900182" y="2480054"/>
            <a:ext cx="646331"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由前知</a:t>
            </a:r>
            <a:endParaRPr lang="zh-CN" altLang="en-US" sz="2400" dirty="0">
              <a:latin typeface="Times New Roman" panose="02020603050405020304" pitchFamily="18" charset="0"/>
              <a:ea typeface="黑体" panose="02010609060101010101" pitchFamily="49" charset="-122"/>
            </a:endParaRPr>
          </a:p>
        </p:txBody>
      </p:sp>
      <p:sp>
        <p:nvSpPr>
          <p:cNvPr id="39" name="矩形 38">
            <a:extLst>
              <a:ext uri="{FF2B5EF4-FFF2-40B4-BE49-F238E27FC236}">
                <a16:creationId xmlns:a16="http://schemas.microsoft.com/office/drawing/2014/main" id="{0909DD7D-8EAE-45D2-9EB9-03B6726C7C38}"/>
              </a:ext>
            </a:extLst>
          </p:cNvPr>
          <p:cNvSpPr/>
          <p:nvPr/>
        </p:nvSpPr>
        <p:spPr>
          <a:xfrm>
            <a:off x="3652136" y="3047504"/>
            <a:ext cx="1601721" cy="297517"/>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&lt;&lt;A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1" name="矩形 40">
            <a:extLst>
              <a:ext uri="{FF2B5EF4-FFF2-40B4-BE49-F238E27FC236}">
                <a16:creationId xmlns:a16="http://schemas.microsoft.com/office/drawing/2014/main" id="{872AC9D5-ADC7-4C3E-B3B7-8C6F039AB62A}"/>
              </a:ext>
            </a:extLst>
          </p:cNvPr>
          <p:cNvSpPr/>
          <p:nvPr/>
        </p:nvSpPr>
        <p:spPr>
          <a:xfrm>
            <a:off x="3920514" y="3423060"/>
            <a:ext cx="3502882"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将上式代入能量方程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并注意到</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则得</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B3EB121A-92C9-40D1-93AB-8804718AA074}"/>
                  </a:ext>
                </a:extLst>
              </p:cNvPr>
              <p:cNvSpPr/>
              <p:nvPr/>
            </p:nvSpPr>
            <p:spPr>
              <a:xfrm>
                <a:off x="6610325" y="3790806"/>
                <a:ext cx="4572000" cy="487634"/>
              </a:xfrm>
              <a:prstGeom prst="rect">
                <a:avLst/>
              </a:prstGeom>
            </p:spPr>
            <p:txBody>
              <a:bodyPr>
                <a:spAutoFit/>
              </a:bodyPr>
              <a:lstStyle/>
              <a:p>
                <a:pPr indent="266700">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baseline="-250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小孔速度系数</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indent="266700">
                  <a:spcAft>
                    <a:spcPts val="0"/>
                  </a:spcAft>
                </a:pP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baseline="-250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ad>
                      <m:radPr>
                        <m:degHide m:val="on"/>
                        <m:ctrlPr>
                          <a:rPr lang="zh-CN" altLang="zh-CN" sz="8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800" i="1">
                            <a:solidFill>
                              <a:srgbClr val="FF0000"/>
                            </a:solidFill>
                            <a:effectLst/>
                            <a:latin typeface="Cambria Math" panose="02040503050406030204" pitchFamily="18" charset="0"/>
                            <a:ea typeface="方正书宋_GBK"/>
                            <a:cs typeface="Times New Roman" panose="02020603050405020304" pitchFamily="18" charset="0"/>
                          </a:rPr>
                          <m:t>𝜁</m:t>
                        </m:r>
                        <m:r>
                          <a:rPr lang="en-US" altLang="zh-CN" sz="800">
                            <a:solidFill>
                              <a:srgbClr val="FF0000"/>
                            </a:solidFill>
                            <a:effectLst/>
                            <a:latin typeface="Cambria Math" panose="02040503050406030204" pitchFamily="18" charset="0"/>
                            <a:ea typeface="方正书宋_GBK"/>
                            <a:cs typeface="Times New Roman" panose="02020603050405020304" pitchFamily="18" charset="0"/>
                          </a:rPr>
                          <m:t>+1</m:t>
                        </m:r>
                      </m:e>
                    </m:rad>
                  </m:oMath>
                </a14:m>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p>
              <a:p>
                <a:pPr indent="266700">
                  <a:spcAft>
                    <a:spcPts val="0"/>
                  </a:spcAft>
                </a:pP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Δ</a:t>
                </a:r>
                <a:r>
                  <a:rPr lang="en-US" altLang="zh-CN" sz="8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小孔前后的压差</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Δ</a:t>
                </a:r>
                <a:r>
                  <a:rPr lang="en-US" altLang="zh-CN" sz="8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p>
            </p:txBody>
          </p:sp>
        </mc:Choice>
        <mc:Fallback xmlns="">
          <p:sp>
            <p:nvSpPr>
              <p:cNvPr id="45" name="矩形 44">
                <a:extLst>
                  <a:ext uri="{FF2B5EF4-FFF2-40B4-BE49-F238E27FC236}">
                    <a16:creationId xmlns:a16="http://schemas.microsoft.com/office/drawing/2014/main" id="{B3EB121A-92C9-40D1-93AB-8804718AA074}"/>
                  </a:ext>
                </a:extLst>
              </p:cNvPr>
              <p:cNvSpPr>
                <a:spLocks noRot="1" noChangeAspect="1" noMove="1" noResize="1" noEditPoints="1" noAdjustHandles="1" noChangeArrowheads="1" noChangeShapeType="1" noTextEdit="1"/>
              </p:cNvSpPr>
              <p:nvPr/>
            </p:nvSpPr>
            <p:spPr>
              <a:xfrm>
                <a:off x="6610325" y="3790806"/>
                <a:ext cx="4572000" cy="487634"/>
              </a:xfrm>
              <a:prstGeom prst="rect">
                <a:avLst/>
              </a:prstGeom>
              <a:blipFill>
                <a:blip r:embed="rId2"/>
                <a:stretch>
                  <a:fillRect b="-3750"/>
                </a:stretch>
              </a:blipFill>
            </p:spPr>
            <p:txBody>
              <a:bodyPr/>
              <a:lstStyle/>
              <a:p>
                <a:r>
                  <a:rPr lang="zh-CN" altLang="en-US">
                    <a:noFill/>
                  </a:rPr>
                  <a:t> </a:t>
                </a:r>
              </a:p>
            </p:txBody>
          </p:sp>
        </mc:Fallback>
      </mc:AlternateContent>
      <p:sp>
        <p:nvSpPr>
          <p:cNvPr id="47" name="矩形 46">
            <a:extLst>
              <a:ext uri="{FF2B5EF4-FFF2-40B4-BE49-F238E27FC236}">
                <a16:creationId xmlns:a16="http://schemas.microsoft.com/office/drawing/2014/main" id="{383135EC-0B0A-47B9-B469-B4138EBC4DEA}"/>
              </a:ext>
            </a:extLst>
          </p:cNvPr>
          <p:cNvSpPr/>
          <p:nvPr/>
        </p:nvSpPr>
        <p:spPr>
          <a:xfrm>
            <a:off x="3920514" y="4474255"/>
            <a:ext cx="1877437"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由此得流经小孔的流量为</a:t>
            </a:r>
            <a:endParaRPr lang="zh-CN" altLang="en-US" sz="2400" dirty="0">
              <a:latin typeface="Times New Roman" panose="02020603050405020304" pitchFamily="18" charset="0"/>
              <a:ea typeface="黑体" panose="02010609060101010101" pitchFamily="49" charset="-122"/>
            </a:endParaRPr>
          </a:p>
        </p:txBody>
      </p:sp>
      <p:sp>
        <p:nvSpPr>
          <p:cNvPr id="50" name="矩形 49">
            <a:extLst>
              <a:ext uri="{FF2B5EF4-FFF2-40B4-BE49-F238E27FC236}">
                <a16:creationId xmlns:a16="http://schemas.microsoft.com/office/drawing/2014/main" id="{5C768B0A-1915-419F-A274-2D140B8E5D52}"/>
              </a:ext>
            </a:extLst>
          </p:cNvPr>
          <p:cNvSpPr/>
          <p:nvPr/>
        </p:nvSpPr>
        <p:spPr>
          <a:xfrm>
            <a:off x="6376928" y="1788351"/>
            <a:ext cx="466794" cy="261610"/>
          </a:xfrm>
          <a:prstGeom prst="rect">
            <a:avLst/>
          </a:prstGeom>
        </p:spPr>
        <p:txBody>
          <a:bodyPr wrap="none">
            <a:spAutoFit/>
          </a:bodyPr>
          <a:lstStyle/>
          <a:p>
            <a:r>
              <a:rPr lang="zh-CN" altLang="en-US" sz="1050" dirty="0">
                <a:solidFill>
                  <a:srgbClr val="FF0000"/>
                </a:solidFill>
                <a:latin typeface="Times New Roman" panose="02020603050405020304" pitchFamily="18" charset="0"/>
                <a:ea typeface="黑体" panose="02010609060101010101" pitchFamily="49" charset="-122"/>
              </a:rPr>
              <a:t>式中</a:t>
            </a:r>
          </a:p>
        </p:txBody>
      </p:sp>
      <p:sp>
        <p:nvSpPr>
          <p:cNvPr id="52" name="矩形 51">
            <a:extLst>
              <a:ext uri="{FF2B5EF4-FFF2-40B4-BE49-F238E27FC236}">
                <a16:creationId xmlns:a16="http://schemas.microsoft.com/office/drawing/2014/main" id="{32FDEB62-284D-4DD9-9A69-637F126FAFE8}"/>
              </a:ext>
            </a:extLst>
          </p:cNvPr>
          <p:cNvSpPr/>
          <p:nvPr/>
        </p:nvSpPr>
        <p:spPr>
          <a:xfrm>
            <a:off x="4223347" y="4862282"/>
            <a:ext cx="4572000" cy="215444"/>
          </a:xfrm>
          <a:prstGeom prst="rect">
            <a:avLst/>
          </a:prstGeom>
        </p:spPr>
        <p:txBody>
          <a:bodyPr>
            <a:spAutoFit/>
          </a:bodyPr>
          <a:lstStyle/>
          <a:p>
            <a:pPr>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小孔的截面积</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截面收缩系数</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C</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流量系数</a:t>
            </a:r>
            <a:r>
              <a:rPr lang="en-US"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i="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 name="矩形 53">
            <a:extLst>
              <a:ext uri="{FF2B5EF4-FFF2-40B4-BE49-F238E27FC236}">
                <a16:creationId xmlns:a16="http://schemas.microsoft.com/office/drawing/2014/main" id="{79628441-EC07-4432-9D2E-19769D911F7A}"/>
              </a:ext>
            </a:extLst>
          </p:cNvPr>
          <p:cNvSpPr/>
          <p:nvPr/>
        </p:nvSpPr>
        <p:spPr>
          <a:xfrm>
            <a:off x="342789" y="4250301"/>
            <a:ext cx="3212739" cy="369332"/>
          </a:xfrm>
          <a:prstGeom prst="rect">
            <a:avLst/>
          </a:prstGeom>
        </p:spPr>
        <p:txBody>
          <a:bodyPr wrap="none">
            <a:spAutoFit/>
          </a:bodyPr>
          <a:lstStyle/>
          <a:p>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流量系数</a:t>
            </a:r>
            <a:r>
              <a:rPr lang="en-US" altLang="zh-CN"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1"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的值由实验确实。</a:t>
            </a:r>
            <a:endParaRPr lang="zh-CN" altLang="en-US" sz="3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B6E34663-2AC3-4FCC-844E-C9A74DB96AD9}"/>
                  </a:ext>
                </a:extLst>
              </p:cNvPr>
              <p:cNvSpPr/>
              <p:nvPr/>
            </p:nvSpPr>
            <p:spPr>
              <a:xfrm>
                <a:off x="4198493" y="1819334"/>
                <a:ext cx="1958934" cy="49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1</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1</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𝜌</m:t>
                          </m:r>
                          <m:r>
                            <a:rPr lang="zh-CN" altLang="en-US" sz="1200" i="1">
                              <a:latin typeface="Cambria Math" panose="02040503050406030204" pitchFamily="18" charset="0"/>
                            </a:rPr>
                            <m:t>𝑔</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𝑣</m:t>
                              </m:r>
                            </m:e>
                            <m:sub>
                              <m:r>
                                <a:rPr lang="zh-CN" altLang="en-US" sz="1200" i="0">
                                  <a:latin typeface="Cambria Math" panose="02040503050406030204" pitchFamily="18" charset="0"/>
                                </a:rPr>
                                <m:t>2</m:t>
                              </m:r>
                            </m:sub>
                            <m:sup>
                              <m:r>
                                <a:rPr lang="zh-CN" altLang="en-US" sz="1200" i="0">
                                  <a:latin typeface="Cambria Math" panose="02040503050406030204" pitchFamily="18" charset="0"/>
                                </a:rPr>
                                <m:t>2</m:t>
                              </m:r>
                            </m:sup>
                          </m:sSubSup>
                        </m:num>
                        <m:den>
                          <m:r>
                            <a:rPr lang="zh-CN" altLang="en-US" sz="1200" i="0">
                              <a:latin typeface="Cambria Math" panose="02040503050406030204" pitchFamily="18" charset="0"/>
                            </a:rPr>
                            <m:t>2</m:t>
                          </m:r>
                          <m:r>
                            <a:rPr lang="zh-CN" altLang="en-US" sz="1200" i="1">
                              <a:latin typeface="Cambria Math" panose="02040503050406030204" pitchFamily="18" charset="0"/>
                            </a:rPr>
                            <m:t>𝑔</m:t>
                          </m:r>
                        </m:den>
                      </m:f>
                      <m:r>
                        <a:rPr lang="zh-CN" altLang="en-US" sz="1200" i="0">
                          <a:latin typeface="Cambria Math" panose="02040503050406030204" pitchFamily="18" charset="0"/>
                        </a:rPr>
                        <m:t>+</m:t>
                      </m:r>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m:rPr>
                              <m:sty m:val="p"/>
                            </m:rPr>
                            <a:rPr lang="zh-CN" altLang="en-US" sz="1200" i="0">
                              <a:latin typeface="Cambria Math" panose="02040503050406030204" pitchFamily="18" charset="0"/>
                            </a:rPr>
                            <m:t>ζ</m:t>
                          </m:r>
                        </m:sub>
                      </m:sSub>
                    </m:oMath>
                  </m:oMathPara>
                </a14:m>
                <a:endParaRPr lang="zh-CN" altLang="en-US" sz="1200" dirty="0"/>
              </a:p>
            </p:txBody>
          </p:sp>
        </mc:Choice>
        <mc:Fallback xmlns="">
          <p:sp>
            <p:nvSpPr>
              <p:cNvPr id="2" name="矩形 1">
                <a:extLst>
                  <a:ext uri="{FF2B5EF4-FFF2-40B4-BE49-F238E27FC236}">
                    <a16:creationId xmlns:a16="http://schemas.microsoft.com/office/drawing/2014/main" id="{B6E34663-2AC3-4FCC-844E-C9A74DB96AD9}"/>
                  </a:ext>
                </a:extLst>
              </p:cNvPr>
              <p:cNvSpPr>
                <a:spLocks noRot="1" noChangeAspect="1" noMove="1" noResize="1" noEditPoints="1" noAdjustHandles="1" noChangeArrowheads="1" noChangeShapeType="1" noTextEdit="1"/>
              </p:cNvSpPr>
              <p:nvPr/>
            </p:nvSpPr>
            <p:spPr>
              <a:xfrm>
                <a:off x="4198493" y="1819334"/>
                <a:ext cx="1958934" cy="498150"/>
              </a:xfrm>
              <a:prstGeom prst="rect">
                <a:avLst/>
              </a:prstGeom>
              <a:blipFill>
                <a:blip r:embed="rId3"/>
                <a:stretch>
                  <a:fillRect b="-1220"/>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9378B454-073D-4622-9E12-D22E3E9166F7}"/>
              </a:ext>
            </a:extLst>
          </p:cNvPr>
          <p:cNvSpPr/>
          <p:nvPr/>
        </p:nvSpPr>
        <p:spPr>
          <a:xfrm>
            <a:off x="3652136" y="874122"/>
            <a:ext cx="5063836" cy="455253"/>
          </a:xfrm>
          <a:prstGeom prst="rect">
            <a:avLst/>
          </a:prstGeom>
        </p:spPr>
        <p:txBody>
          <a:bodyPr wrap="square">
            <a:spAutoFit/>
          </a:bodyPr>
          <a:lstStyle/>
          <a:p>
            <a:pPr indent="266700" algn="ctr">
              <a:lnSpc>
                <a:spcPct val="150000"/>
              </a:lnSpc>
              <a:spcAft>
                <a:spcPts val="0"/>
              </a:spcAft>
            </a:pP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各种结构形式的阀口就是薄壁小孔的实际例子</a:t>
            </a:r>
            <a:r>
              <a:rPr lang="zh-CN"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圆角矩形 6">
            <a:extLst>
              <a:ext uri="{FF2B5EF4-FFF2-40B4-BE49-F238E27FC236}">
                <a16:creationId xmlns:a16="http://schemas.microsoft.com/office/drawing/2014/main" id="{1737FD6F-5CBF-4A02-B6C6-665D07C3D8E3}"/>
              </a:ext>
            </a:extLst>
          </p:cNvPr>
          <p:cNvSpPr/>
          <p:nvPr/>
        </p:nvSpPr>
        <p:spPr>
          <a:xfrm>
            <a:off x="209426" y="1793793"/>
            <a:ext cx="3323826" cy="205735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B0C4C85B-E7A4-4FCD-A53B-43F410574484}"/>
                  </a:ext>
                </a:extLst>
              </p:cNvPr>
              <p:cNvSpPr/>
              <p:nvPr/>
            </p:nvSpPr>
            <p:spPr>
              <a:xfrm>
                <a:off x="6745157" y="1725621"/>
                <a:ext cx="1845733" cy="715581"/>
              </a:xfrm>
              <a:prstGeom prst="rect">
                <a:avLst/>
              </a:prstGeom>
            </p:spPr>
            <p:txBody>
              <a:bodyPr wrap="square">
                <a:spAutoFit/>
              </a:bodyPr>
              <a:lstStyle/>
              <a:p>
                <a:pPr>
                  <a:lnSpc>
                    <a:spcPct val="150000"/>
                  </a:lnSpc>
                </a:pPr>
                <a14:m>
                  <m:oMath xmlns:m="http://schemas.openxmlformats.org/officeDocument/2006/math">
                    <m:r>
                      <m:rPr>
                        <m:nor/>
                      </m:rPr>
                      <a:rPr lang="en-US" altLang="zh-CN" sz="900" smtClean="0">
                        <a:solidFill>
                          <a:srgbClr val="FF0000"/>
                        </a:solidFill>
                        <a:latin typeface="Times New Roman" panose="02020603050405020304" pitchFamily="18" charset="0"/>
                        <a:ea typeface="方正书宋_GBK"/>
                      </a:rPr>
                      <m:t>∑</m:t>
                    </m:r>
                  </m:oMath>
                </a14:m>
                <a:r>
                  <a:rPr lang="en-US" altLang="zh-CN" sz="900" i="1" dirty="0" err="1">
                    <a:solidFill>
                      <a:srgbClr val="FF0000"/>
                    </a:solidFill>
                    <a:effectLst/>
                    <a:latin typeface="NEU-BZ-S92"/>
                    <a:ea typeface="方正书宋_GBK"/>
                    <a:cs typeface="Times New Roman" panose="02020603050405020304" pitchFamily="18" charset="0"/>
                  </a:rPr>
                  <a:t>h</a:t>
                </a:r>
                <a:r>
                  <a:rPr lang="en-US" altLang="zh-CN" sz="900" baseline="-25000" dirty="0" err="1">
                    <a:solidFill>
                      <a:srgbClr val="FF0000"/>
                    </a:solidFill>
                    <a:effectLst/>
                    <a:latin typeface="NEU-BZ-S92"/>
                    <a:ea typeface="方正书宋_GBK"/>
                    <a:cs typeface="Times New Roman" panose="02020603050405020304" pitchFamily="18" charset="0"/>
                  </a:rPr>
                  <a:t>ζ</a:t>
                </a:r>
                <a:r>
                  <a:rPr lang="en-US" altLang="zh-CN" sz="900" dirty="0">
                    <a:solidFill>
                      <a:srgbClr val="FF0000"/>
                    </a:solidFill>
                    <a:effectLst/>
                    <a:latin typeface="NEU-BZ-S92"/>
                    <a:ea typeface="方正书宋_GBK"/>
                    <a:cs typeface="Times New Roman" panose="02020603050405020304" pitchFamily="18" charset="0"/>
                  </a:rPr>
                  <a:t>——</a:t>
                </a:r>
                <a:r>
                  <a:rPr lang="zh-CN" altLang="zh-CN" sz="900" dirty="0">
                    <a:solidFill>
                      <a:srgbClr val="FF0000"/>
                    </a:solidFill>
                    <a:effectLst/>
                    <a:latin typeface="NEU-BZ-S92"/>
                    <a:ea typeface="方正书宋_GBK"/>
                    <a:cs typeface="Times New Roman" panose="02020603050405020304" pitchFamily="18" charset="0"/>
                  </a:rPr>
                  <a:t>液流流经小孔的局部能量损失</a:t>
                </a:r>
                <a:r>
                  <a:rPr lang="en-US" altLang="zh-CN" sz="900" dirty="0">
                    <a:solidFill>
                      <a:srgbClr val="FF0000"/>
                    </a:solidFill>
                    <a:effectLst/>
                    <a:latin typeface="方正书宋_GBK"/>
                    <a:cs typeface="Times New Roman" panose="02020603050405020304" pitchFamily="18" charset="0"/>
                  </a:rPr>
                  <a:t>,</a:t>
                </a:r>
                <a:r>
                  <a:rPr lang="zh-CN" altLang="zh-CN" sz="900" dirty="0">
                    <a:solidFill>
                      <a:srgbClr val="FF0000"/>
                    </a:solidFill>
                    <a:effectLst/>
                    <a:latin typeface="NEU-BZ-S92"/>
                    <a:ea typeface="方正书宋_GBK"/>
                    <a:cs typeface="Times New Roman" panose="02020603050405020304" pitchFamily="18" charset="0"/>
                  </a:rPr>
                  <a:t>包括两部分</a:t>
                </a:r>
                <a:r>
                  <a:rPr lang="en-US" altLang="zh-CN" sz="900" dirty="0">
                    <a:solidFill>
                      <a:srgbClr val="FF0000"/>
                    </a:solidFill>
                    <a:effectLst/>
                    <a:latin typeface="方正书宋_GBK"/>
                    <a:cs typeface="Times New Roman" panose="02020603050405020304" pitchFamily="18" charset="0"/>
                  </a:rPr>
                  <a:t>:</a:t>
                </a:r>
                <a:r>
                  <a:rPr lang="zh-CN" altLang="zh-CN" sz="900" dirty="0">
                    <a:solidFill>
                      <a:srgbClr val="FF0000"/>
                    </a:solidFill>
                    <a:effectLst/>
                    <a:latin typeface="NEU-BZ-S92"/>
                    <a:ea typeface="方正书宋_GBK"/>
                    <a:cs typeface="Times New Roman" panose="02020603050405020304" pitchFamily="18" charset="0"/>
                  </a:rPr>
                  <a:t>液流流经截面突然缩小时的</a:t>
                </a:r>
                <a:r>
                  <a:rPr lang="en-US" altLang="zh-CN" sz="900" i="1" dirty="0">
                    <a:solidFill>
                      <a:srgbClr val="FF0000"/>
                    </a:solidFill>
                    <a:effectLst/>
                    <a:latin typeface="NEU-BZ-S92"/>
                    <a:ea typeface="方正书宋_GBK"/>
                    <a:cs typeface="Times New Roman" panose="02020603050405020304" pitchFamily="18" charset="0"/>
                  </a:rPr>
                  <a:t>h</a:t>
                </a:r>
                <a:r>
                  <a:rPr lang="en-US" altLang="zh-CN" sz="900" baseline="-25000" dirty="0">
                    <a:solidFill>
                      <a:srgbClr val="FF0000"/>
                    </a:solidFill>
                    <a:effectLst/>
                    <a:latin typeface="NEU-BZ-S92"/>
                    <a:ea typeface="方正书宋_GBK"/>
                    <a:cs typeface="Times New Roman" panose="02020603050405020304" pitchFamily="18" charset="0"/>
                  </a:rPr>
                  <a:t>ζ1</a:t>
                </a:r>
                <a:r>
                  <a:rPr lang="zh-CN" altLang="zh-CN" sz="900" dirty="0">
                    <a:solidFill>
                      <a:srgbClr val="FF0000"/>
                    </a:solidFill>
                    <a:effectLst/>
                    <a:latin typeface="NEU-BZ-S92"/>
                    <a:ea typeface="方正书宋_GBK"/>
                    <a:cs typeface="Times New Roman" panose="02020603050405020304" pitchFamily="18" charset="0"/>
                  </a:rPr>
                  <a:t>和突然扩大时的</a:t>
                </a:r>
                <a:r>
                  <a:rPr lang="en-US" altLang="zh-CN" sz="900" i="1" dirty="0">
                    <a:solidFill>
                      <a:srgbClr val="FF0000"/>
                    </a:solidFill>
                    <a:effectLst/>
                    <a:latin typeface="NEU-BZ-S92"/>
                    <a:ea typeface="方正书宋_GBK"/>
                    <a:cs typeface="Times New Roman" panose="02020603050405020304" pitchFamily="18" charset="0"/>
                  </a:rPr>
                  <a:t>h</a:t>
                </a:r>
                <a:r>
                  <a:rPr lang="en-US" altLang="zh-CN" sz="900" baseline="-25000" dirty="0">
                    <a:solidFill>
                      <a:srgbClr val="FF0000"/>
                    </a:solidFill>
                    <a:effectLst/>
                    <a:latin typeface="NEU-BZ-S92"/>
                    <a:ea typeface="方正书宋_GBK"/>
                    <a:cs typeface="Times New Roman" panose="02020603050405020304" pitchFamily="18" charset="0"/>
                  </a:rPr>
                  <a:t>ζ2</a:t>
                </a:r>
                <a:r>
                  <a:rPr lang="zh-CN" altLang="zh-CN" sz="900" dirty="0">
                    <a:solidFill>
                      <a:srgbClr val="FF0000"/>
                    </a:solidFill>
                    <a:effectLst/>
                    <a:latin typeface="NEU-BZ-S92"/>
                    <a:ea typeface="方正书宋_GBK"/>
                    <a:cs typeface="Times New Roman" panose="02020603050405020304" pitchFamily="18" charset="0"/>
                  </a:rPr>
                  <a:t>。</a:t>
                </a:r>
                <a:endParaRPr lang="zh-CN" altLang="en-US" sz="1400" dirty="0">
                  <a:solidFill>
                    <a:srgbClr val="FF0000"/>
                  </a:solidFill>
                </a:endParaRPr>
              </a:p>
            </p:txBody>
          </p:sp>
        </mc:Choice>
        <mc:Fallback xmlns="">
          <p:sp>
            <p:nvSpPr>
              <p:cNvPr id="5" name="矩形 4">
                <a:extLst>
                  <a:ext uri="{FF2B5EF4-FFF2-40B4-BE49-F238E27FC236}">
                    <a16:creationId xmlns:a16="http://schemas.microsoft.com/office/drawing/2014/main" id="{B0C4C85B-E7A4-4FCD-A53B-43F410574484}"/>
                  </a:ext>
                </a:extLst>
              </p:cNvPr>
              <p:cNvSpPr>
                <a:spLocks noRot="1" noChangeAspect="1" noMove="1" noResize="1" noEditPoints="1" noAdjustHandles="1" noChangeArrowheads="1" noChangeShapeType="1" noTextEdit="1"/>
              </p:cNvSpPr>
              <p:nvPr/>
            </p:nvSpPr>
            <p:spPr>
              <a:xfrm>
                <a:off x="6745157" y="1725621"/>
                <a:ext cx="1845733" cy="715581"/>
              </a:xfrm>
              <a:prstGeom prst="rect">
                <a:avLst/>
              </a:prstGeom>
              <a:blipFill>
                <a:blip r:embed="rId4"/>
                <a:stretch>
                  <a:fillRect r="-2640" b="-8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82A1D767-B28E-4D96-B6B2-660954F48021}"/>
                  </a:ext>
                </a:extLst>
              </p:cNvPr>
              <p:cNvSpPr/>
              <p:nvPr/>
            </p:nvSpPr>
            <p:spPr>
              <a:xfrm>
                <a:off x="4521088" y="2369590"/>
                <a:ext cx="621324" cy="452881"/>
              </a:xfrm>
              <a:prstGeom prst="rect">
                <a:avLst/>
              </a:prstGeom>
            </p:spPr>
            <p:txBody>
              <a:bodyPr wrap="none">
                <a:spAutoFit/>
              </a:bodyPr>
              <a:lstStyle/>
              <a:p>
                <a:r>
                  <a:rPr lang="en-US" altLang="zh-CN" sz="1100" i="1" dirty="0">
                    <a:solidFill>
                      <a:srgbClr val="000000"/>
                    </a:solidFill>
                    <a:latin typeface="NEU-BZ-S92"/>
                    <a:ea typeface="方正书宋_GBK"/>
                    <a:cs typeface="Times New Roman" panose="02020603050405020304" pitchFamily="18" charset="0"/>
                  </a:rPr>
                  <a:t>h</a:t>
                </a:r>
                <a:r>
                  <a:rPr lang="en-US" altLang="zh-CN" sz="1100" baseline="-25000" dirty="0">
                    <a:solidFill>
                      <a:srgbClr val="000000"/>
                    </a:solidFill>
                    <a:effectLst/>
                    <a:latin typeface="NEU-BZ-S92"/>
                    <a:ea typeface="方正书宋_GBK"/>
                    <a:cs typeface="Times New Roman" panose="02020603050405020304" pitchFamily="18" charset="0"/>
                  </a:rPr>
                  <a:t>ζ1</a:t>
                </a:r>
                <a:r>
                  <a:rPr lang="en-US" altLang="zh-CN" sz="1100" i="1" dirty="0">
                    <a:solidFill>
                      <a:srgbClr val="000000"/>
                    </a:solidFill>
                    <a:effectLst/>
                    <a:latin typeface="NEU-BZ-S92"/>
                    <a:ea typeface="方正书宋_GBK"/>
                    <a:cs typeface="Times New Roman" panose="02020603050405020304" pitchFamily="18" charset="0"/>
                  </a:rPr>
                  <a:t>=ζ</a:t>
                </a:r>
                <a14:m>
                  <m:oMath xmlns:m="http://schemas.openxmlformats.org/officeDocument/2006/math">
                    <m:f>
                      <m:fPr>
                        <m:ctrlPr>
                          <a:rPr lang="zh-CN" altLang="zh-CN" sz="1400" i="1">
                            <a:effectLst/>
                            <a:latin typeface="Cambria Math" panose="02040503050406030204" pitchFamily="18" charset="0"/>
                            <a:ea typeface="Cambria Math" panose="02040503050406030204" pitchFamily="18" charset="0"/>
                          </a:rPr>
                        </m:ctrlPr>
                      </m:fPr>
                      <m:num>
                        <m:sSubSup>
                          <m:sSubSupPr>
                            <m:ctrlPr>
                              <a:rPr lang="zh-CN" altLang="zh-CN" sz="1400" i="1">
                                <a:effectLst/>
                                <a:latin typeface="Cambria Math" panose="02040503050406030204" pitchFamily="18" charset="0"/>
                                <a:ea typeface="Cambria Math" panose="02040503050406030204" pitchFamily="18" charset="0"/>
                              </a:rPr>
                            </m:ctrlPr>
                          </m:sSubSupPr>
                          <m:e>
                            <m:r>
                              <a:rPr lang="en-US" altLang="zh-CN" sz="1400" i="1">
                                <a:solidFill>
                                  <a:srgbClr val="000000"/>
                                </a:solidFill>
                                <a:latin typeface="Cambria Math" panose="02040503050406030204" pitchFamily="18" charset="0"/>
                                <a:ea typeface="方正书宋_GBK"/>
                                <a:cs typeface="Times New Roman" panose="02020603050405020304" pitchFamily="18" charset="0"/>
                              </a:rPr>
                              <m:t>𝑣</m:t>
                            </m:r>
                          </m:e>
                          <m:sub>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c</m:t>
                            </m:r>
                          </m:sub>
                          <m:sup>
                            <m:r>
                              <a:rPr lang="en-US" altLang="zh-CN" sz="1400">
                                <a:solidFill>
                                  <a:srgbClr val="000000"/>
                                </a:solidFill>
                                <a:latin typeface="Cambria Math" panose="02040503050406030204" pitchFamily="18" charset="0"/>
                                <a:ea typeface="方正书宋_GBK"/>
                                <a:cs typeface="Times New Roman" panose="02020603050405020304" pitchFamily="18" charset="0"/>
                              </a:rPr>
                              <m:t>2</m:t>
                            </m:r>
                          </m:sup>
                        </m:sSubSup>
                      </m:num>
                      <m:den>
                        <m:r>
                          <a:rPr lang="en-US" altLang="zh-CN" sz="1400">
                            <a:solidFill>
                              <a:srgbClr val="000000"/>
                            </a:solidFill>
                            <a:latin typeface="Cambria Math" panose="02040503050406030204" pitchFamily="18" charset="0"/>
                            <a:ea typeface="方正书宋_GBK"/>
                            <a:cs typeface="Times New Roman" panose="02020603050405020304" pitchFamily="18" charset="0"/>
                          </a:rPr>
                          <m:t>2</m:t>
                        </m:r>
                        <m:r>
                          <a:rPr lang="en-US" altLang="zh-CN" sz="1400" i="1">
                            <a:solidFill>
                              <a:srgbClr val="000000"/>
                            </a:solidFill>
                            <a:latin typeface="Cambria Math" panose="02040503050406030204" pitchFamily="18" charset="0"/>
                            <a:ea typeface="方正书宋_GBK"/>
                            <a:cs typeface="Times New Roman" panose="02020603050405020304" pitchFamily="18" charset="0"/>
                          </a:rPr>
                          <m:t>𝑔</m:t>
                        </m:r>
                      </m:den>
                    </m:f>
                  </m:oMath>
                </a14:m>
                <a:endParaRPr lang="zh-CN" altLang="en-US" sz="1400" dirty="0"/>
              </a:p>
            </p:txBody>
          </p:sp>
        </mc:Choice>
        <mc:Fallback xmlns="">
          <p:sp>
            <p:nvSpPr>
              <p:cNvPr id="12" name="矩形 11">
                <a:extLst>
                  <a:ext uri="{FF2B5EF4-FFF2-40B4-BE49-F238E27FC236}">
                    <a16:creationId xmlns:a16="http://schemas.microsoft.com/office/drawing/2014/main" id="{82A1D767-B28E-4D96-B6B2-660954F48021}"/>
                  </a:ext>
                </a:extLst>
              </p:cNvPr>
              <p:cNvSpPr>
                <a:spLocks noRot="1" noChangeAspect="1" noMove="1" noResize="1" noEditPoints="1" noAdjustHandles="1" noChangeArrowheads="1" noChangeShapeType="1" noTextEdit="1"/>
              </p:cNvSpPr>
              <p:nvPr/>
            </p:nvSpPr>
            <p:spPr>
              <a:xfrm>
                <a:off x="4521088" y="2369590"/>
                <a:ext cx="621324" cy="45288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29B7B49A-B9A0-422C-B055-1FA8CF2D5EC9}"/>
                  </a:ext>
                </a:extLst>
              </p:cNvPr>
              <p:cNvSpPr/>
              <p:nvPr/>
            </p:nvSpPr>
            <p:spPr>
              <a:xfrm>
                <a:off x="5187687" y="2379552"/>
                <a:ext cx="2399375" cy="5104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𝒉</m:t>
                          </m:r>
                        </m:e>
                        <m:sub>
                          <m:r>
                            <a:rPr lang="zh-CN" altLang="en-US" sz="1100" b="1" i="0">
                              <a:latin typeface="Cambria Math" panose="02040503050406030204" pitchFamily="18" charset="0"/>
                            </a:rPr>
                            <m:t>𝛇</m:t>
                          </m:r>
                          <m:r>
                            <a:rPr lang="zh-CN" altLang="en-US" sz="1100" b="1" i="0">
                              <a:latin typeface="Cambria Math" panose="02040503050406030204" pitchFamily="18" charset="0"/>
                            </a:rPr>
                            <m:t>𝟐</m:t>
                          </m:r>
                        </m:sub>
                      </m:sSub>
                      <m:r>
                        <a:rPr lang="zh-CN" altLang="en-US" sz="1100" b="1" i="0">
                          <a:latin typeface="Cambria Math" panose="02040503050406030204" pitchFamily="18" charset="0"/>
                        </a:rPr>
                        <m:t>=</m:t>
                      </m:r>
                      <m:sSup>
                        <m:sSupPr>
                          <m:ctrlPr>
                            <a:rPr lang="zh-CN" altLang="en-US" sz="1100" b="1" i="1">
                              <a:latin typeface="Cambria Math" panose="02040503050406030204" pitchFamily="18" charset="0"/>
                            </a:rPr>
                          </m:ctrlPr>
                        </m:sSupPr>
                        <m:e>
                          <m:d>
                            <m:dPr>
                              <m:ctrlPr>
                                <a:rPr lang="zh-CN" altLang="en-US" sz="1100" b="1" i="1">
                                  <a:latin typeface="Cambria Math" panose="02040503050406030204" pitchFamily="18" charset="0"/>
                                </a:rPr>
                              </m:ctrlPr>
                            </m:dPr>
                            <m:e>
                              <m:f>
                                <m:fPr>
                                  <m:ctrlPr>
                                    <a:rPr lang="zh-CN" altLang="en-US" sz="1100" b="1" i="1">
                                      <a:latin typeface="Cambria Math" panose="02040503050406030204" pitchFamily="18" charset="0"/>
                                    </a:rPr>
                                  </m:ctrlPr>
                                </m:fPr>
                                <m:num>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𝟐</m:t>
                                      </m:r>
                                    </m:sub>
                                  </m:sSub>
                                </m:num>
                                <m:den>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𝐜</m:t>
                                      </m:r>
                                    </m:sub>
                                  </m:sSub>
                                </m:den>
                              </m:f>
                              <m:r>
                                <m:rPr>
                                  <m:nor/>
                                </m:rPr>
                                <a:rPr lang="zh-CN" altLang="en-US" sz="1100" b="1" i="1">
                                  <a:latin typeface="Cambria Math" panose="02040503050406030204" pitchFamily="18" charset="0"/>
                                </a:rPr>
                                <m:t>−</m:t>
                              </m:r>
                              <m:r>
                                <a:rPr lang="zh-CN" altLang="en-US" sz="1100" b="1" i="0">
                                  <a:latin typeface="Cambria Math" panose="02040503050406030204" pitchFamily="18" charset="0"/>
                                </a:rPr>
                                <m:t>𝟏</m:t>
                              </m:r>
                            </m:e>
                          </m:d>
                        </m:e>
                        <m:sup>
                          <m:r>
                            <a:rPr lang="zh-CN" altLang="en-US" sz="1100" b="1" i="0">
                              <a:latin typeface="Cambria Math" panose="02040503050406030204" pitchFamily="18" charset="0"/>
                            </a:rPr>
                            <m:t>𝟐</m:t>
                          </m:r>
                        </m:sup>
                      </m:sSup>
                      <m:f>
                        <m:fPr>
                          <m:ctrlPr>
                            <a:rPr lang="zh-CN" altLang="en-US" sz="1100" b="1" i="1">
                              <a:latin typeface="Cambria Math" panose="02040503050406030204" pitchFamily="18" charset="0"/>
                            </a:rPr>
                          </m:ctrlPr>
                        </m:fPr>
                        <m:num>
                          <m:sSubSup>
                            <m:sSubSupPr>
                              <m:ctrlPr>
                                <a:rPr lang="zh-CN" altLang="en-US" sz="1100" b="1" i="1">
                                  <a:latin typeface="Cambria Math" panose="02040503050406030204" pitchFamily="18" charset="0"/>
                                </a:rPr>
                              </m:ctrlPr>
                            </m:sSubSupPr>
                            <m:e>
                              <m:r>
                                <a:rPr lang="zh-CN" altLang="en-US" sz="1100" b="1" i="1">
                                  <a:latin typeface="Cambria Math" panose="02040503050406030204" pitchFamily="18" charset="0"/>
                                </a:rPr>
                                <m:t>𝒗</m:t>
                              </m:r>
                            </m:e>
                            <m:sub>
                              <m:r>
                                <a:rPr lang="zh-CN" altLang="en-US" sz="1100" b="1" i="0">
                                  <a:latin typeface="Cambria Math" panose="02040503050406030204" pitchFamily="18" charset="0"/>
                                </a:rPr>
                                <m:t>𝟐</m:t>
                              </m:r>
                            </m:sub>
                            <m:sup>
                              <m:r>
                                <a:rPr lang="zh-CN" altLang="en-US" sz="1100" b="1" i="0">
                                  <a:latin typeface="Cambria Math" panose="02040503050406030204" pitchFamily="18" charset="0"/>
                                </a:rPr>
                                <m:t>𝟐</m:t>
                              </m:r>
                            </m:sup>
                          </m:sSubSup>
                        </m:num>
                        <m:den>
                          <m:r>
                            <a:rPr lang="zh-CN" altLang="en-US" sz="1100" b="1" i="0">
                              <a:latin typeface="Cambria Math" panose="02040503050406030204" pitchFamily="18" charset="0"/>
                            </a:rPr>
                            <m:t>𝟐</m:t>
                          </m:r>
                          <m:r>
                            <a:rPr lang="zh-CN" altLang="en-US" sz="1100" b="1" i="1">
                              <a:latin typeface="Cambria Math" panose="02040503050406030204" pitchFamily="18" charset="0"/>
                            </a:rPr>
                            <m:t>𝒈</m:t>
                          </m:r>
                        </m:den>
                      </m:f>
                      <m:r>
                        <a:rPr lang="zh-CN" altLang="en-US" sz="1100" b="1" i="0">
                          <a:latin typeface="Cambria Math" panose="02040503050406030204" pitchFamily="18" charset="0"/>
                        </a:rPr>
                        <m:t>=</m:t>
                      </m:r>
                      <m:sSup>
                        <m:sSupPr>
                          <m:ctrlPr>
                            <a:rPr lang="zh-CN" altLang="en-US" sz="1100" b="1" i="1">
                              <a:latin typeface="Cambria Math" panose="02040503050406030204" pitchFamily="18" charset="0"/>
                            </a:rPr>
                          </m:ctrlPr>
                        </m:sSupPr>
                        <m:e>
                          <m:d>
                            <m:dPr>
                              <m:ctrlPr>
                                <a:rPr lang="zh-CN" altLang="en-US" sz="1100" b="1" i="1">
                                  <a:latin typeface="Cambria Math" panose="02040503050406030204" pitchFamily="18" charset="0"/>
                                </a:rPr>
                              </m:ctrlPr>
                            </m:dPr>
                            <m:e>
                              <m:r>
                                <a:rPr lang="zh-CN" altLang="en-US" sz="1100" b="1" i="0">
                                  <a:latin typeface="Cambria Math" panose="02040503050406030204" pitchFamily="18" charset="0"/>
                                </a:rPr>
                                <m:t>𝟏</m:t>
                              </m:r>
                              <m:r>
                                <m:rPr>
                                  <m:nor/>
                                </m:rPr>
                                <a:rPr lang="zh-CN" altLang="en-US" sz="1100" b="1" i="1">
                                  <a:latin typeface="Cambria Math" panose="02040503050406030204" pitchFamily="18" charset="0"/>
                                </a:rPr>
                                <m:t>−</m:t>
                              </m:r>
                              <m:f>
                                <m:fPr>
                                  <m:ctrlPr>
                                    <a:rPr lang="zh-CN" altLang="en-US" sz="1100" b="1" i="1">
                                      <a:latin typeface="Cambria Math" panose="02040503050406030204" pitchFamily="18" charset="0"/>
                                    </a:rPr>
                                  </m:ctrlPr>
                                </m:fPr>
                                <m:num>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𝐜</m:t>
                                      </m:r>
                                    </m:sub>
                                  </m:sSub>
                                </m:num>
                                <m:den>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𝟐</m:t>
                                      </m:r>
                                    </m:sub>
                                  </m:sSub>
                                </m:den>
                              </m:f>
                            </m:e>
                          </m:d>
                        </m:e>
                        <m:sup>
                          <m:r>
                            <a:rPr lang="zh-CN" altLang="en-US" sz="1100" b="1" i="0">
                              <a:latin typeface="Cambria Math" panose="02040503050406030204" pitchFamily="18" charset="0"/>
                            </a:rPr>
                            <m:t>𝟐</m:t>
                          </m:r>
                        </m:sup>
                      </m:sSup>
                      <m:f>
                        <m:fPr>
                          <m:ctrlPr>
                            <a:rPr lang="zh-CN" altLang="en-US" sz="1100" b="1" i="1">
                              <a:latin typeface="Cambria Math" panose="02040503050406030204" pitchFamily="18" charset="0"/>
                            </a:rPr>
                          </m:ctrlPr>
                        </m:fPr>
                        <m:num>
                          <m:sSubSup>
                            <m:sSubSupPr>
                              <m:ctrlPr>
                                <a:rPr lang="zh-CN" altLang="en-US" sz="1100" b="1" i="1">
                                  <a:latin typeface="Cambria Math" panose="02040503050406030204" pitchFamily="18" charset="0"/>
                                </a:rPr>
                              </m:ctrlPr>
                            </m:sSubSupPr>
                            <m:e>
                              <m:r>
                                <a:rPr lang="zh-CN" altLang="en-US" sz="1100" b="1" i="1">
                                  <a:latin typeface="Cambria Math" panose="02040503050406030204" pitchFamily="18" charset="0"/>
                                </a:rPr>
                                <m:t>𝒗</m:t>
                              </m:r>
                            </m:e>
                            <m:sub>
                              <m:r>
                                <a:rPr lang="zh-CN" altLang="en-US" sz="1100" b="1" i="0">
                                  <a:latin typeface="Cambria Math" panose="02040503050406030204" pitchFamily="18" charset="0"/>
                                </a:rPr>
                                <m:t>𝐜</m:t>
                              </m:r>
                            </m:sub>
                            <m:sup>
                              <m:r>
                                <a:rPr lang="zh-CN" altLang="en-US" sz="1100" b="1" i="0">
                                  <a:latin typeface="Cambria Math" panose="02040503050406030204" pitchFamily="18" charset="0"/>
                                </a:rPr>
                                <m:t>𝟐</m:t>
                              </m:r>
                            </m:sup>
                          </m:sSubSup>
                        </m:num>
                        <m:den>
                          <m:r>
                            <a:rPr lang="zh-CN" altLang="en-US" sz="1100" b="1" i="0">
                              <a:latin typeface="Cambria Math" panose="02040503050406030204" pitchFamily="18" charset="0"/>
                            </a:rPr>
                            <m:t>𝟐</m:t>
                          </m:r>
                          <m:r>
                            <a:rPr lang="zh-CN" altLang="en-US" sz="1100" b="1" i="1">
                              <a:latin typeface="Cambria Math" panose="02040503050406030204" pitchFamily="18" charset="0"/>
                            </a:rPr>
                            <m:t>𝒈</m:t>
                          </m:r>
                        </m:den>
                      </m:f>
                    </m:oMath>
                  </m:oMathPara>
                </a14:m>
                <a:endParaRPr lang="zh-CN" altLang="en-US" sz="1100" b="1" dirty="0"/>
              </a:p>
            </p:txBody>
          </p:sp>
        </mc:Choice>
        <mc:Fallback xmlns="">
          <p:sp>
            <p:nvSpPr>
              <p:cNvPr id="14" name="矩形 13">
                <a:extLst>
                  <a:ext uri="{FF2B5EF4-FFF2-40B4-BE49-F238E27FC236}">
                    <a16:creationId xmlns:a16="http://schemas.microsoft.com/office/drawing/2014/main" id="{29B7B49A-B9A0-422C-B055-1FA8CF2D5EC9}"/>
                  </a:ext>
                </a:extLst>
              </p:cNvPr>
              <p:cNvSpPr>
                <a:spLocks noRot="1" noChangeAspect="1" noMove="1" noResize="1" noEditPoints="1" noAdjustHandles="1" noChangeArrowheads="1" noChangeShapeType="1" noTextEdit="1"/>
              </p:cNvSpPr>
              <p:nvPr/>
            </p:nvSpPr>
            <p:spPr>
              <a:xfrm>
                <a:off x="5187687" y="2379552"/>
                <a:ext cx="2399375" cy="51046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A8C7A10-818E-4513-B7D2-BD4D8081D31F}"/>
                  </a:ext>
                </a:extLst>
              </p:cNvPr>
              <p:cNvSpPr/>
              <p:nvPr/>
            </p:nvSpPr>
            <p:spPr>
              <a:xfrm>
                <a:off x="5272298" y="2895574"/>
                <a:ext cx="2209259" cy="499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zh-CN" altLang="en-US" sz="1200" b="1"/>
                        <m:t>∑</m:t>
                      </m:r>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𝒉</m:t>
                          </m:r>
                        </m:e>
                        <m:sub>
                          <m:r>
                            <a:rPr lang="zh-CN" altLang="en-US" sz="1200" b="1" i="0">
                              <a:latin typeface="Cambria Math" panose="02040503050406030204" pitchFamily="18" charset="0"/>
                            </a:rPr>
                            <m:t>𝛇</m:t>
                          </m:r>
                        </m:sub>
                      </m:sSub>
                      <m:r>
                        <a:rPr lang="zh-CN" altLang="en-US" sz="1200" b="1" i="0">
                          <a:latin typeface="Cambria Math" panose="02040503050406030204" pitchFamily="18" charset="0"/>
                        </a:rPr>
                        <m:t>=</m:t>
                      </m:r>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𝒉</m:t>
                          </m:r>
                        </m:e>
                        <m:sub>
                          <m:r>
                            <a:rPr lang="zh-CN" altLang="en-US" sz="1200" b="1" i="0">
                              <a:latin typeface="Cambria Math" panose="02040503050406030204" pitchFamily="18" charset="0"/>
                            </a:rPr>
                            <m:t>𝛇</m:t>
                          </m:r>
                          <m:r>
                            <a:rPr lang="zh-CN" altLang="en-US" sz="1200" b="1" i="0">
                              <a:latin typeface="Cambria Math" panose="02040503050406030204" pitchFamily="18" charset="0"/>
                            </a:rPr>
                            <m:t>𝟏</m:t>
                          </m:r>
                        </m:sub>
                      </m:sSub>
                      <m:r>
                        <a:rPr lang="zh-CN" altLang="en-US" sz="1200" b="1" i="0">
                          <a:latin typeface="Cambria Math" panose="02040503050406030204" pitchFamily="18" charset="0"/>
                        </a:rPr>
                        <m:t>+</m:t>
                      </m:r>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𝒉</m:t>
                          </m:r>
                        </m:e>
                        <m:sub>
                          <m:r>
                            <a:rPr lang="zh-CN" altLang="en-US" sz="1200" b="1" i="0">
                              <a:latin typeface="Cambria Math" panose="02040503050406030204" pitchFamily="18" charset="0"/>
                            </a:rPr>
                            <m:t>𝛇</m:t>
                          </m:r>
                          <m:r>
                            <a:rPr lang="zh-CN" altLang="en-US" sz="1200" b="1" i="0">
                              <a:latin typeface="Cambria Math" panose="02040503050406030204" pitchFamily="18" charset="0"/>
                            </a:rPr>
                            <m:t>𝟐</m:t>
                          </m:r>
                        </m:sub>
                      </m:sSub>
                      <m:r>
                        <a:rPr lang="zh-CN" altLang="en-US" sz="1200" b="1" i="0">
                          <a:latin typeface="Cambria Math" panose="02040503050406030204" pitchFamily="18" charset="0"/>
                        </a:rPr>
                        <m:t>=</m:t>
                      </m:r>
                      <m:r>
                        <m:rPr>
                          <m:nor/>
                        </m:rPr>
                        <a:rPr lang="zh-CN" altLang="en-US" sz="1200" b="1" i="1">
                          <a:latin typeface="Cambria Math" panose="02040503050406030204" pitchFamily="18" charset="0"/>
                        </a:rPr>
                        <m:t>(</m:t>
                      </m:r>
                      <m:r>
                        <a:rPr lang="zh-CN" altLang="en-US" sz="1200" b="1" i="0">
                          <a:latin typeface="Cambria Math" panose="02040503050406030204" pitchFamily="18" charset="0"/>
                        </a:rPr>
                        <m:t>𝛇</m:t>
                      </m:r>
                      <m:r>
                        <a:rPr lang="zh-CN" altLang="en-US" sz="1200" b="1" i="0">
                          <a:latin typeface="Cambria Math" panose="02040503050406030204" pitchFamily="18" charset="0"/>
                        </a:rPr>
                        <m:t>+</m:t>
                      </m:r>
                      <m:r>
                        <a:rPr lang="zh-CN" altLang="en-US" sz="1200" b="1" i="0">
                          <a:latin typeface="Cambria Math" panose="02040503050406030204" pitchFamily="18" charset="0"/>
                        </a:rPr>
                        <m:t>𝟏</m:t>
                      </m:r>
                      <m:r>
                        <m:rPr>
                          <m:nor/>
                        </m:rPr>
                        <a:rPr lang="zh-CN" altLang="en-US" sz="1200" b="1" i="1">
                          <a:latin typeface="Cambria Math" panose="02040503050406030204" pitchFamily="18" charset="0"/>
                        </a:rPr>
                        <m:t>)</m:t>
                      </m:r>
                      <m:f>
                        <m:fPr>
                          <m:ctrlPr>
                            <a:rPr lang="zh-CN" altLang="en-US" sz="1200" b="1" i="1">
                              <a:latin typeface="Cambria Math" panose="02040503050406030204" pitchFamily="18" charset="0"/>
                            </a:rPr>
                          </m:ctrlPr>
                        </m:fPr>
                        <m:num>
                          <m:sSubSup>
                            <m:sSubSupPr>
                              <m:ctrlPr>
                                <a:rPr lang="zh-CN" altLang="en-US" sz="1200" b="1" i="1">
                                  <a:latin typeface="Cambria Math" panose="02040503050406030204" pitchFamily="18" charset="0"/>
                                </a:rPr>
                              </m:ctrlPr>
                            </m:sSubSupPr>
                            <m:e>
                              <m:r>
                                <a:rPr lang="zh-CN" altLang="en-US" sz="1200" b="1" i="1">
                                  <a:latin typeface="Cambria Math" panose="02040503050406030204" pitchFamily="18" charset="0"/>
                                </a:rPr>
                                <m:t>𝒗</m:t>
                              </m:r>
                            </m:e>
                            <m:sub>
                              <m:r>
                                <a:rPr lang="zh-CN" altLang="en-US" sz="1200" b="1" i="0">
                                  <a:latin typeface="Cambria Math" panose="02040503050406030204" pitchFamily="18" charset="0"/>
                                </a:rPr>
                                <m:t>𝐜</m:t>
                              </m:r>
                            </m:sub>
                            <m:sup>
                              <m:r>
                                <a:rPr lang="zh-CN" altLang="en-US" sz="1200" b="1" i="0">
                                  <a:latin typeface="Cambria Math" panose="02040503050406030204" pitchFamily="18" charset="0"/>
                                </a:rPr>
                                <m:t>𝟐</m:t>
                              </m:r>
                            </m:sup>
                          </m:sSubSup>
                        </m:num>
                        <m:den>
                          <m:r>
                            <a:rPr lang="zh-CN" altLang="en-US" sz="1200" b="1" i="0">
                              <a:latin typeface="Cambria Math" panose="02040503050406030204" pitchFamily="18" charset="0"/>
                            </a:rPr>
                            <m:t>𝟐</m:t>
                          </m:r>
                          <m:r>
                            <a:rPr lang="zh-CN" altLang="en-US" sz="1200" b="1" i="1">
                              <a:latin typeface="Cambria Math" panose="02040503050406030204" pitchFamily="18" charset="0"/>
                            </a:rPr>
                            <m:t>𝒈</m:t>
                          </m:r>
                        </m:den>
                      </m:f>
                    </m:oMath>
                  </m:oMathPara>
                </a14:m>
                <a:endParaRPr lang="zh-CN" altLang="en-US" sz="1200" b="1" dirty="0"/>
              </a:p>
            </p:txBody>
          </p:sp>
        </mc:Choice>
        <mc:Fallback xmlns="">
          <p:sp>
            <p:nvSpPr>
              <p:cNvPr id="16" name="矩形 15">
                <a:extLst>
                  <a:ext uri="{FF2B5EF4-FFF2-40B4-BE49-F238E27FC236}">
                    <a16:creationId xmlns:a16="http://schemas.microsoft.com/office/drawing/2014/main" id="{CA8C7A10-818E-4513-B7D2-BD4D8081D31F}"/>
                  </a:ext>
                </a:extLst>
              </p:cNvPr>
              <p:cNvSpPr>
                <a:spLocks noRot="1" noChangeAspect="1" noMove="1" noResize="1" noEditPoints="1" noAdjustHandles="1" noChangeArrowheads="1" noChangeShapeType="1" noTextEdit="1"/>
              </p:cNvSpPr>
              <p:nvPr/>
            </p:nvSpPr>
            <p:spPr>
              <a:xfrm>
                <a:off x="5272298" y="2895574"/>
                <a:ext cx="2209259" cy="49994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A2B2B137-7E59-4981-BD62-A7393438E69E}"/>
                  </a:ext>
                </a:extLst>
              </p:cNvPr>
              <p:cNvSpPr/>
              <p:nvPr/>
            </p:nvSpPr>
            <p:spPr>
              <a:xfrm>
                <a:off x="3920514" y="3689449"/>
                <a:ext cx="2956900" cy="592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𝒗</m:t>
                          </m:r>
                        </m:e>
                        <m:sub>
                          <m:r>
                            <a:rPr lang="zh-CN" altLang="en-US" sz="1100" b="1" i="0">
                              <a:latin typeface="Cambria Math" panose="02040503050406030204" pitchFamily="18" charset="0"/>
                            </a:rPr>
                            <m:t>𝐜</m:t>
                          </m:r>
                        </m:sub>
                      </m:sSub>
                      <m:r>
                        <a:rPr lang="zh-CN" altLang="en-US" sz="1100" b="1" i="0">
                          <a:latin typeface="Cambria Math" panose="02040503050406030204" pitchFamily="18" charset="0"/>
                        </a:rPr>
                        <m:t>=</m:t>
                      </m:r>
                      <m:f>
                        <m:fPr>
                          <m:ctrlPr>
                            <a:rPr lang="zh-CN" altLang="en-US" sz="1100" b="1" i="1">
                              <a:latin typeface="Cambria Math" panose="02040503050406030204" pitchFamily="18" charset="0"/>
                            </a:rPr>
                          </m:ctrlPr>
                        </m:fPr>
                        <m:num>
                          <m:r>
                            <a:rPr lang="zh-CN" altLang="en-US" sz="1100" b="1" i="0">
                              <a:latin typeface="Cambria Math" panose="02040503050406030204" pitchFamily="18" charset="0"/>
                            </a:rPr>
                            <m:t>𝟏</m:t>
                          </m:r>
                        </m:num>
                        <m:den>
                          <m:rad>
                            <m:radPr>
                              <m:degHide m:val="on"/>
                              <m:ctrlPr>
                                <a:rPr lang="zh-CN" altLang="en-US" sz="1100" b="1" i="1">
                                  <a:latin typeface="Cambria Math" panose="02040503050406030204" pitchFamily="18" charset="0"/>
                                </a:rPr>
                              </m:ctrlPr>
                            </m:radPr>
                            <m:deg/>
                            <m:e>
                              <m:r>
                                <a:rPr lang="zh-CN" altLang="en-US" sz="1100" b="1" i="1">
                                  <a:latin typeface="Cambria Math" panose="02040503050406030204" pitchFamily="18" charset="0"/>
                                </a:rPr>
                                <m:t>𝜻</m:t>
                              </m:r>
                              <m:r>
                                <a:rPr lang="zh-CN" altLang="en-US" sz="1100" b="1" i="0">
                                  <a:latin typeface="Cambria Math" panose="02040503050406030204" pitchFamily="18" charset="0"/>
                                </a:rPr>
                                <m:t>+</m:t>
                              </m:r>
                              <m:r>
                                <a:rPr lang="zh-CN" altLang="en-US" sz="1100" b="1" i="0">
                                  <a:latin typeface="Cambria Math" panose="02040503050406030204" pitchFamily="18" charset="0"/>
                                </a:rPr>
                                <m:t>𝟏</m:t>
                              </m:r>
                            </m:e>
                          </m:rad>
                        </m:den>
                      </m:f>
                      <m:rad>
                        <m:radPr>
                          <m:degHide m:val="on"/>
                          <m:ctrlPr>
                            <a:rPr lang="zh-CN" altLang="en-US" sz="1100" b="1" i="1">
                              <a:latin typeface="Cambria Math" panose="02040503050406030204" pitchFamily="18" charset="0"/>
                            </a:rPr>
                          </m:ctrlPr>
                        </m:radPr>
                        <m:deg/>
                        <m:e>
                          <m:f>
                            <m:fPr>
                              <m:ctrlPr>
                                <a:rPr lang="zh-CN" altLang="en-US" sz="1100" b="1" i="1">
                                  <a:latin typeface="Cambria Math" panose="02040503050406030204" pitchFamily="18" charset="0"/>
                                </a:rPr>
                              </m:ctrlPr>
                            </m:fPr>
                            <m:num>
                              <m:r>
                                <a:rPr lang="zh-CN" altLang="en-US" sz="1100" b="1" i="0">
                                  <a:latin typeface="Cambria Math" panose="02040503050406030204" pitchFamily="18" charset="0"/>
                                </a:rPr>
                                <m:t>𝟐</m:t>
                              </m:r>
                            </m:num>
                            <m:den>
                              <m:r>
                                <a:rPr lang="zh-CN" altLang="en-US" sz="1100" b="1" i="1">
                                  <a:latin typeface="Cambria Math" panose="02040503050406030204" pitchFamily="18" charset="0"/>
                                </a:rPr>
                                <m:t>𝝆</m:t>
                              </m:r>
                            </m:den>
                          </m:f>
                          <m:r>
                            <m:rPr>
                              <m:nor/>
                            </m:rPr>
                            <a:rPr lang="zh-CN" altLang="en-US" sz="1100" b="1" i="1">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𝒑</m:t>
                              </m:r>
                            </m:e>
                            <m:sub>
                              <m:r>
                                <a:rPr lang="zh-CN" altLang="en-US" sz="1100" b="1" i="0">
                                  <a:latin typeface="Cambria Math" panose="02040503050406030204" pitchFamily="18" charset="0"/>
                                </a:rPr>
                                <m:t>𝟏</m:t>
                              </m:r>
                            </m:sub>
                          </m:sSub>
                          <m:r>
                            <m:rPr>
                              <m:nor/>
                            </m:rPr>
                            <a:rPr lang="zh-CN" altLang="en-US" sz="1100" b="1" i="1">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𝒑</m:t>
                              </m:r>
                            </m:e>
                            <m:sub>
                              <m:r>
                                <a:rPr lang="zh-CN" altLang="en-US" sz="1100" b="1" i="0">
                                  <a:latin typeface="Cambria Math" panose="02040503050406030204" pitchFamily="18" charset="0"/>
                                </a:rPr>
                                <m:t>𝟐</m:t>
                              </m:r>
                            </m:sub>
                          </m:sSub>
                          <m:r>
                            <m:rPr>
                              <m:nor/>
                            </m:rPr>
                            <a:rPr lang="zh-CN" altLang="en-US" sz="1100" b="1" i="1">
                              <a:latin typeface="Cambria Math" panose="02040503050406030204" pitchFamily="18" charset="0"/>
                            </a:rPr>
                            <m:t>)</m:t>
                          </m:r>
                        </m:e>
                      </m:rad>
                      <m:r>
                        <a:rPr lang="zh-CN" altLang="en-US" sz="1100" b="1" i="0">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𝑪</m:t>
                          </m:r>
                        </m:e>
                        <m:sub>
                          <m:r>
                            <a:rPr lang="zh-CN" altLang="en-US" sz="1100" b="1" i="1">
                              <a:latin typeface="Cambria Math" panose="02040503050406030204" pitchFamily="18" charset="0"/>
                            </a:rPr>
                            <m:t>𝒗</m:t>
                          </m:r>
                        </m:sub>
                      </m:sSub>
                      <m:rad>
                        <m:radPr>
                          <m:degHide m:val="on"/>
                          <m:ctrlPr>
                            <a:rPr lang="zh-CN" altLang="en-US" sz="1100" b="1" i="1">
                              <a:latin typeface="Cambria Math" panose="02040503050406030204" pitchFamily="18" charset="0"/>
                            </a:rPr>
                          </m:ctrlPr>
                        </m:radPr>
                        <m:deg/>
                        <m:e>
                          <m:f>
                            <m:fPr>
                              <m:ctrlPr>
                                <a:rPr lang="zh-CN" altLang="en-US" sz="1100" b="1" i="1">
                                  <a:latin typeface="Cambria Math" panose="02040503050406030204" pitchFamily="18" charset="0"/>
                                </a:rPr>
                              </m:ctrlPr>
                            </m:fPr>
                            <m:num>
                              <m:r>
                                <a:rPr lang="zh-CN" altLang="en-US" sz="1100" b="1" i="0">
                                  <a:latin typeface="Cambria Math" panose="02040503050406030204" pitchFamily="18" charset="0"/>
                                </a:rPr>
                                <m:t>𝟐</m:t>
                              </m:r>
                              <m:r>
                                <a:rPr lang="zh-CN" altLang="en-US" sz="1100" b="1" i="0">
                                  <a:latin typeface="Cambria Math" panose="02040503050406030204" pitchFamily="18" charset="0"/>
                                </a:rPr>
                                <m:t>𝚫</m:t>
                              </m:r>
                              <m:r>
                                <a:rPr lang="zh-CN" altLang="en-US" sz="1100" b="1" i="1">
                                  <a:latin typeface="Cambria Math" panose="02040503050406030204" pitchFamily="18" charset="0"/>
                                </a:rPr>
                                <m:t>𝒑</m:t>
                              </m:r>
                            </m:num>
                            <m:den>
                              <m:r>
                                <a:rPr lang="zh-CN" altLang="en-US" sz="1100" b="1" i="1">
                                  <a:latin typeface="Cambria Math" panose="02040503050406030204" pitchFamily="18" charset="0"/>
                                </a:rPr>
                                <m:t>𝝆</m:t>
                              </m:r>
                            </m:den>
                          </m:f>
                        </m:e>
                      </m:rad>
                      <m:r>
                        <m:rPr>
                          <m:nor/>
                        </m:rPr>
                        <a:rPr lang="zh-CN" altLang="en-US" sz="1100" b="1" i="1">
                          <a:latin typeface="Cambria Math" panose="02040503050406030204" pitchFamily="18" charset="0"/>
                        </a:rPr>
                        <m:t>(</m:t>
                      </m:r>
                      <m:r>
                        <a:rPr lang="zh-CN" altLang="en-US" sz="1100" b="1" i="0">
                          <a:latin typeface="Cambria Math" panose="02040503050406030204" pitchFamily="18" charset="0"/>
                        </a:rPr>
                        <m:t>𝟑</m:t>
                      </m:r>
                      <m:r>
                        <m:rPr>
                          <m:nor/>
                        </m:rPr>
                        <a:rPr lang="zh-CN" altLang="en-US" sz="1100" b="1" i="1">
                          <a:latin typeface="Cambria Math" panose="02040503050406030204" pitchFamily="18" charset="0"/>
                        </a:rPr>
                        <m:t>−</m:t>
                      </m:r>
                      <m:r>
                        <a:rPr lang="zh-CN" altLang="en-US" sz="1100" b="1" i="0">
                          <a:latin typeface="Cambria Math" panose="02040503050406030204" pitchFamily="18" charset="0"/>
                        </a:rPr>
                        <m:t>𝟒𝟕</m:t>
                      </m:r>
                      <m:r>
                        <m:rPr>
                          <m:nor/>
                        </m:rPr>
                        <a:rPr lang="zh-CN" altLang="en-US" sz="1100" b="1" i="1">
                          <a:latin typeface="Cambria Math" panose="02040503050406030204" pitchFamily="18" charset="0"/>
                        </a:rPr>
                        <m:t>)</m:t>
                      </m:r>
                    </m:oMath>
                  </m:oMathPara>
                </a14:m>
                <a:endParaRPr lang="zh-CN" altLang="en-US" sz="1100" b="1" dirty="0"/>
              </a:p>
            </p:txBody>
          </p:sp>
        </mc:Choice>
        <mc:Fallback xmlns="">
          <p:sp>
            <p:nvSpPr>
              <p:cNvPr id="17" name="矩形 16">
                <a:extLst>
                  <a:ext uri="{FF2B5EF4-FFF2-40B4-BE49-F238E27FC236}">
                    <a16:creationId xmlns:a16="http://schemas.microsoft.com/office/drawing/2014/main" id="{A2B2B137-7E59-4981-BD62-A7393438E69E}"/>
                  </a:ext>
                </a:extLst>
              </p:cNvPr>
              <p:cNvSpPr>
                <a:spLocks noRot="1" noChangeAspect="1" noMove="1" noResize="1" noEditPoints="1" noAdjustHandles="1" noChangeArrowheads="1" noChangeShapeType="1" noTextEdit="1"/>
              </p:cNvSpPr>
              <p:nvPr/>
            </p:nvSpPr>
            <p:spPr>
              <a:xfrm>
                <a:off x="3920514" y="3689449"/>
                <a:ext cx="2956900" cy="592470"/>
              </a:xfrm>
              <a:prstGeom prst="rect">
                <a:avLst/>
              </a:prstGeom>
              <a:blipFill>
                <a:blip r:embed="rId8"/>
                <a:stretch>
                  <a:fillRect/>
                </a:stretch>
              </a:blipFill>
            </p:spPr>
            <p:txBody>
              <a:bodyPr/>
              <a:lstStyle/>
              <a:p>
                <a:r>
                  <a:rPr lang="zh-CN" altLang="en-US">
                    <a:noFill/>
                  </a:rPr>
                  <a:t> </a:t>
                </a:r>
              </a:p>
            </p:txBody>
          </p:sp>
        </mc:Fallback>
      </mc:AlternateContent>
      <p:pic>
        <p:nvPicPr>
          <p:cNvPr id="30" name="3T25.EPS" descr="id:2147503706;FounderCES">
            <a:extLst>
              <a:ext uri="{FF2B5EF4-FFF2-40B4-BE49-F238E27FC236}">
                <a16:creationId xmlns:a16="http://schemas.microsoft.com/office/drawing/2014/main" id="{4444191C-968C-41F4-9F28-4320DF637B70}"/>
              </a:ext>
            </a:extLst>
          </p:cNvPr>
          <p:cNvPicPr/>
          <p:nvPr/>
        </p:nvPicPr>
        <p:blipFill>
          <a:blip r:embed="rId9"/>
          <a:stretch>
            <a:fillRect/>
          </a:stretch>
        </p:blipFill>
        <p:spPr>
          <a:xfrm>
            <a:off x="603554" y="1836279"/>
            <a:ext cx="2591111" cy="1750313"/>
          </a:xfrm>
          <a:prstGeom prst="rect">
            <a:avLst/>
          </a:prstGeom>
        </p:spPr>
      </p:pic>
      <p:sp>
        <p:nvSpPr>
          <p:cNvPr id="32" name="矩形 31">
            <a:extLst>
              <a:ext uri="{FF2B5EF4-FFF2-40B4-BE49-F238E27FC236}">
                <a16:creationId xmlns:a16="http://schemas.microsoft.com/office/drawing/2014/main" id="{C6405538-07DC-425F-B880-FA391D5879CF}"/>
              </a:ext>
            </a:extLst>
          </p:cNvPr>
          <p:cNvSpPr/>
          <p:nvPr/>
        </p:nvSpPr>
        <p:spPr>
          <a:xfrm>
            <a:off x="1240609" y="3505614"/>
            <a:ext cx="1568057"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通过薄壁小孔的液流</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5AAA698-B38D-4FC7-B611-1F8043B55C30}"/>
                  </a:ext>
                </a:extLst>
              </p:cNvPr>
              <p:cNvSpPr/>
              <p:nvPr/>
            </p:nvSpPr>
            <p:spPr>
              <a:xfrm>
                <a:off x="3900182" y="4304617"/>
                <a:ext cx="6705600" cy="59247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100" b="1" i="1">
                          <a:latin typeface="Cambria Math" panose="02040503050406030204" pitchFamily="18" charset="0"/>
                        </a:rPr>
                        <m:t>𝒒</m:t>
                      </m:r>
                      <m:r>
                        <a:rPr lang="zh-CN" altLang="en-US" sz="1100" b="1" i="0">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𝐜</m:t>
                          </m:r>
                        </m:sub>
                      </m:sSub>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𝒗</m:t>
                          </m:r>
                        </m:e>
                        <m:sub>
                          <m:r>
                            <a:rPr lang="zh-CN" altLang="en-US" sz="1100" b="1" i="0">
                              <a:latin typeface="Cambria Math" panose="02040503050406030204" pitchFamily="18" charset="0"/>
                            </a:rPr>
                            <m:t>𝐜</m:t>
                          </m:r>
                        </m:sub>
                      </m:sSub>
                      <m:r>
                        <a:rPr lang="zh-CN" altLang="en-US" sz="1100" b="1" i="0">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𝑪</m:t>
                          </m:r>
                        </m:e>
                        <m:sub>
                          <m:r>
                            <a:rPr lang="zh-CN" altLang="en-US" sz="1100" b="1" i="0">
                              <a:latin typeface="Cambria Math" panose="02040503050406030204" pitchFamily="18" charset="0"/>
                            </a:rPr>
                            <m:t>𝐜</m:t>
                          </m:r>
                        </m:sub>
                      </m:sSub>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𝑪</m:t>
                          </m:r>
                        </m:e>
                        <m:sub>
                          <m:r>
                            <a:rPr lang="zh-CN" altLang="en-US" sz="1100" b="1" i="1">
                              <a:latin typeface="Cambria Math" panose="02040503050406030204" pitchFamily="18" charset="0"/>
                            </a:rPr>
                            <m:t>𝒗</m:t>
                          </m:r>
                        </m:sub>
                      </m:sSub>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𝟎</m:t>
                          </m:r>
                        </m:sub>
                      </m:sSub>
                      <m:rad>
                        <m:radPr>
                          <m:degHide m:val="on"/>
                          <m:ctrlPr>
                            <a:rPr lang="zh-CN" altLang="en-US" sz="1100" b="1" i="1">
                              <a:latin typeface="Cambria Math" panose="02040503050406030204" pitchFamily="18" charset="0"/>
                            </a:rPr>
                          </m:ctrlPr>
                        </m:radPr>
                        <m:deg/>
                        <m:e>
                          <m:f>
                            <m:fPr>
                              <m:ctrlPr>
                                <a:rPr lang="zh-CN" altLang="en-US" sz="1100" b="1" i="1">
                                  <a:latin typeface="Cambria Math" panose="02040503050406030204" pitchFamily="18" charset="0"/>
                                </a:rPr>
                              </m:ctrlPr>
                            </m:fPr>
                            <m:num>
                              <m:r>
                                <a:rPr lang="zh-CN" altLang="en-US" sz="1100" b="1" i="0">
                                  <a:latin typeface="Cambria Math" panose="02040503050406030204" pitchFamily="18" charset="0"/>
                                </a:rPr>
                                <m:t>𝟐</m:t>
                              </m:r>
                              <m:r>
                                <a:rPr lang="zh-CN" altLang="en-US" sz="1100" b="1" i="0">
                                  <a:latin typeface="Cambria Math" panose="02040503050406030204" pitchFamily="18" charset="0"/>
                                </a:rPr>
                                <m:t>𝚫</m:t>
                              </m:r>
                              <m:r>
                                <a:rPr lang="zh-CN" altLang="en-US" sz="1100" b="1" i="1">
                                  <a:latin typeface="Cambria Math" panose="02040503050406030204" pitchFamily="18" charset="0"/>
                                </a:rPr>
                                <m:t>𝒑</m:t>
                              </m:r>
                            </m:num>
                            <m:den>
                              <m:r>
                                <a:rPr lang="zh-CN" altLang="en-US" sz="1100" b="1" i="1">
                                  <a:latin typeface="Cambria Math" panose="02040503050406030204" pitchFamily="18" charset="0"/>
                                </a:rPr>
                                <m:t>𝝆</m:t>
                              </m:r>
                            </m:den>
                          </m:f>
                        </m:e>
                      </m:rad>
                      <m:r>
                        <a:rPr lang="zh-CN" altLang="en-US" sz="1100" b="1" i="0">
                          <a:latin typeface="Cambria Math" panose="02040503050406030204" pitchFamily="18" charset="0"/>
                        </a:rPr>
                        <m:t>=</m:t>
                      </m:r>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𝑪</m:t>
                          </m:r>
                        </m:e>
                        <m:sub>
                          <m:r>
                            <a:rPr lang="zh-CN" altLang="en-US" sz="1100" b="1" i="0">
                              <a:latin typeface="Cambria Math" panose="02040503050406030204" pitchFamily="18" charset="0"/>
                            </a:rPr>
                            <m:t>𝐝</m:t>
                          </m:r>
                        </m:sub>
                      </m:sSub>
                      <m:sSub>
                        <m:sSubPr>
                          <m:ctrlPr>
                            <a:rPr lang="zh-CN" altLang="en-US" sz="1100" b="1" i="1">
                              <a:latin typeface="Cambria Math" panose="02040503050406030204" pitchFamily="18" charset="0"/>
                            </a:rPr>
                          </m:ctrlPr>
                        </m:sSubPr>
                        <m:e>
                          <m:r>
                            <a:rPr lang="zh-CN" altLang="en-US" sz="1100" b="1" i="1">
                              <a:latin typeface="Cambria Math" panose="02040503050406030204" pitchFamily="18" charset="0"/>
                            </a:rPr>
                            <m:t>𝑨</m:t>
                          </m:r>
                        </m:e>
                        <m:sub>
                          <m:r>
                            <a:rPr lang="zh-CN" altLang="en-US" sz="1100" b="1" i="0">
                              <a:latin typeface="Cambria Math" panose="02040503050406030204" pitchFamily="18" charset="0"/>
                            </a:rPr>
                            <m:t>𝟎</m:t>
                          </m:r>
                        </m:sub>
                      </m:sSub>
                      <m:rad>
                        <m:radPr>
                          <m:degHide m:val="on"/>
                          <m:ctrlPr>
                            <a:rPr lang="zh-CN" altLang="en-US" sz="1100" b="1" i="1">
                              <a:latin typeface="Cambria Math" panose="02040503050406030204" pitchFamily="18" charset="0"/>
                            </a:rPr>
                          </m:ctrlPr>
                        </m:radPr>
                        <m:deg/>
                        <m:e>
                          <m:f>
                            <m:fPr>
                              <m:ctrlPr>
                                <a:rPr lang="zh-CN" altLang="en-US" sz="1100" b="1" i="1">
                                  <a:latin typeface="Cambria Math" panose="02040503050406030204" pitchFamily="18" charset="0"/>
                                </a:rPr>
                              </m:ctrlPr>
                            </m:fPr>
                            <m:num>
                              <m:r>
                                <a:rPr lang="zh-CN" altLang="en-US" sz="1100" b="1" i="0">
                                  <a:latin typeface="Cambria Math" panose="02040503050406030204" pitchFamily="18" charset="0"/>
                                </a:rPr>
                                <m:t>𝟐</m:t>
                              </m:r>
                              <m:r>
                                <a:rPr lang="zh-CN" altLang="en-US" sz="1100" b="1" i="0">
                                  <a:latin typeface="Cambria Math" panose="02040503050406030204" pitchFamily="18" charset="0"/>
                                </a:rPr>
                                <m:t>𝚫</m:t>
                              </m:r>
                              <m:r>
                                <a:rPr lang="zh-CN" altLang="en-US" sz="1100" b="1" i="1">
                                  <a:latin typeface="Cambria Math" panose="02040503050406030204" pitchFamily="18" charset="0"/>
                                </a:rPr>
                                <m:t>𝒑</m:t>
                              </m:r>
                            </m:num>
                            <m:den>
                              <m:r>
                                <a:rPr lang="zh-CN" altLang="en-US" sz="1100" b="1" i="1">
                                  <a:latin typeface="Cambria Math" panose="02040503050406030204" pitchFamily="18" charset="0"/>
                                </a:rPr>
                                <m:t>𝝆</m:t>
                              </m:r>
                            </m:den>
                          </m:f>
                        </m:e>
                      </m:rad>
                      <m:r>
                        <m:rPr>
                          <m:nor/>
                        </m:rPr>
                        <a:rPr lang="zh-CN" altLang="en-US" sz="1100" b="1" i="1">
                          <a:latin typeface="Cambria Math" panose="02040503050406030204" pitchFamily="18" charset="0"/>
                        </a:rPr>
                        <m:t>(</m:t>
                      </m:r>
                      <m:r>
                        <a:rPr lang="zh-CN" altLang="en-US" sz="1100" b="1" i="0">
                          <a:latin typeface="Cambria Math" panose="02040503050406030204" pitchFamily="18" charset="0"/>
                        </a:rPr>
                        <m:t>𝟑</m:t>
                      </m:r>
                      <m:r>
                        <m:rPr>
                          <m:nor/>
                        </m:rPr>
                        <a:rPr lang="zh-CN" altLang="en-US" sz="1100" b="1" i="1">
                          <a:latin typeface="Cambria Math" panose="02040503050406030204" pitchFamily="18" charset="0"/>
                        </a:rPr>
                        <m:t>−</m:t>
                      </m:r>
                      <m:r>
                        <a:rPr lang="zh-CN" altLang="en-US" sz="1100" b="1" i="0">
                          <a:latin typeface="Cambria Math" panose="02040503050406030204" pitchFamily="18" charset="0"/>
                        </a:rPr>
                        <m:t>𝟒𝟖</m:t>
                      </m:r>
                      <m:r>
                        <m:rPr>
                          <m:nor/>
                        </m:rPr>
                        <a:rPr lang="zh-CN" altLang="en-US" sz="1100" b="1" i="1">
                          <a:latin typeface="Cambria Math" panose="02040503050406030204" pitchFamily="18" charset="0"/>
                        </a:rPr>
                        <m:t>)</m:t>
                      </m:r>
                    </m:oMath>
                  </m:oMathPara>
                </a14:m>
                <a:endParaRPr lang="zh-CN" altLang="en-US" sz="1100" b="1" dirty="0"/>
              </a:p>
            </p:txBody>
          </p:sp>
        </mc:Choice>
        <mc:Fallback xmlns="">
          <p:sp>
            <p:nvSpPr>
              <p:cNvPr id="4" name="矩形 3">
                <a:extLst>
                  <a:ext uri="{FF2B5EF4-FFF2-40B4-BE49-F238E27FC236}">
                    <a16:creationId xmlns:a16="http://schemas.microsoft.com/office/drawing/2014/main" id="{65AAA698-B38D-4FC7-B611-1F8043B55C30}"/>
                  </a:ext>
                </a:extLst>
              </p:cNvPr>
              <p:cNvSpPr>
                <a:spLocks noRot="1" noChangeAspect="1" noMove="1" noResize="1" noEditPoints="1" noAdjustHandles="1" noChangeArrowheads="1" noChangeShapeType="1" noTextEdit="1"/>
              </p:cNvSpPr>
              <p:nvPr/>
            </p:nvSpPr>
            <p:spPr>
              <a:xfrm>
                <a:off x="3900182" y="4304617"/>
                <a:ext cx="6705600" cy="59247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1282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left)">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50"/>
                                        </p:tgtEl>
                                        <p:attrNameLst>
                                          <p:attrName>style.visibility</p:attrName>
                                        </p:attrNameLst>
                                      </p:cBhvr>
                                      <p:to>
                                        <p:strVal val="visible"/>
                                      </p:to>
                                    </p:set>
                                    <p:anim calcmode="lin" valueType="num">
                                      <p:cBhvr>
                                        <p:cTn id="24" dur="500" fill="hold"/>
                                        <p:tgtEl>
                                          <p:spTgt spid="50"/>
                                        </p:tgtEl>
                                        <p:attrNameLst>
                                          <p:attrName>ppt_w</p:attrName>
                                        </p:attrNameLst>
                                      </p:cBhvr>
                                      <p:tavLst>
                                        <p:tav tm="0">
                                          <p:val>
                                            <p:fltVal val="0"/>
                                          </p:val>
                                        </p:tav>
                                        <p:tav tm="100000">
                                          <p:val>
                                            <p:strVal val="#ppt_w"/>
                                          </p:val>
                                        </p:tav>
                                      </p:tavLst>
                                    </p:anim>
                                    <p:anim calcmode="lin" valueType="num">
                                      <p:cBhvr>
                                        <p:cTn id="25" dur="500" fill="hold"/>
                                        <p:tgtEl>
                                          <p:spTgt spid="50"/>
                                        </p:tgtEl>
                                        <p:attrNameLst>
                                          <p:attrName>ppt_h</p:attrName>
                                        </p:attrNameLst>
                                      </p:cBhvr>
                                      <p:tavLst>
                                        <p:tav tm="0">
                                          <p:val>
                                            <p:fltVal val="0"/>
                                          </p:val>
                                        </p:tav>
                                        <p:tav tm="100000">
                                          <p:val>
                                            <p:strVal val="#ppt_h"/>
                                          </p:val>
                                        </p:tav>
                                      </p:tavLst>
                                    </p:anim>
                                    <p:animEffect transition="in" filter="fade">
                                      <p:cBhvr>
                                        <p:cTn id="26" dur="500"/>
                                        <p:tgtEl>
                                          <p:spTgt spid="50"/>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fade">
                                      <p:cBhvr>
                                        <p:cTn id="61" dur="500"/>
                                        <p:tgtEl>
                                          <p:spTgt spid="4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7">
                                            <p:txEl>
                                              <p:pRg st="0" end="0"/>
                                            </p:txEl>
                                          </p:spTgt>
                                        </p:tgtEl>
                                        <p:attrNameLst>
                                          <p:attrName>style.visibility</p:attrName>
                                        </p:attrNameLst>
                                      </p:cBhvr>
                                      <p:to>
                                        <p:strVal val="visible"/>
                                      </p:to>
                                    </p:set>
                                    <p:animEffect transition="in" filter="wipe(left)">
                                      <p:cBhvr>
                                        <p:cTn id="66" dur="1000"/>
                                        <p:tgtEl>
                                          <p:spTgt spid="17">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16" fill="hold" grpId="0" nodeType="clickEffect">
                                  <p:stCondLst>
                                    <p:cond delay="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animEffect transition="in" filter="fade">
                                      <p:cBhvr>
                                        <p:cTn id="73" dur="500"/>
                                        <p:tgtEl>
                                          <p:spTgt spid="4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4"/>
                                        </p:tgtEl>
                                        <p:attrNameLst>
                                          <p:attrName>style.visibility</p:attrName>
                                        </p:attrNameLst>
                                      </p:cBhvr>
                                      <p:to>
                                        <p:strVal val="visible"/>
                                      </p:to>
                                    </p:set>
                                    <p:animEffect transition="in" filter="wipe(left)">
                                      <p:cBhvr>
                                        <p:cTn id="83" dur="1000"/>
                                        <p:tgtEl>
                                          <p:spTgt spid="4"/>
                                        </p:tgtEl>
                                      </p:cBhvr>
                                    </p:animEffect>
                                  </p:childTnLst>
                                </p:cTn>
                              </p:par>
                            </p:childTnLst>
                          </p:cTn>
                        </p:par>
                      </p:childTnLst>
                    </p:cTn>
                  </p:par>
                  <p:par>
                    <p:cTn id="84" fill="hold">
                      <p:stCondLst>
                        <p:cond delay="indefinite"/>
                      </p:stCondLst>
                      <p:childTnLst>
                        <p:par>
                          <p:cTn id="85" fill="hold">
                            <p:stCondLst>
                              <p:cond delay="0"/>
                            </p:stCondLst>
                            <p:childTnLst>
                              <p:par>
                                <p:cTn id="86" presetID="53" presetClass="entr" presetSubtype="16" fill="hold" grpId="0" nodeType="clickEffect">
                                  <p:stCondLst>
                                    <p:cond delay="0"/>
                                  </p:stCondLst>
                                  <p:childTnLst>
                                    <p:set>
                                      <p:cBhvr>
                                        <p:cTn id="87" dur="1" fill="hold">
                                          <p:stCondLst>
                                            <p:cond delay="0"/>
                                          </p:stCondLst>
                                        </p:cTn>
                                        <p:tgtEl>
                                          <p:spTgt spid="52"/>
                                        </p:tgtEl>
                                        <p:attrNameLst>
                                          <p:attrName>style.visibility</p:attrName>
                                        </p:attrNameLst>
                                      </p:cBhvr>
                                      <p:to>
                                        <p:strVal val="visible"/>
                                      </p:to>
                                    </p:set>
                                    <p:anim calcmode="lin" valueType="num">
                                      <p:cBhvr>
                                        <p:cTn id="88" dur="500" fill="hold"/>
                                        <p:tgtEl>
                                          <p:spTgt spid="52"/>
                                        </p:tgtEl>
                                        <p:attrNameLst>
                                          <p:attrName>ppt_w</p:attrName>
                                        </p:attrNameLst>
                                      </p:cBhvr>
                                      <p:tavLst>
                                        <p:tav tm="0">
                                          <p:val>
                                            <p:fltVal val="0"/>
                                          </p:val>
                                        </p:tav>
                                        <p:tav tm="100000">
                                          <p:val>
                                            <p:strVal val="#ppt_w"/>
                                          </p:val>
                                        </p:tav>
                                      </p:tavLst>
                                    </p:anim>
                                    <p:anim calcmode="lin" valueType="num">
                                      <p:cBhvr>
                                        <p:cTn id="89" dur="500" fill="hold"/>
                                        <p:tgtEl>
                                          <p:spTgt spid="52"/>
                                        </p:tgtEl>
                                        <p:attrNameLst>
                                          <p:attrName>ppt_h</p:attrName>
                                        </p:attrNameLst>
                                      </p:cBhvr>
                                      <p:tavLst>
                                        <p:tav tm="0">
                                          <p:val>
                                            <p:fltVal val="0"/>
                                          </p:val>
                                        </p:tav>
                                        <p:tav tm="100000">
                                          <p:val>
                                            <p:strVal val="#ppt_h"/>
                                          </p:val>
                                        </p:tav>
                                      </p:tavLst>
                                    </p:anim>
                                    <p:animEffect transition="in" filter="fade">
                                      <p:cBhvr>
                                        <p:cTn id="90" dur="500"/>
                                        <p:tgtEl>
                                          <p:spTgt spid="52"/>
                                        </p:tgtEl>
                                      </p:cBhvr>
                                    </p:animEffect>
                                  </p:childTnLst>
                                </p:cTn>
                              </p:par>
                            </p:childTnLst>
                          </p:cTn>
                        </p:par>
                      </p:childTnLst>
                    </p:cTn>
                  </p:par>
                  <p:par>
                    <p:cTn id="91" fill="hold">
                      <p:stCondLst>
                        <p:cond delay="indefinite"/>
                      </p:stCondLst>
                      <p:childTnLst>
                        <p:par>
                          <p:cTn id="92" fill="hold">
                            <p:stCondLst>
                              <p:cond delay="0"/>
                            </p:stCondLst>
                            <p:childTnLst>
                              <p:par>
                                <p:cTn id="93" presetID="26" presetClass="entr" presetSubtype="0" fill="hold" grpId="0" nodeType="clickEffect">
                                  <p:stCondLst>
                                    <p:cond delay="0"/>
                                  </p:stCondLst>
                                  <p:childTnLst>
                                    <p:set>
                                      <p:cBhvr>
                                        <p:cTn id="94" dur="1" fill="hold">
                                          <p:stCondLst>
                                            <p:cond delay="0"/>
                                          </p:stCondLst>
                                        </p:cTn>
                                        <p:tgtEl>
                                          <p:spTgt spid="54"/>
                                        </p:tgtEl>
                                        <p:attrNameLst>
                                          <p:attrName>style.visibility</p:attrName>
                                        </p:attrNameLst>
                                      </p:cBhvr>
                                      <p:to>
                                        <p:strVal val="visible"/>
                                      </p:to>
                                    </p:set>
                                    <p:animEffect transition="in" filter="wipe(down)">
                                      <p:cBhvr>
                                        <p:cTn id="95" dur="580">
                                          <p:stCondLst>
                                            <p:cond delay="0"/>
                                          </p:stCondLst>
                                        </p:cTn>
                                        <p:tgtEl>
                                          <p:spTgt spid="54"/>
                                        </p:tgtEl>
                                      </p:cBhvr>
                                    </p:animEffect>
                                    <p:anim calcmode="lin" valueType="num">
                                      <p:cBhvr>
                                        <p:cTn id="96" dur="1822" tmFilter="0,0; 0.14,0.36; 0.43,0.73; 0.71,0.91; 1.0,1.0">
                                          <p:stCondLst>
                                            <p:cond delay="0"/>
                                          </p:stCondLst>
                                        </p:cTn>
                                        <p:tgtEl>
                                          <p:spTgt spid="54"/>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54"/>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54"/>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54"/>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54"/>
                                        </p:tgtEl>
                                        <p:attrNameLst>
                                          <p:attrName>ppt_y</p:attrName>
                                        </p:attrNameLst>
                                      </p:cBhvr>
                                      <p:tavLst>
                                        <p:tav tm="0" fmla="#ppt_y-sin(pi*$)/81">
                                          <p:val>
                                            <p:fltVal val="0"/>
                                          </p:val>
                                        </p:tav>
                                        <p:tav tm="100000">
                                          <p:val>
                                            <p:fltVal val="1"/>
                                          </p:val>
                                        </p:tav>
                                      </p:tavLst>
                                    </p:anim>
                                    <p:animScale>
                                      <p:cBhvr>
                                        <p:cTn id="101" dur="26">
                                          <p:stCondLst>
                                            <p:cond delay="650"/>
                                          </p:stCondLst>
                                        </p:cTn>
                                        <p:tgtEl>
                                          <p:spTgt spid="54"/>
                                        </p:tgtEl>
                                      </p:cBhvr>
                                      <p:to x="100000" y="60000"/>
                                    </p:animScale>
                                    <p:animScale>
                                      <p:cBhvr>
                                        <p:cTn id="102" dur="166" decel="50000">
                                          <p:stCondLst>
                                            <p:cond delay="676"/>
                                          </p:stCondLst>
                                        </p:cTn>
                                        <p:tgtEl>
                                          <p:spTgt spid="54"/>
                                        </p:tgtEl>
                                      </p:cBhvr>
                                      <p:to x="100000" y="100000"/>
                                    </p:animScale>
                                    <p:animScale>
                                      <p:cBhvr>
                                        <p:cTn id="103" dur="26">
                                          <p:stCondLst>
                                            <p:cond delay="1312"/>
                                          </p:stCondLst>
                                        </p:cTn>
                                        <p:tgtEl>
                                          <p:spTgt spid="54"/>
                                        </p:tgtEl>
                                      </p:cBhvr>
                                      <p:to x="100000" y="80000"/>
                                    </p:animScale>
                                    <p:animScale>
                                      <p:cBhvr>
                                        <p:cTn id="104" dur="166" decel="50000">
                                          <p:stCondLst>
                                            <p:cond delay="1338"/>
                                          </p:stCondLst>
                                        </p:cTn>
                                        <p:tgtEl>
                                          <p:spTgt spid="54"/>
                                        </p:tgtEl>
                                      </p:cBhvr>
                                      <p:to x="100000" y="100000"/>
                                    </p:animScale>
                                    <p:animScale>
                                      <p:cBhvr>
                                        <p:cTn id="105" dur="26">
                                          <p:stCondLst>
                                            <p:cond delay="1642"/>
                                          </p:stCondLst>
                                        </p:cTn>
                                        <p:tgtEl>
                                          <p:spTgt spid="54"/>
                                        </p:tgtEl>
                                      </p:cBhvr>
                                      <p:to x="100000" y="90000"/>
                                    </p:animScale>
                                    <p:animScale>
                                      <p:cBhvr>
                                        <p:cTn id="106" dur="166" decel="50000">
                                          <p:stCondLst>
                                            <p:cond delay="1668"/>
                                          </p:stCondLst>
                                        </p:cTn>
                                        <p:tgtEl>
                                          <p:spTgt spid="54"/>
                                        </p:tgtEl>
                                      </p:cBhvr>
                                      <p:to x="100000" y="100000"/>
                                    </p:animScale>
                                    <p:animScale>
                                      <p:cBhvr>
                                        <p:cTn id="107" dur="26">
                                          <p:stCondLst>
                                            <p:cond delay="1808"/>
                                          </p:stCondLst>
                                        </p:cTn>
                                        <p:tgtEl>
                                          <p:spTgt spid="54"/>
                                        </p:tgtEl>
                                      </p:cBhvr>
                                      <p:to x="100000" y="95000"/>
                                    </p:animScale>
                                    <p:animScale>
                                      <p:cBhvr>
                                        <p:cTn id="108" dur="166" decel="50000">
                                          <p:stCondLst>
                                            <p:cond delay="1834"/>
                                          </p:stCondLst>
                                        </p:cTn>
                                        <p:tgtEl>
                                          <p:spTgt spid="5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9" grpId="0"/>
      <p:bldP spid="41" grpId="0"/>
      <p:bldP spid="45" grpId="0"/>
      <p:bldP spid="47" grpId="0"/>
      <p:bldP spid="50" grpId="0"/>
      <p:bldP spid="52" grpId="0"/>
      <p:bldP spid="54" grpId="0"/>
      <p:bldP spid="2" grpId="0"/>
      <p:bldP spid="3" grpId="0"/>
      <p:bldP spid="5" grpId="0"/>
      <p:bldP spid="12" grpId="0"/>
      <p:bldP spid="14" grpId="0"/>
      <p:bldP spid="16" grpId="0"/>
      <p:bldP spid="4"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文本框 19">
            <a:extLst>
              <a:ext uri="{FF2B5EF4-FFF2-40B4-BE49-F238E27FC236}">
                <a16:creationId xmlns:a16="http://schemas.microsoft.com/office/drawing/2014/main" id="{5D3F69A0-E41E-4811-848D-E83D2809E544}"/>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p>
        </p:txBody>
      </p:sp>
      <p:sp>
        <p:nvSpPr>
          <p:cNvPr id="3" name="矩形 2">
            <a:extLst>
              <a:ext uri="{FF2B5EF4-FFF2-40B4-BE49-F238E27FC236}">
                <a16:creationId xmlns:a16="http://schemas.microsoft.com/office/drawing/2014/main" id="{5472771D-6989-499E-ABCA-6A7F441A2034}"/>
              </a:ext>
            </a:extLst>
          </p:cNvPr>
          <p:cNvSpPr/>
          <p:nvPr/>
        </p:nvSpPr>
        <p:spPr>
          <a:xfrm>
            <a:off x="174476" y="1359552"/>
            <a:ext cx="5651359" cy="611258"/>
          </a:xfrm>
          <a:prstGeom prst="rect">
            <a:avLst/>
          </a:prstGeom>
        </p:spPr>
        <p:txBody>
          <a:bodyPr wrap="square">
            <a:spAutoFit/>
          </a:bodyPr>
          <a:lstStyle/>
          <a:p>
            <a:pP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在液流完全收缩的情况下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2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及</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之间的关系如图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或按下式计算</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3T26.EPS" descr="id:2147503738;FounderCES">
            <a:extLst>
              <a:ext uri="{FF2B5EF4-FFF2-40B4-BE49-F238E27FC236}">
                <a16:creationId xmlns:a16="http://schemas.microsoft.com/office/drawing/2014/main" id="{FC181BB0-19E3-43BE-A272-D2470C3DB65A}"/>
              </a:ext>
            </a:extLst>
          </p:cNvPr>
          <p:cNvPicPr/>
          <p:nvPr/>
        </p:nvPicPr>
        <p:blipFill>
          <a:blip r:embed="rId2"/>
          <a:stretch>
            <a:fillRect/>
          </a:stretch>
        </p:blipFill>
        <p:spPr>
          <a:xfrm>
            <a:off x="6027926" y="1465651"/>
            <a:ext cx="2322830" cy="1637030"/>
          </a:xfrm>
          <a:prstGeom prst="rect">
            <a:avLst/>
          </a:prstGeom>
        </p:spPr>
      </p:pic>
      <p:sp>
        <p:nvSpPr>
          <p:cNvPr id="13" name="矩形 12">
            <a:extLst>
              <a:ext uri="{FF2B5EF4-FFF2-40B4-BE49-F238E27FC236}">
                <a16:creationId xmlns:a16="http://schemas.microsoft.com/office/drawing/2014/main" id="{956F7DEC-E205-4B01-BD28-17301522A193}"/>
              </a:ext>
            </a:extLst>
          </p:cNvPr>
          <p:cNvSpPr/>
          <p:nvPr/>
        </p:nvSpPr>
        <p:spPr>
          <a:xfrm>
            <a:off x="6187855" y="3048236"/>
            <a:ext cx="2206053" cy="246927"/>
          </a:xfrm>
          <a:prstGeom prst="rect">
            <a:avLst/>
          </a:prstGeom>
        </p:spPr>
        <p:txBody>
          <a:bodyPr wrap="none">
            <a:spAutoFit/>
          </a:bodyPr>
          <a:lstStyle/>
          <a:p>
            <a:pPr indent="228600"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薄壁小孔的</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7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7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7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曲线</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133ADB28-D841-4395-AD2C-2B3A3F921AF7}"/>
              </a:ext>
            </a:extLst>
          </p:cNvPr>
          <p:cNvSpPr/>
          <p:nvPr/>
        </p:nvSpPr>
        <p:spPr>
          <a:xfrm>
            <a:off x="-103091" y="2122087"/>
            <a:ext cx="5707254" cy="611258"/>
          </a:xfrm>
          <a:prstGeom prst="rect">
            <a:avLst/>
          </a:prstGeom>
        </p:spPr>
        <p:txBody>
          <a:bodyPr wrap="square">
            <a:spAutoFit/>
          </a:bodyPr>
          <a:lstStyle/>
          <a:p>
            <a:pPr indent="266700">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Re&gt;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2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可以认为是不变的常数</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计算时取平均值</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的雷诺数按下式计算</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a:extLst>
              <a:ext uri="{FF2B5EF4-FFF2-40B4-BE49-F238E27FC236}">
                <a16:creationId xmlns:a16="http://schemas.microsoft.com/office/drawing/2014/main" id="{3BE8D6D9-6975-4E7D-BDB2-73F2437D299A}"/>
              </a:ext>
            </a:extLst>
          </p:cNvPr>
          <p:cNvSpPr/>
          <p:nvPr/>
        </p:nvSpPr>
        <p:spPr>
          <a:xfrm>
            <a:off x="169812" y="2946601"/>
            <a:ext cx="5429687" cy="611258"/>
          </a:xfrm>
          <a:prstGeom prst="rect">
            <a:avLst/>
          </a:prstGeom>
        </p:spPr>
        <p:txBody>
          <a:bodyPr wrap="square">
            <a:spAutoFit/>
          </a:bodyPr>
          <a:lstStyle/>
          <a:p>
            <a:pP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在液流不完全收缩时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流量系数</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可增大至</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具体数值见表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。当小孔不是刃口形式而是带棱边或小倒角的孔时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值将更大。</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表格 20">
            <a:extLst>
              <a:ext uri="{FF2B5EF4-FFF2-40B4-BE49-F238E27FC236}">
                <a16:creationId xmlns:a16="http://schemas.microsoft.com/office/drawing/2014/main" id="{DCC893BD-86C2-4DD4-9758-307DFC2945E1}"/>
              </a:ext>
            </a:extLst>
          </p:cNvPr>
          <p:cNvGraphicFramePr>
            <a:graphicFrameLocks noGrp="1"/>
          </p:cNvGraphicFramePr>
          <p:nvPr>
            <p:extLst>
              <p:ext uri="{D42A27DB-BD31-4B8C-83A1-F6EECF244321}">
                <p14:modId xmlns:p14="http://schemas.microsoft.com/office/powerpoint/2010/main" val="359027718"/>
              </p:ext>
            </p:extLst>
          </p:nvPr>
        </p:nvGraphicFramePr>
        <p:xfrm>
          <a:off x="282286" y="3588468"/>
          <a:ext cx="7886700" cy="365534"/>
        </p:xfrm>
        <a:graphic>
          <a:graphicData uri="http://schemas.openxmlformats.org/drawingml/2006/table">
            <a:tbl>
              <a:tblPr firstRow="1" firstCol="1" bandRow="1">
                <a:tableStyleId>{5C22544A-7EE6-4342-B048-85BDC9FD1C3A}</a:tableStyleId>
              </a:tblPr>
              <a:tblGrid>
                <a:gridCol w="1052437">
                  <a:extLst>
                    <a:ext uri="{9D8B030D-6E8A-4147-A177-3AD203B41FA5}">
                      <a16:colId xmlns:a16="http://schemas.microsoft.com/office/drawing/2014/main" val="3791819304"/>
                    </a:ext>
                  </a:extLst>
                </a:gridCol>
                <a:gridCol w="977263">
                  <a:extLst>
                    <a:ext uri="{9D8B030D-6E8A-4147-A177-3AD203B41FA5}">
                      <a16:colId xmlns:a16="http://schemas.microsoft.com/office/drawing/2014/main" val="3208797661"/>
                    </a:ext>
                  </a:extLst>
                </a:gridCol>
                <a:gridCol w="977263">
                  <a:extLst>
                    <a:ext uri="{9D8B030D-6E8A-4147-A177-3AD203B41FA5}">
                      <a16:colId xmlns:a16="http://schemas.microsoft.com/office/drawing/2014/main" val="1759393312"/>
                    </a:ext>
                  </a:extLst>
                </a:gridCol>
                <a:gridCol w="977263">
                  <a:extLst>
                    <a:ext uri="{9D8B030D-6E8A-4147-A177-3AD203B41FA5}">
                      <a16:colId xmlns:a16="http://schemas.microsoft.com/office/drawing/2014/main" val="4070574012"/>
                    </a:ext>
                  </a:extLst>
                </a:gridCol>
                <a:gridCol w="977263">
                  <a:extLst>
                    <a:ext uri="{9D8B030D-6E8A-4147-A177-3AD203B41FA5}">
                      <a16:colId xmlns:a16="http://schemas.microsoft.com/office/drawing/2014/main" val="546537480"/>
                    </a:ext>
                  </a:extLst>
                </a:gridCol>
                <a:gridCol w="977263">
                  <a:extLst>
                    <a:ext uri="{9D8B030D-6E8A-4147-A177-3AD203B41FA5}">
                      <a16:colId xmlns:a16="http://schemas.microsoft.com/office/drawing/2014/main" val="2394420133"/>
                    </a:ext>
                  </a:extLst>
                </a:gridCol>
                <a:gridCol w="977263">
                  <a:extLst>
                    <a:ext uri="{9D8B030D-6E8A-4147-A177-3AD203B41FA5}">
                      <a16:colId xmlns:a16="http://schemas.microsoft.com/office/drawing/2014/main" val="3248509781"/>
                    </a:ext>
                  </a:extLst>
                </a:gridCol>
                <a:gridCol w="970685">
                  <a:extLst>
                    <a:ext uri="{9D8B030D-6E8A-4147-A177-3AD203B41FA5}">
                      <a16:colId xmlns:a16="http://schemas.microsoft.com/office/drawing/2014/main" val="2873746141"/>
                    </a:ext>
                  </a:extLst>
                </a:gridCol>
              </a:tblGrid>
              <a:tr h="182767">
                <a:tc>
                  <a:txBody>
                    <a:bodyPr/>
                    <a:lstStyle/>
                    <a:p>
                      <a:pPr algn="ctr">
                        <a:lnSpc>
                          <a:spcPts val="1200"/>
                        </a:lnSpc>
                        <a:spcAft>
                          <a:spcPts val="0"/>
                        </a:spcAft>
                      </a:pPr>
                      <a:r>
                        <a:rPr lang="en-US" sz="800" dirty="0">
                          <a:solidFill>
                            <a:srgbClr val="184972"/>
                          </a:solidFill>
                          <a:effectLst/>
                          <a:latin typeface="Times New Roman" panose="02020603050405020304" pitchFamily="18" charset="0"/>
                          <a:ea typeface="黑体" panose="02010609060101010101" pitchFamily="49" charset="-122"/>
                        </a:rPr>
                        <a:t>A</a:t>
                      </a:r>
                      <a:r>
                        <a:rPr lang="en-US" sz="800" baseline="-25000" dirty="0">
                          <a:solidFill>
                            <a:srgbClr val="184972"/>
                          </a:solidFill>
                          <a:effectLst/>
                          <a:latin typeface="Times New Roman" panose="02020603050405020304" pitchFamily="18" charset="0"/>
                          <a:ea typeface="黑体" panose="02010609060101010101" pitchFamily="49" charset="-122"/>
                        </a:rPr>
                        <a:t>0</a:t>
                      </a:r>
                      <a:r>
                        <a:rPr lang="en-US" sz="800" dirty="0">
                          <a:solidFill>
                            <a:srgbClr val="184972"/>
                          </a:solidFill>
                          <a:effectLst/>
                          <a:latin typeface="Times New Roman" panose="02020603050405020304" pitchFamily="18" charset="0"/>
                          <a:ea typeface="黑体" panose="02010609060101010101" pitchFamily="49" charset="-122"/>
                        </a:rPr>
                        <a:t>/A</a:t>
                      </a:r>
                      <a:endPar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0.1</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0.2</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0.3</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0.4</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0.5</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0.6</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0.7</a:t>
                      </a:r>
                      <a:endPar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659758415"/>
                  </a:ext>
                </a:extLst>
              </a:tr>
              <a:tr h="182767">
                <a:tc>
                  <a:txBody>
                    <a:bodyPr/>
                    <a:lstStyle/>
                    <a:p>
                      <a:pPr algn="ctr">
                        <a:lnSpc>
                          <a:spcPts val="1200"/>
                        </a:lnSpc>
                        <a:spcAft>
                          <a:spcPts val="0"/>
                        </a:spcAft>
                      </a:pPr>
                      <a:r>
                        <a:rPr lang="en-US" sz="800" dirty="0">
                          <a:solidFill>
                            <a:srgbClr val="184972"/>
                          </a:solidFill>
                          <a:effectLst/>
                          <a:latin typeface="Times New Roman" panose="02020603050405020304" pitchFamily="18" charset="0"/>
                          <a:ea typeface="黑体" panose="02010609060101010101" pitchFamily="49" charset="-122"/>
                        </a:rPr>
                        <a:t>C</a:t>
                      </a:r>
                      <a:r>
                        <a:rPr lang="en-US" sz="800" baseline="-25000" dirty="0">
                          <a:solidFill>
                            <a:srgbClr val="184972"/>
                          </a:solidFill>
                          <a:effectLst/>
                          <a:latin typeface="Times New Roman" panose="02020603050405020304" pitchFamily="18" charset="0"/>
                          <a:ea typeface="黑体" panose="02010609060101010101" pitchFamily="49" charset="-122"/>
                        </a:rPr>
                        <a:t>d</a:t>
                      </a:r>
                      <a:endPar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rPr>
                        <a:t>0.602</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0.615</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0.634</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0.661</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0.696</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a:effectLst/>
                          <a:latin typeface="Times New Roman" panose="02020603050405020304" pitchFamily="18" charset="0"/>
                          <a:ea typeface="黑体" panose="02010609060101010101" pitchFamily="49" charset="-122"/>
                        </a:rPr>
                        <a:t>0.742</a:t>
                      </a:r>
                      <a:endParaRPr lang="zh-CN" sz="105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800" dirty="0">
                          <a:effectLst/>
                          <a:latin typeface="Times New Roman" panose="02020603050405020304" pitchFamily="18" charset="0"/>
                          <a:ea typeface="黑体" panose="02010609060101010101" pitchFamily="49" charset="-122"/>
                        </a:rPr>
                        <a:t>0.804</a:t>
                      </a:r>
                      <a:endParaRPr 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noFill/>
                  </a:tcPr>
                </a:tc>
                <a:extLst>
                  <a:ext uri="{0D108BD9-81ED-4DB2-BD59-A6C34878D82A}">
                    <a16:rowId xmlns:a16="http://schemas.microsoft.com/office/drawing/2014/main" val="4043209432"/>
                  </a:ext>
                </a:extLst>
              </a:tr>
            </a:tbl>
          </a:graphicData>
        </a:graphic>
      </p:graphicFrame>
      <p:sp>
        <p:nvSpPr>
          <p:cNvPr id="23" name="矩形 22">
            <a:extLst>
              <a:ext uri="{FF2B5EF4-FFF2-40B4-BE49-F238E27FC236}">
                <a16:creationId xmlns:a16="http://schemas.microsoft.com/office/drawing/2014/main" id="{E5444E13-6491-476E-985E-38E18CE065B0}"/>
              </a:ext>
            </a:extLst>
          </p:cNvPr>
          <p:cNvSpPr/>
          <p:nvPr/>
        </p:nvSpPr>
        <p:spPr>
          <a:xfrm>
            <a:off x="3180318" y="3978695"/>
            <a:ext cx="2090636" cy="249812"/>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3-5</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不完全收缩时流量系数</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endParaRPr lang="zh-CN" alt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矩形 26">
            <a:extLst>
              <a:ext uri="{FF2B5EF4-FFF2-40B4-BE49-F238E27FC236}">
                <a16:creationId xmlns:a16="http://schemas.microsoft.com/office/drawing/2014/main" id="{CE310D3E-2FD7-4541-9110-ECF178D06A69}"/>
              </a:ext>
            </a:extLst>
          </p:cNvPr>
          <p:cNvSpPr/>
          <p:nvPr/>
        </p:nvSpPr>
        <p:spPr>
          <a:xfrm>
            <a:off x="1428313" y="4289725"/>
            <a:ext cx="6115486" cy="246221"/>
          </a:xfrm>
          <a:prstGeom prst="rect">
            <a:avLst/>
          </a:prstGeom>
        </p:spPr>
        <p:txBody>
          <a:bodyPr wrap="square">
            <a:spAutoFit/>
          </a:bodyPr>
          <a:lstStyle/>
          <a:p>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由式</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48)</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可知</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流经薄壁小孔的流量</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与小孔前后的压差</a:t>
            </a:r>
            <a:r>
              <a:rPr lang="en-US" altLang="zh-CN" sz="1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的平方根以及小孔面积</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成正比</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而与粘度无关。</a:t>
            </a:r>
            <a:endParaRPr lang="zh-CN" altLang="en-US"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73E623E0-DD29-48D4-9004-7674104A77ED}"/>
              </a:ext>
            </a:extLst>
          </p:cNvPr>
          <p:cNvSpPr/>
          <p:nvPr/>
        </p:nvSpPr>
        <p:spPr>
          <a:xfrm>
            <a:off x="498187" y="4588412"/>
            <a:ext cx="8208409" cy="276999"/>
          </a:xfrm>
          <a:prstGeom prst="rect">
            <a:avLst/>
          </a:prstGeom>
        </p:spPr>
        <p:txBody>
          <a:bodyPr wrap="square">
            <a:spAutoFit/>
          </a:bodyPr>
          <a:lstStyle/>
          <a:p>
            <a:pPr algn="ct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由于薄壁小孔具有沿程压力损失小、通过小孔的流量对工作介质温度的变化不敏感等特性</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所以常被用作调节流量的器件。</a:t>
            </a:r>
            <a:endParaRPr lang="zh-CN" altLang="en-US" sz="36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9A2619C-D8D9-4AA8-9F44-4ABE9DE254C4}"/>
                  </a:ext>
                </a:extLst>
              </p:cNvPr>
              <p:cNvSpPr/>
              <p:nvPr/>
            </p:nvSpPr>
            <p:spPr>
              <a:xfrm>
                <a:off x="455011" y="1624643"/>
                <a:ext cx="5794587" cy="3436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m:rPr>
                              <m:sty m:val="p"/>
                            </m:rPr>
                            <a:rPr lang="zh-CN" altLang="en-US" sz="1400" i="0">
                              <a:latin typeface="Cambria Math" panose="02040503050406030204" pitchFamily="18" charset="0"/>
                            </a:rPr>
                            <m:t>d</m:t>
                          </m:r>
                        </m:sub>
                      </m:sSub>
                      <m:r>
                        <a:rPr lang="zh-CN" altLang="en-US" sz="1400" i="0">
                          <a:latin typeface="Cambria Math" panose="02040503050406030204" pitchFamily="18" charset="0"/>
                        </a:rPr>
                        <m:t>=0</m:t>
                      </m:r>
                      <m:r>
                        <m:rPr>
                          <m:nor/>
                        </m:rPr>
                        <a:rPr lang="zh-CN" altLang="en-US" sz="1400" i="1">
                          <a:latin typeface="Cambria Math" panose="02040503050406030204" pitchFamily="18" charset="0"/>
                        </a:rPr>
                        <m:t>.</m:t>
                      </m:r>
                      <m:r>
                        <a:rPr lang="zh-CN" altLang="en-US" sz="1400" i="0">
                          <a:latin typeface="Cambria Math" panose="02040503050406030204" pitchFamily="18" charset="0"/>
                        </a:rPr>
                        <m:t>964</m:t>
                      </m:r>
                      <m:r>
                        <a:rPr lang="zh-CN" altLang="en-US" sz="1400" i="1">
                          <a:latin typeface="Cambria Math" panose="02040503050406030204" pitchFamily="18" charset="0"/>
                        </a:rPr>
                        <m:t>𝑅</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𝑒</m:t>
                          </m:r>
                        </m:e>
                        <m:sup>
                          <m:r>
                            <m:rPr>
                              <m:nor/>
                            </m:rPr>
                            <a:rPr lang="zh-CN" altLang="en-US" sz="1400" i="1">
                              <a:latin typeface="Cambria Math" panose="02040503050406030204" pitchFamily="18" charset="0"/>
                            </a:rPr>
                            <m:t>−</m:t>
                          </m:r>
                          <m:r>
                            <a:rPr lang="zh-CN" altLang="en-US" sz="1400" i="0">
                              <a:latin typeface="Cambria Math" panose="02040503050406030204" pitchFamily="18" charset="0"/>
                            </a:rPr>
                            <m:t>0</m:t>
                          </m:r>
                          <m:r>
                            <m:rPr>
                              <m:nor/>
                            </m:rPr>
                            <a:rPr lang="zh-CN" altLang="en-US" sz="1400" i="1">
                              <a:latin typeface="Cambria Math" panose="02040503050406030204" pitchFamily="18" charset="0"/>
                            </a:rPr>
                            <m:t>.</m:t>
                          </m:r>
                          <m:r>
                            <a:rPr lang="zh-CN" altLang="en-US" sz="1400" i="0">
                              <a:latin typeface="Cambria Math" panose="02040503050406030204" pitchFamily="18" charset="0"/>
                            </a:rPr>
                            <m:t>05</m:t>
                          </m:r>
                        </m:sup>
                      </m:sSup>
                      <m:r>
                        <m:rPr>
                          <m:nor/>
                        </m:rPr>
                        <a:rPr lang="zh-CN" altLang="en-US" sz="1400" i="1">
                          <a:latin typeface="Cambria Math" panose="02040503050406030204" pitchFamily="18" charset="0"/>
                        </a:rPr>
                        <m:t>　</m:t>
                      </m:r>
                      <m:r>
                        <m:rPr>
                          <m:nor/>
                        </m:rPr>
                        <a:rPr lang="zh-CN" altLang="en-US" sz="1400" i="1">
                          <a:latin typeface="Cambria Math" panose="02040503050406030204" pitchFamily="18" charset="0"/>
                        </a:rPr>
                        <m:t>(</m:t>
                      </m:r>
                      <m:r>
                        <a:rPr lang="zh-CN" altLang="en-US" sz="1400" i="1">
                          <a:latin typeface="Cambria Math" panose="02040503050406030204" pitchFamily="18" charset="0"/>
                        </a:rPr>
                        <m:t>𝑅𝑒</m:t>
                      </m:r>
                      <m:r>
                        <a:rPr lang="zh-CN" altLang="en-US" sz="1400" i="0">
                          <a:latin typeface="Cambria Math" panose="02040503050406030204" pitchFamily="18" charset="0"/>
                        </a:rPr>
                        <m:t>=800</m:t>
                      </m:r>
                      <m:r>
                        <m:rPr>
                          <m:nor/>
                        </m:rPr>
                        <a:rPr lang="zh-CN" altLang="en-US" sz="1400" i="1">
                          <a:latin typeface="Cambria Math" panose="02040503050406030204" pitchFamily="18" charset="0"/>
                        </a:rPr>
                        <m:t>~</m:t>
                      </m:r>
                      <m:r>
                        <a:rPr lang="zh-CN" altLang="en-US" sz="1400" i="0">
                          <a:latin typeface="Cambria Math" panose="02040503050406030204" pitchFamily="18" charset="0"/>
                        </a:rPr>
                        <m:t>5000</m:t>
                      </m:r>
                      <m:r>
                        <m:rPr>
                          <m:nor/>
                        </m:rPr>
                        <a:rPr lang="zh-CN" altLang="en-US" sz="1400" i="1">
                          <a:latin typeface="Cambria Math" panose="02040503050406030204" pitchFamily="18" charset="0"/>
                        </a:rPr>
                        <m:t>)(</m:t>
                      </m:r>
                      <m:r>
                        <m:rPr>
                          <m:nor/>
                        </m:rPr>
                        <a:rPr lang="en-US" altLang="zh-CN" sz="1400" b="0" i="1" smtClean="0">
                          <a:latin typeface="Cambria Math" panose="02040503050406030204" pitchFamily="18" charset="0"/>
                        </a:rPr>
                        <m:t> </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49</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 name="矩形 1">
                <a:extLst>
                  <a:ext uri="{FF2B5EF4-FFF2-40B4-BE49-F238E27FC236}">
                    <a16:creationId xmlns:a16="http://schemas.microsoft.com/office/drawing/2014/main" id="{39A2619C-D8D9-4AA8-9F44-4ABE9DE254C4}"/>
                  </a:ext>
                </a:extLst>
              </p:cNvPr>
              <p:cNvSpPr>
                <a:spLocks noRot="1" noChangeAspect="1" noMove="1" noResize="1" noEditPoints="1" noAdjustHandles="1" noChangeArrowheads="1" noChangeShapeType="1" noTextEdit="1"/>
              </p:cNvSpPr>
              <p:nvPr/>
            </p:nvSpPr>
            <p:spPr>
              <a:xfrm>
                <a:off x="455011" y="1624643"/>
                <a:ext cx="5794587" cy="343620"/>
              </a:xfrm>
              <a:prstGeom prst="rect">
                <a:avLst/>
              </a:prstGeom>
              <a:blipFill>
                <a:blip r:embed="rId3"/>
                <a:stretch>
                  <a:fillRect b="-89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CC14DD3D-0D44-4A04-AAE8-65B37662A964}"/>
                  </a:ext>
                </a:extLst>
              </p:cNvPr>
              <p:cNvSpPr/>
              <p:nvPr/>
            </p:nvSpPr>
            <p:spPr>
              <a:xfrm>
                <a:off x="1976764" y="2340987"/>
                <a:ext cx="1699824" cy="6379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𝑅𝑒</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𝑑</m:t>
                              </m:r>
                            </m:e>
                            <m:sub>
                              <m:r>
                                <a:rPr lang="zh-CN" altLang="en-US" sz="1200" i="0">
                                  <a:latin typeface="Cambria Math" panose="02040503050406030204" pitchFamily="18" charset="0"/>
                                </a:rPr>
                                <m:t>0</m:t>
                              </m:r>
                            </m:sub>
                          </m:sSub>
                        </m:num>
                        <m:den>
                          <m:r>
                            <a:rPr lang="zh-CN" altLang="en-US" sz="1200" i="1">
                              <a:latin typeface="Cambria Math" panose="02040503050406030204" pitchFamily="18" charset="0"/>
                            </a:rPr>
                            <m:t>𝜈</m:t>
                          </m:r>
                        </m:den>
                      </m:f>
                      <m:rad>
                        <m:radPr>
                          <m:degHide m:val="on"/>
                          <m:ctrlPr>
                            <a:rPr lang="zh-CN" altLang="en-US" sz="1200" i="1">
                              <a:latin typeface="Cambria Math" panose="02040503050406030204" pitchFamily="18" charset="0"/>
                            </a:rPr>
                          </m:ctrlPr>
                        </m:radPr>
                        <m:deg/>
                        <m:e>
                          <m:f>
                            <m:fPr>
                              <m:ctrlPr>
                                <a:rPr lang="zh-CN" altLang="en-US" sz="1200" i="1">
                                  <a:latin typeface="Cambria Math" panose="02040503050406030204" pitchFamily="18" charset="0"/>
                                </a:rPr>
                              </m:ctrlPr>
                            </m:fPr>
                            <m:num>
                              <m:r>
                                <a:rPr lang="zh-CN" altLang="en-US" sz="1200" i="0">
                                  <a:latin typeface="Cambria Math" panose="02040503050406030204" pitchFamily="18" charset="0"/>
                                </a:rPr>
                                <m:t>2</m:t>
                              </m:r>
                            </m:num>
                            <m:den>
                              <m:r>
                                <a:rPr lang="zh-CN" altLang="en-US" sz="1200" i="1">
                                  <a:latin typeface="Cambria Math" panose="02040503050406030204" pitchFamily="18" charset="0"/>
                                </a:rPr>
                                <m:t>𝜌</m:t>
                              </m:r>
                            </m:den>
                          </m:f>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e>
                      </m:rad>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50</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4" name="矩形 3">
                <a:extLst>
                  <a:ext uri="{FF2B5EF4-FFF2-40B4-BE49-F238E27FC236}">
                    <a16:creationId xmlns:a16="http://schemas.microsoft.com/office/drawing/2014/main" id="{CC14DD3D-0D44-4A04-AAE8-65B37662A964}"/>
                  </a:ext>
                </a:extLst>
              </p:cNvPr>
              <p:cNvSpPr>
                <a:spLocks noRot="1" noChangeAspect="1" noMove="1" noResize="1" noEditPoints="1" noAdjustHandles="1" noChangeArrowheads="1" noChangeShapeType="1" noTextEdit="1"/>
              </p:cNvSpPr>
              <p:nvPr/>
            </p:nvSpPr>
            <p:spPr>
              <a:xfrm>
                <a:off x="1976764" y="2340987"/>
                <a:ext cx="1699824" cy="637995"/>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300254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文本框 19">
            <a:extLst>
              <a:ext uri="{FF2B5EF4-FFF2-40B4-BE49-F238E27FC236}">
                <a16:creationId xmlns:a16="http://schemas.microsoft.com/office/drawing/2014/main" id="{B3CCB082-2F7D-49A5-AA7F-2C4D1D21EEA3}"/>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p>
        </p:txBody>
      </p:sp>
      <p:sp>
        <p:nvSpPr>
          <p:cNvPr id="3" name="矩形 2">
            <a:extLst>
              <a:ext uri="{FF2B5EF4-FFF2-40B4-BE49-F238E27FC236}">
                <a16:creationId xmlns:a16="http://schemas.microsoft.com/office/drawing/2014/main" id="{B110F131-031E-4A1A-9A72-29336833FD5E}"/>
              </a:ext>
            </a:extLst>
          </p:cNvPr>
          <p:cNvSpPr/>
          <p:nvPr/>
        </p:nvSpPr>
        <p:spPr>
          <a:xfrm>
            <a:off x="1481655" y="1340817"/>
            <a:ext cx="6241474" cy="1286250"/>
          </a:xfrm>
          <a:prstGeom prst="rect">
            <a:avLst/>
          </a:prstGeom>
        </p:spPr>
        <p:txBody>
          <a:bodyPr wrap="square">
            <a:spAutoFit/>
          </a:bodyPr>
          <a:lstStyle/>
          <a:p>
            <a:pPr algn="ctr">
              <a:lnSpc>
                <a:spcPct val="15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正因为如此</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在液压传动中</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采用一些与薄壁小孔流动特性相近的阀口作为可调节孔口</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如锥阀、滑阀、喷嘴挡板阀等。</a:t>
            </a:r>
            <a:endParaRPr lang="zh-CN" altLang="en-US" dirty="0">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A980053B-FB67-470A-8369-3FF303DFD7DD}"/>
              </a:ext>
            </a:extLst>
          </p:cNvPr>
          <p:cNvSpPr/>
          <p:nvPr/>
        </p:nvSpPr>
        <p:spPr>
          <a:xfrm>
            <a:off x="1735851" y="2567331"/>
            <a:ext cx="5805055" cy="2308324"/>
          </a:xfrm>
          <a:prstGeom prst="rect">
            <a:avLst/>
          </a:prstGeom>
        </p:spPr>
        <p:txBody>
          <a:bodyPr wrap="square">
            <a:spAutoFit/>
          </a:bodyPr>
          <a:lstStyle/>
          <a:p>
            <a:pPr algn="ctr">
              <a:lnSpc>
                <a:spcPct val="20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液流流过这些阀口的流量公式仍满足式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48),</a:t>
            </a:r>
          </a:p>
          <a:p>
            <a:pPr algn="ctr">
              <a:lnSpc>
                <a:spcPct val="20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但其流量系数</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则随着孔口形式的不同而有较大的区别</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pPr>
            <a:r>
              <a:rPr lang="zh-CN"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在精确控制中尤其要进行认真的分析。</a:t>
            </a:r>
            <a:endParaRPr lang="en-US"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200000"/>
              </a:lnSpc>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详细内容如表</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7824435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graphicFrame>
        <p:nvGraphicFramePr>
          <p:cNvPr id="4" name="表格 3">
            <a:extLst>
              <a:ext uri="{FF2B5EF4-FFF2-40B4-BE49-F238E27FC236}">
                <a16:creationId xmlns:a16="http://schemas.microsoft.com/office/drawing/2014/main" id="{EF735389-035A-49FE-B822-9EDFF36E9756}"/>
              </a:ext>
            </a:extLst>
          </p:cNvPr>
          <p:cNvGraphicFramePr>
            <a:graphicFrameLocks noGrp="1"/>
          </p:cNvGraphicFramePr>
          <p:nvPr>
            <p:extLst>
              <p:ext uri="{D42A27DB-BD31-4B8C-83A1-F6EECF244321}">
                <p14:modId xmlns:p14="http://schemas.microsoft.com/office/powerpoint/2010/main" val="550645216"/>
              </p:ext>
            </p:extLst>
          </p:nvPr>
        </p:nvGraphicFramePr>
        <p:xfrm>
          <a:off x="533857" y="916906"/>
          <a:ext cx="7886700" cy="152400"/>
        </p:xfrm>
        <a:graphic>
          <a:graphicData uri="http://schemas.openxmlformats.org/drawingml/2006/table">
            <a:tbl>
              <a:tblPr firstRow="1" firstCol="1" bandRow="1"/>
              <a:tblGrid>
                <a:gridCol w="526219">
                  <a:extLst>
                    <a:ext uri="{9D8B030D-6E8A-4147-A177-3AD203B41FA5}">
                      <a16:colId xmlns:a16="http://schemas.microsoft.com/office/drawing/2014/main" val="1427666028"/>
                    </a:ext>
                  </a:extLst>
                </a:gridCol>
                <a:gridCol w="3006963">
                  <a:extLst>
                    <a:ext uri="{9D8B030D-6E8A-4147-A177-3AD203B41FA5}">
                      <a16:colId xmlns:a16="http://schemas.microsoft.com/office/drawing/2014/main" val="3242070227"/>
                    </a:ext>
                  </a:extLst>
                </a:gridCol>
                <a:gridCol w="4353518">
                  <a:extLst>
                    <a:ext uri="{9D8B030D-6E8A-4147-A177-3AD203B41FA5}">
                      <a16:colId xmlns:a16="http://schemas.microsoft.com/office/drawing/2014/main" val="1332879908"/>
                    </a:ext>
                  </a:extLst>
                </a:gridCol>
              </a:tblGrid>
              <a:tr h="152400">
                <a:tc>
                  <a:txBody>
                    <a:bodyPr/>
                    <a:lstStyle/>
                    <a:p>
                      <a:pPr algn="ctr">
                        <a:lnSpc>
                          <a:spcPts val="1200"/>
                        </a:lnSpc>
                        <a:spcAft>
                          <a:spcPts val="0"/>
                        </a:spcAft>
                      </a:pPr>
                      <a:r>
                        <a:rPr 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类型</a:t>
                      </a:r>
                      <a:endParaRPr 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图</a:t>
                      </a:r>
                      <a:r>
                        <a:rPr lang="zh-CN" sz="8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形</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流量系数</a:t>
                      </a:r>
                      <a:r>
                        <a:rPr lang="en-US"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sz="8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endParaRPr 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848187"/>
                  </a:ext>
                </a:extLst>
              </a:tr>
            </a:tbl>
          </a:graphicData>
        </a:graphic>
      </p:graphicFrame>
      <p:sp>
        <p:nvSpPr>
          <p:cNvPr id="13" name="矩形 12">
            <a:extLst>
              <a:ext uri="{FF2B5EF4-FFF2-40B4-BE49-F238E27FC236}">
                <a16:creationId xmlns:a16="http://schemas.microsoft.com/office/drawing/2014/main" id="{3FBCB539-8B99-43E4-B0AD-9BC44B5C6736}"/>
              </a:ext>
            </a:extLst>
          </p:cNvPr>
          <p:cNvSpPr/>
          <p:nvPr/>
        </p:nvSpPr>
        <p:spPr>
          <a:xfrm>
            <a:off x="502910" y="1238249"/>
            <a:ext cx="605270" cy="3416320"/>
          </a:xfrm>
          <a:prstGeom prst="rect">
            <a:avLst/>
          </a:prstGeom>
        </p:spPr>
        <p:txBody>
          <a:bodyPr wrap="square">
            <a:spAutoFit/>
          </a:bodyPr>
          <a:lstStyle/>
          <a:p>
            <a:pPr algn="ctr">
              <a:lnSpc>
                <a:spcPct val="150000"/>
              </a:lnSpc>
              <a:spcAft>
                <a:spcPts val="0"/>
              </a:spcAft>
            </a:pP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有座面</a:t>
            </a:r>
            <a:endParaRPr lang="zh-CN" altLang="zh-CN" sz="3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的锥阀</a:t>
            </a:r>
            <a:endParaRPr lang="zh-CN" altLang="en-US" sz="6000" dirty="0">
              <a:latin typeface="Times New Roman" panose="02020603050405020304" pitchFamily="18" charset="0"/>
              <a:ea typeface="黑体" panose="02010609060101010101" pitchFamily="49" charset="-122"/>
            </a:endParaRPr>
          </a:p>
        </p:txBody>
      </p:sp>
      <p:pic>
        <p:nvPicPr>
          <p:cNvPr id="23" name="B3T6T2.EPS">
            <a:extLst>
              <a:ext uri="{FF2B5EF4-FFF2-40B4-BE49-F238E27FC236}">
                <a16:creationId xmlns:a16="http://schemas.microsoft.com/office/drawing/2014/main" id="{545273AD-75B0-444A-A598-2B19950F41F7}"/>
              </a:ext>
            </a:extLst>
          </p:cNvPr>
          <p:cNvPicPr/>
          <p:nvPr/>
        </p:nvPicPr>
        <p:blipFill>
          <a:blip r:embed="rId2"/>
          <a:stretch>
            <a:fillRect/>
          </a:stretch>
        </p:blipFill>
        <p:spPr>
          <a:xfrm>
            <a:off x="1108180" y="1857682"/>
            <a:ext cx="2802706" cy="2136641"/>
          </a:xfrm>
          <a:prstGeom prst="rect">
            <a:avLst/>
          </a:prstGeom>
        </p:spPr>
      </p:pic>
      <p:pic>
        <p:nvPicPr>
          <p:cNvPr id="26" name="B3T6.EPS">
            <a:extLst>
              <a:ext uri="{FF2B5EF4-FFF2-40B4-BE49-F238E27FC236}">
                <a16:creationId xmlns:a16="http://schemas.microsoft.com/office/drawing/2014/main" id="{639BC32C-09EB-48AF-BF36-2940317240A0}"/>
              </a:ext>
            </a:extLst>
          </p:cNvPr>
          <p:cNvPicPr/>
          <p:nvPr/>
        </p:nvPicPr>
        <p:blipFill>
          <a:blip r:embed="rId3"/>
          <a:stretch>
            <a:fillRect/>
          </a:stretch>
        </p:blipFill>
        <p:spPr>
          <a:xfrm>
            <a:off x="4665507" y="1238249"/>
            <a:ext cx="2926784" cy="1699612"/>
          </a:xfrm>
          <a:prstGeom prst="rect">
            <a:avLst/>
          </a:prstGeom>
        </p:spPr>
      </p:pic>
      <p:sp>
        <p:nvSpPr>
          <p:cNvPr id="15" name="矩形 14">
            <a:extLst>
              <a:ext uri="{FF2B5EF4-FFF2-40B4-BE49-F238E27FC236}">
                <a16:creationId xmlns:a16="http://schemas.microsoft.com/office/drawing/2014/main" id="{CF7A81D5-AD92-4D74-8DD2-63275597D619}"/>
              </a:ext>
            </a:extLst>
          </p:cNvPr>
          <p:cNvSpPr/>
          <p:nvPr/>
        </p:nvSpPr>
        <p:spPr>
          <a:xfrm>
            <a:off x="4122542" y="1175206"/>
            <a:ext cx="697627" cy="215444"/>
          </a:xfrm>
          <a:prstGeom prst="rect">
            <a:avLst/>
          </a:prstGeom>
        </p:spPr>
        <p:txBody>
          <a:bodyPr wrap="squar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由下图查出</a:t>
            </a:r>
            <a:endParaRPr lang="zh-CN" altLang="en-US" dirty="0">
              <a:latin typeface="Times New Roman" panose="02020603050405020304" pitchFamily="18" charset="0"/>
              <a:ea typeface="黑体" panose="02010609060101010101" pitchFamily="49" charset="-122"/>
            </a:endParaRPr>
          </a:p>
        </p:txBody>
      </p:sp>
      <p:sp>
        <p:nvSpPr>
          <p:cNvPr id="27" name="矩形 26">
            <a:extLst>
              <a:ext uri="{FF2B5EF4-FFF2-40B4-BE49-F238E27FC236}">
                <a16:creationId xmlns:a16="http://schemas.microsoft.com/office/drawing/2014/main" id="{DA2831CC-BE94-4A6E-BC02-BD4CE2CA84C3}"/>
              </a:ext>
            </a:extLst>
          </p:cNvPr>
          <p:cNvSpPr/>
          <p:nvPr/>
        </p:nvSpPr>
        <p:spPr>
          <a:xfrm>
            <a:off x="4158535" y="2889628"/>
            <a:ext cx="903114" cy="253916"/>
          </a:xfrm>
          <a:prstGeom prst="rect">
            <a:avLst/>
          </a:prstGeom>
        </p:spPr>
        <p:txBody>
          <a:bodyPr wrap="square">
            <a:spAutoFit/>
          </a:bodyPr>
          <a:lstStyle/>
          <a:p>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由下</a:t>
            </a:r>
            <a:r>
              <a:rPr lang="zh-CN" altLang="en-US"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式算</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出</a:t>
            </a:r>
            <a:endParaRPr lang="zh-CN" altLang="en-US" sz="28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2678BC96-B2D2-49E4-842D-7B7C69DC929B}"/>
                  </a:ext>
                </a:extLst>
              </p:cNvPr>
              <p:cNvSpPr/>
              <p:nvPr/>
            </p:nvSpPr>
            <p:spPr>
              <a:xfrm>
                <a:off x="6655372" y="2757271"/>
                <a:ext cx="5110286" cy="1180195"/>
              </a:xfrm>
              <a:prstGeom prst="rect">
                <a:avLst/>
              </a:prstGeom>
            </p:spPr>
            <p:txBody>
              <a:bodyPr wrap="square">
                <a:spAutoFit/>
              </a:bodyPr>
              <a:lstStyle/>
              <a:p>
                <a:pPr>
                  <a:lnSpc>
                    <a:spcPct val="150000"/>
                  </a:lnSpc>
                  <a:spcAft>
                    <a:spcPts val="0"/>
                  </a:spcAft>
                </a:pPr>
                <a:r>
                  <a:rPr lang="zh-CN" altLang="zh-CN" sz="8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Re=</a:t>
                </a:r>
                <a14:m>
                  <m:oMath xmlns:m="http://schemas.openxmlformats.org/officeDocument/2006/math">
                    <m:f>
                      <m:fPr>
                        <m:ctrlPr>
                          <a:rPr lang="zh-CN" altLang="zh-CN" sz="105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q</m:t>
                        </m:r>
                      </m:num>
                      <m:den>
                        <m:r>
                          <a:rPr lang="en-US" altLang="zh-CN" sz="1150">
                            <a:solidFill>
                              <a:srgbClr val="FF0000"/>
                            </a:solidFill>
                            <a:effectLst/>
                            <a:latin typeface="Cambria Math" panose="02040503050406030204" pitchFamily="18" charset="0"/>
                            <a:ea typeface="方正书宋_GBK"/>
                            <a:cs typeface="Times New Roman" panose="02020603050405020304" pitchFamily="18" charset="0"/>
                          </a:rPr>
                          <m:t>2</m:t>
                        </m:r>
                        <m:r>
                          <a:rPr lang="en-US" altLang="zh-CN" sz="1150" i="1">
                            <a:solidFill>
                              <a:srgbClr val="FF0000"/>
                            </a:solidFill>
                            <a:effectLst/>
                            <a:latin typeface="Cambria Math" panose="02040503050406030204" pitchFamily="18" charset="0"/>
                            <a:ea typeface="方正书宋_GBK"/>
                            <a:cs typeface="Times New Roman" panose="02020603050405020304" pitchFamily="18" charset="0"/>
                          </a:rPr>
                          <m:t>𝜋</m:t>
                        </m:r>
                        <m:sSub>
                          <m:sSubPr>
                            <m:ctrlPr>
                              <a:rPr lang="zh-CN" altLang="zh-CN" sz="105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R</m:t>
                            </m:r>
                          </m:e>
                          <m:sub>
                            <m:r>
                              <a:rPr lang="en-US" altLang="zh-CN" sz="1150" i="1">
                                <a:solidFill>
                                  <a:srgbClr val="FF0000"/>
                                </a:solidFill>
                                <a:effectLst/>
                                <a:latin typeface="Cambria Math" panose="02040503050406030204" pitchFamily="18" charset="0"/>
                                <a:ea typeface="方正书宋_GBK"/>
                                <a:cs typeface="Times New Roman" panose="02020603050405020304" pitchFamily="18" charset="0"/>
                              </a:rPr>
                              <m:t>𝑚</m:t>
                            </m:r>
                          </m:sub>
                        </m:sSub>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ν</m:t>
                        </m:r>
                      </m:den>
                    </m:f>
                  </m:oMath>
                </a14:m>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为雷诺数</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R</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为平均半径</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p>
              <a:p>
                <a:pPr>
                  <a:lnSpc>
                    <a:spcPct val="150000"/>
                  </a:lnSpc>
                  <a:spcAft>
                    <a:spcPts val="0"/>
                  </a:spcAft>
                </a:pP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R</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f>
                      <m:fPr>
                        <m:ctrlPr>
                          <a:rPr lang="zh-CN" altLang="zh-CN" sz="105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05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R</m:t>
                            </m:r>
                          </m:e>
                          <m:sub>
                            <m:r>
                              <a:rPr lang="en-US" altLang="zh-CN" sz="1150">
                                <a:solidFill>
                                  <a:srgbClr val="FF0000"/>
                                </a:solidFill>
                                <a:effectLst/>
                                <a:latin typeface="Cambria Math" panose="02040503050406030204" pitchFamily="18" charset="0"/>
                                <a:ea typeface="方正书宋_GBK"/>
                                <a:cs typeface="Times New Roman" panose="02020603050405020304" pitchFamily="18" charset="0"/>
                              </a:rPr>
                              <m:t>1</m:t>
                            </m:r>
                          </m:sub>
                        </m:sSub>
                        <m:r>
                          <a:rPr lang="en-US" altLang="zh-CN" sz="1150">
                            <a:solidFill>
                              <a:srgbClr val="FF0000"/>
                            </a:solidFill>
                            <a:effectLst/>
                            <a:latin typeface="Cambria Math" panose="02040503050406030204" pitchFamily="18" charset="0"/>
                            <a:ea typeface="方正书宋_GBK"/>
                            <a:cs typeface="Times New Roman" panose="02020603050405020304" pitchFamily="18" charset="0"/>
                          </a:rPr>
                          <m:t>+</m:t>
                        </m:r>
                        <m:sSub>
                          <m:sSubPr>
                            <m:ctrlPr>
                              <a:rPr lang="zh-CN" altLang="zh-CN" sz="105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150">
                                <a:solidFill>
                                  <a:srgbClr val="FF0000"/>
                                </a:solidFill>
                                <a:effectLst/>
                                <a:latin typeface="Cambria Math" panose="02040503050406030204" pitchFamily="18" charset="0"/>
                                <a:ea typeface="方正书宋_GBK"/>
                                <a:cs typeface="Times New Roman" panose="02020603050405020304" pitchFamily="18" charset="0"/>
                              </a:rPr>
                              <m:t>R</m:t>
                            </m:r>
                          </m:e>
                          <m:sub>
                            <m:r>
                              <a:rPr lang="en-US" altLang="zh-CN" sz="1150">
                                <a:solidFill>
                                  <a:srgbClr val="FF0000"/>
                                </a:solidFill>
                                <a:effectLst/>
                                <a:latin typeface="Cambria Math" panose="02040503050406030204" pitchFamily="18" charset="0"/>
                                <a:ea typeface="方正书宋_GBK"/>
                                <a:cs typeface="Times New Roman" panose="02020603050405020304" pitchFamily="18" charset="0"/>
                              </a:rPr>
                              <m:t>2</m:t>
                            </m:r>
                          </m:sub>
                        </m:sSub>
                      </m:num>
                      <m:den>
                        <m:r>
                          <a:rPr lang="en-US" altLang="zh-CN" sz="1150">
                            <a:solidFill>
                              <a:srgbClr val="FF0000"/>
                            </a:solidFill>
                            <a:effectLst/>
                            <a:latin typeface="Cambria Math" panose="02040503050406030204" pitchFamily="18" charset="0"/>
                            <a:ea typeface="方正书宋_GBK"/>
                            <a:cs typeface="Times New Roman" panose="02020603050405020304" pitchFamily="18" charset="0"/>
                          </a:rPr>
                          <m:t>2</m:t>
                        </m:r>
                      </m:den>
                    </m:f>
                  </m:oMath>
                </a14:m>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为流量</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p>
              <a:p>
                <a:pPr>
                  <a:lnSpc>
                    <a:spcPct val="150000"/>
                  </a:lnSpc>
                  <a:spcAft>
                    <a:spcPts val="0"/>
                  </a:spcAft>
                </a:pPr>
                <a:r>
                  <a:rPr lang="en-US" altLang="zh-CN" sz="8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为入口处的压力损失系数</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一般取</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17;</a:t>
                </a:r>
              </a:p>
              <a:p>
                <a:pPr>
                  <a:lnSpc>
                    <a:spcPct val="150000"/>
                  </a:lnSpc>
                  <a:spcAft>
                    <a:spcPts val="0"/>
                  </a:spcAft>
                </a:pP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ζ</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为出口处的压力损失系数</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一般取</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ζ</a:t>
                </a:r>
                <a:r>
                  <a:rPr lang="en-US" altLang="zh-CN" sz="8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8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58</a:t>
                </a:r>
                <a:endParaRPr lang="zh-CN" altLang="zh-CN" sz="105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9" name="矩形 18">
                <a:extLst>
                  <a:ext uri="{FF2B5EF4-FFF2-40B4-BE49-F238E27FC236}">
                    <a16:creationId xmlns:a16="http://schemas.microsoft.com/office/drawing/2014/main" id="{2678BC96-B2D2-49E4-842D-7B7C69DC929B}"/>
                  </a:ext>
                </a:extLst>
              </p:cNvPr>
              <p:cNvSpPr>
                <a:spLocks noRot="1" noChangeAspect="1" noMove="1" noResize="1" noEditPoints="1" noAdjustHandles="1" noChangeArrowheads="1" noChangeShapeType="1" noTextEdit="1"/>
              </p:cNvSpPr>
              <p:nvPr/>
            </p:nvSpPr>
            <p:spPr>
              <a:xfrm>
                <a:off x="6655372" y="2757271"/>
                <a:ext cx="5110286" cy="118019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3D09CBC4-F0F0-48A2-B5A8-4A21374FA16C}"/>
                  </a:ext>
                </a:extLst>
              </p:cNvPr>
              <p:cNvSpPr/>
              <p:nvPr/>
            </p:nvSpPr>
            <p:spPr>
              <a:xfrm>
                <a:off x="4179990" y="4226342"/>
                <a:ext cx="2884829" cy="560666"/>
              </a:xfrm>
              <a:prstGeom prst="rect">
                <a:avLst/>
              </a:prstGeom>
            </p:spPr>
            <p:txBody>
              <a:bodyPr wrap="square">
                <a:spAutoFit/>
              </a:bodyPr>
              <a:lstStyle/>
              <a:p>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9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9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p>
                      <m:sSupPr>
                        <m:ctrlPr>
                          <a:rPr lang="zh-CN" altLang="zh-CN" sz="1400" i="1">
                            <a:effectLst/>
                            <a:latin typeface="Cambria Math" panose="02040503050406030204" pitchFamily="18" charset="0"/>
                            <a:ea typeface="Cambria Math" panose="02040503050406030204" pitchFamily="18" charset="0"/>
                          </a:rPr>
                        </m:ctrlPr>
                      </m:sSupPr>
                      <m:e>
                        <m:d>
                          <m:dPr>
                            <m:begChr m:val="["/>
                            <m:endChr m:val="]"/>
                            <m:ctrlPr>
                              <a:rPr lang="zh-CN" altLang="zh-CN" sz="1400" i="1">
                                <a:effectLst/>
                                <a:latin typeface="Cambria Math" panose="02040503050406030204" pitchFamily="18" charset="0"/>
                                <a:ea typeface="Cambria Math" panose="02040503050406030204" pitchFamily="18" charset="0"/>
                              </a:rPr>
                            </m:ctrlPr>
                          </m:dPr>
                          <m:e>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0</m:t>
                            </m:r>
                            <m:r>
                              <m:rPr>
                                <m:nor/>
                              </m:rPr>
                              <a:rPr lang="en-US" alt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18</m:t>
                            </m:r>
                            <m:sSup>
                              <m:sSupPr>
                                <m:ctrlPr>
                                  <a:rPr lang="zh-CN" altLang="zh-CN" sz="1400" i="1">
                                    <a:effectLst/>
                                    <a:latin typeface="Cambria Math" panose="02040503050406030204" pitchFamily="18" charset="0"/>
                                    <a:ea typeface="Cambria Math" panose="02040503050406030204" pitchFamily="18" charset="0"/>
                                  </a:rPr>
                                </m:ctrlPr>
                              </m:sSupPr>
                              <m:e>
                                <m:d>
                                  <m:dPr>
                                    <m:ctrlPr>
                                      <a:rPr lang="zh-CN" altLang="zh-CN" sz="1400" i="1">
                                        <a:effectLst/>
                                        <a:latin typeface="Cambria Math" panose="02040503050406030204" pitchFamily="18" charset="0"/>
                                        <a:ea typeface="Cambria Math" panose="02040503050406030204" pitchFamily="18" charset="0"/>
                                      </a:rPr>
                                    </m:ctrlPr>
                                  </m:dPr>
                                  <m:e>
                                    <m:f>
                                      <m:fPr>
                                        <m:ctrlPr>
                                          <a:rPr lang="zh-CN" altLang="zh-CN" sz="1400" i="1">
                                            <a:effectLst/>
                                            <a:latin typeface="Cambria Math" panose="02040503050406030204" pitchFamily="18" charset="0"/>
                                            <a:ea typeface="Cambria Math" panose="02040503050406030204" pitchFamily="18" charset="0"/>
                                          </a:rPr>
                                        </m:ctrlPr>
                                      </m:fPr>
                                      <m:num>
                                        <m:sSub>
                                          <m:sSubPr>
                                            <m:ctrlPr>
                                              <a:rPr lang="zh-CN" altLang="zh-CN" sz="1400" i="1">
                                                <a:effectLst/>
                                                <a:latin typeface="Cambria Math" panose="02040503050406030204" pitchFamily="18" charset="0"/>
                                                <a:ea typeface="Cambria Math" panose="020405030504060302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i="1">
                                                <a:solidFill>
                                                  <a:srgbClr val="000000"/>
                                                </a:solidFill>
                                                <a:latin typeface="Cambria Math" panose="02040503050406030204" pitchFamily="18" charset="0"/>
                                                <a:ea typeface="方正书宋_GBK"/>
                                                <a:cs typeface="Times New Roman" panose="02020603050405020304" pitchFamily="18" charset="0"/>
                                              </a:rPr>
                                              <m:t>𝑚</m:t>
                                            </m:r>
                                          </m:sub>
                                        </m:sSub>
                                      </m:num>
                                      <m:den>
                                        <m:sSub>
                                          <m:sSubPr>
                                            <m:ctrlPr>
                                              <a:rPr lang="zh-CN" altLang="zh-CN" sz="1400" i="1">
                                                <a:effectLst/>
                                                <a:latin typeface="Cambria Math" panose="02040503050406030204" pitchFamily="18" charset="0"/>
                                                <a:ea typeface="Cambria Math" panose="020405030504060302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1</m:t>
                                            </m:r>
                                          </m:sub>
                                        </m:sSub>
                                      </m:den>
                                    </m:f>
                                  </m:e>
                                </m:d>
                              </m:e>
                              <m: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2</m:t>
                                </m:r>
                              </m:sup>
                            </m:s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+1</m:t>
                            </m:r>
                            <m:r>
                              <m:rPr>
                                <m:nor/>
                              </m:rPr>
                              <a:rPr lang="en-US" alt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54</m:t>
                            </m:r>
                            <m:sSup>
                              <m:sSupPr>
                                <m:ctrlPr>
                                  <a:rPr lang="zh-CN" altLang="zh-CN" sz="1400" i="1">
                                    <a:effectLst/>
                                    <a:latin typeface="Cambria Math" panose="02040503050406030204" pitchFamily="18" charset="0"/>
                                    <a:ea typeface="Cambria Math" panose="02040503050406030204" pitchFamily="18" charset="0"/>
                                  </a:rPr>
                                </m:ctrlPr>
                              </m:sSupPr>
                              <m:e>
                                <m:d>
                                  <m:dPr>
                                    <m:ctrlPr>
                                      <a:rPr lang="zh-CN" altLang="zh-CN" sz="1400" i="1">
                                        <a:effectLst/>
                                        <a:latin typeface="Cambria Math" panose="02040503050406030204" pitchFamily="18" charset="0"/>
                                        <a:ea typeface="Cambria Math" panose="02040503050406030204" pitchFamily="18" charset="0"/>
                                      </a:rPr>
                                    </m:ctrlPr>
                                  </m:dPr>
                                  <m:e>
                                    <m:f>
                                      <m:fPr>
                                        <m:ctrlPr>
                                          <a:rPr lang="zh-CN" altLang="zh-CN" sz="1400" i="1">
                                            <a:effectLst/>
                                            <a:latin typeface="Cambria Math" panose="02040503050406030204" pitchFamily="18" charset="0"/>
                                            <a:ea typeface="Cambria Math" panose="02040503050406030204" pitchFamily="18" charset="0"/>
                                          </a:rPr>
                                        </m:ctrlPr>
                                      </m:fPr>
                                      <m:num>
                                        <m:sSub>
                                          <m:sSubPr>
                                            <m:ctrlPr>
                                              <a:rPr lang="zh-CN" altLang="zh-CN" sz="1400" i="1">
                                                <a:effectLst/>
                                                <a:latin typeface="Cambria Math" panose="02040503050406030204" pitchFamily="18" charset="0"/>
                                                <a:ea typeface="Cambria Math" panose="020405030504060302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i="1">
                                                <a:solidFill>
                                                  <a:srgbClr val="000000"/>
                                                </a:solidFill>
                                                <a:latin typeface="Cambria Math" panose="02040503050406030204" pitchFamily="18" charset="0"/>
                                                <a:ea typeface="方正书宋_GBK"/>
                                                <a:cs typeface="Times New Roman" panose="02020603050405020304" pitchFamily="18" charset="0"/>
                                              </a:rPr>
                                              <m:t>𝑚</m:t>
                                            </m:r>
                                          </m:sub>
                                        </m:sSub>
                                      </m:num>
                                      <m:den>
                                        <m:sSub>
                                          <m:sSubPr>
                                            <m:ctrlPr>
                                              <a:rPr lang="zh-CN" altLang="zh-CN" sz="1400" i="1">
                                                <a:effectLst/>
                                                <a:latin typeface="Cambria Math" panose="02040503050406030204" pitchFamily="18" charset="0"/>
                                                <a:ea typeface="Cambria Math" panose="020405030504060302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2</m:t>
                                            </m:r>
                                          </m:sub>
                                        </m:sSub>
                                      </m:den>
                                    </m:f>
                                  </m:e>
                                </m:d>
                              </m:e>
                              <m: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2</m:t>
                                </m:r>
                              </m:sup>
                            </m:sSup>
                          </m:e>
                        </m:d>
                      </m:e>
                      <m:sup>
                        <m:r>
                          <m:rPr>
                            <m:nor/>
                          </m:rPr>
                          <a:rPr lang="en-US" altLang="zh-CN" sz="11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f>
                          <m:fPr>
                            <m:ctrlPr>
                              <a:rPr lang="zh-CN" altLang="zh-CN" sz="1400" i="1">
                                <a:effectLst/>
                                <a:latin typeface="Cambria Math" panose="02040503050406030204" pitchFamily="18" charset="0"/>
                                <a:ea typeface="Cambria Math" panose="02040503050406030204" pitchFamily="18" charset="0"/>
                              </a:rPr>
                            </m:ctrlPr>
                          </m:fPr>
                          <m:num>
                            <m:r>
                              <a:rPr lang="en-US" altLang="zh-CN" sz="1400">
                                <a:solidFill>
                                  <a:srgbClr val="000000"/>
                                </a:solidFill>
                                <a:latin typeface="Cambria Math" panose="02040503050406030204" pitchFamily="18" charset="0"/>
                                <a:ea typeface="方正书宋_GBK"/>
                                <a:cs typeface="Times New Roman" panose="02020603050405020304" pitchFamily="18" charset="0"/>
                              </a:rPr>
                              <m:t>1</m:t>
                            </m:r>
                          </m:num>
                          <m:den>
                            <m:r>
                              <a:rPr lang="en-US" altLang="zh-CN" sz="1400">
                                <a:solidFill>
                                  <a:srgbClr val="000000"/>
                                </a:solidFill>
                                <a:latin typeface="Cambria Math" panose="02040503050406030204" pitchFamily="18" charset="0"/>
                                <a:ea typeface="方正书宋_GBK"/>
                                <a:cs typeface="Times New Roman" panose="02020603050405020304" pitchFamily="18" charset="0"/>
                              </a:rPr>
                              <m:t>2</m:t>
                            </m:r>
                          </m:den>
                        </m:f>
                      </m:sup>
                    </m:sSup>
                  </m:oMath>
                </a14:m>
                <a:endParaRPr lang="zh-CN" altLang="en-US" sz="14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29" name="矩形 28">
                <a:extLst>
                  <a:ext uri="{FF2B5EF4-FFF2-40B4-BE49-F238E27FC236}">
                    <a16:creationId xmlns:a16="http://schemas.microsoft.com/office/drawing/2014/main" id="{3D09CBC4-F0F0-48A2-B5A8-4A21374FA16C}"/>
                  </a:ext>
                </a:extLst>
              </p:cNvPr>
              <p:cNvSpPr>
                <a:spLocks noRot="1" noChangeAspect="1" noMove="1" noResize="1" noEditPoints="1" noAdjustHandles="1" noChangeArrowheads="1" noChangeShapeType="1" noTextEdit="1"/>
              </p:cNvSpPr>
              <p:nvPr/>
            </p:nvSpPr>
            <p:spPr>
              <a:xfrm>
                <a:off x="4179990" y="4226342"/>
                <a:ext cx="2884829" cy="560666"/>
              </a:xfrm>
              <a:prstGeom prst="rect">
                <a:avLst/>
              </a:prstGeom>
              <a:blipFill>
                <a:blip r:embed="rId5"/>
                <a:stretch>
                  <a:fillRect/>
                </a:stretch>
              </a:blipFill>
            </p:spPr>
            <p:txBody>
              <a:bodyPr/>
              <a:lstStyle/>
              <a:p>
                <a:r>
                  <a:rPr lang="zh-CN" altLang="en-US">
                    <a:noFill/>
                  </a:rPr>
                  <a:t> </a:t>
                </a:r>
              </a:p>
            </p:txBody>
          </p:sp>
        </mc:Fallback>
      </mc:AlternateContent>
      <p:cxnSp>
        <p:nvCxnSpPr>
          <p:cNvPr id="31" name="直接连接符 30">
            <a:extLst>
              <a:ext uri="{FF2B5EF4-FFF2-40B4-BE49-F238E27FC236}">
                <a16:creationId xmlns:a16="http://schemas.microsoft.com/office/drawing/2014/main" id="{709BB8D2-95CE-41CF-979F-9502CD2CA384}"/>
              </a:ext>
            </a:extLst>
          </p:cNvPr>
          <p:cNvCxnSpPr>
            <a:cxnSpLocks/>
          </p:cNvCxnSpPr>
          <p:nvPr/>
        </p:nvCxnSpPr>
        <p:spPr>
          <a:xfrm>
            <a:off x="1059506" y="923671"/>
            <a:ext cx="0" cy="396384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B368F2DE-518D-403C-84D8-5316DDC5F155}"/>
              </a:ext>
            </a:extLst>
          </p:cNvPr>
          <p:cNvCxnSpPr>
            <a:cxnSpLocks/>
          </p:cNvCxnSpPr>
          <p:nvPr/>
        </p:nvCxnSpPr>
        <p:spPr>
          <a:xfrm>
            <a:off x="4067126" y="930598"/>
            <a:ext cx="0" cy="39569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a:extLst>
              <a:ext uri="{FF2B5EF4-FFF2-40B4-BE49-F238E27FC236}">
                <a16:creationId xmlns:a16="http://schemas.microsoft.com/office/drawing/2014/main" id="{F07469A4-1AF8-44D6-BA25-4894E10C2A5D}"/>
              </a:ext>
            </a:extLst>
          </p:cNvPr>
          <p:cNvSpPr/>
          <p:nvPr/>
        </p:nvSpPr>
        <p:spPr>
          <a:xfrm>
            <a:off x="1454038" y="4634885"/>
            <a:ext cx="1752403" cy="252633"/>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液压阀的流量系数</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AD9790E-F0A0-4180-8228-F466E3C52AAD}"/>
                  </a:ext>
                </a:extLst>
              </p:cNvPr>
              <p:cNvSpPr/>
              <p:nvPr/>
            </p:nvSpPr>
            <p:spPr>
              <a:xfrm>
                <a:off x="4129473" y="3303983"/>
                <a:ext cx="2933367" cy="325154"/>
              </a:xfrm>
              <a:prstGeom prst="rect">
                <a:avLst/>
              </a:prstGeom>
            </p:spPr>
            <p:txBody>
              <a:bodyPr wrap="none">
                <a:spAutoFit/>
              </a:bodyPr>
              <a:lstStyle/>
              <a:p>
                <a:pPr algn="ctr">
                  <a:lnSpc>
                    <a:spcPts val="1200"/>
                  </a:lnSpc>
                  <a:spcAft>
                    <a:spcPts val="0"/>
                  </a:spcAft>
                </a:pPr>
                <a:r>
                  <a:rPr lang="en-US" altLang="zh-CN" sz="900" i="1" dirty="0">
                    <a:solidFill>
                      <a:srgbClr val="000000"/>
                    </a:solidFill>
                    <a:latin typeface="NEU-BZ-S92"/>
                    <a:ea typeface="方正书宋_GBK"/>
                    <a:cs typeface="Times New Roman" panose="02020603050405020304" pitchFamily="18" charset="0"/>
                  </a:rPr>
                  <a:t>C</a:t>
                </a:r>
                <a:r>
                  <a:rPr lang="en-US" altLang="zh-CN" sz="900" baseline="-25000" dirty="0">
                    <a:solidFill>
                      <a:srgbClr val="000000"/>
                    </a:solidFill>
                    <a:effectLst/>
                    <a:latin typeface="NEU-BZ-S92"/>
                    <a:ea typeface="方正书宋_GBK"/>
                    <a:cs typeface="Times New Roman" panose="02020603050405020304" pitchFamily="18" charset="0"/>
                  </a:rPr>
                  <a:t>d</a:t>
                </a:r>
                <a:r>
                  <a:rPr lang="en-US" altLang="zh-CN" sz="900" i="1" dirty="0">
                    <a:solidFill>
                      <a:srgbClr val="000000"/>
                    </a:solidFill>
                    <a:effectLst/>
                    <a:latin typeface="NEU-BZ-S92"/>
                    <a:ea typeface="方正书宋_GBK"/>
                    <a:cs typeface="Times New Roman" panose="02020603050405020304" pitchFamily="18" charset="0"/>
                  </a:rPr>
                  <a:t>=</a:t>
                </a:r>
                <a14:m>
                  <m:oMath xmlns:m="http://schemas.openxmlformats.org/officeDocument/2006/math">
                    <m:sSup>
                      <m:sSup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begChr m:val="["/>
                            <m:endChr m:val="]"/>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a:solidFill>
                                      <a:srgbClr val="000000"/>
                                    </a:solidFill>
                                    <a:latin typeface="Cambria Math" panose="02040503050406030204" pitchFamily="18" charset="0"/>
                                    <a:ea typeface="方正书宋_GBK"/>
                                    <a:cs typeface="Times New Roman" panose="02020603050405020304" pitchFamily="18" charset="0"/>
                                  </a:rPr>
                                  <m:t>24</m:t>
                                </m:r>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i="1">
                                        <a:solidFill>
                                          <a:srgbClr val="000000"/>
                                        </a:solidFill>
                                        <a:latin typeface="Cambria Math" panose="02040503050406030204" pitchFamily="18" charset="0"/>
                                        <a:ea typeface="方正书宋_GBK"/>
                                        <a:cs typeface="Times New Roman" panose="02020603050405020304" pitchFamily="18" charset="0"/>
                                      </a:rPr>
                                      <m:t>𝑚</m:t>
                                    </m:r>
                                  </m:sub>
                                </m:sSub>
                              </m:num>
                              <m:den>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hRe</m:t>
                                </m:r>
                                <m:r>
                                  <a:rPr lang="en-US" altLang="zh-CN" sz="1400" i="1">
                                    <a:solidFill>
                                      <a:srgbClr val="000000"/>
                                    </a:solidFill>
                                    <a:latin typeface="Cambria Math" panose="02040503050406030204" pitchFamily="18" charset="0"/>
                                    <a:ea typeface="方正书宋_GBK"/>
                                    <a:cs typeface="Times New Roman" panose="02020603050405020304" pitchFamily="18" charset="0"/>
                                  </a:rPr>
                                  <m:t>𝑠𝑖𝑛</m:t>
                                </m:r>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ϕ</m:t>
                                </m:r>
                              </m:den>
                            </m:f>
                            <m:r>
                              <a:rPr lang="en-US" altLang="zh-CN" sz="1100" i="1">
                                <a:solidFill>
                                  <a:srgbClr val="000000"/>
                                </a:solidFill>
                                <a:effectLst/>
                                <a:latin typeface="Cambria Math" panose="02040503050406030204" pitchFamily="18" charset="0"/>
                                <a:ea typeface="方正书宋_GBK"/>
                                <a:cs typeface="Times New Roman" panose="02020603050405020304" pitchFamily="18" charset="0"/>
                              </a:rPr>
                              <m:t>𝑙𝑛</m:t>
                            </m:r>
                            <m:f>
                              <m:f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1</m:t>
                                    </m:r>
                                  </m:sub>
                                </m:sSub>
                              </m:num>
                              <m:den>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2</m:t>
                                    </m:r>
                                  </m:sub>
                                </m:sSub>
                              </m:den>
                            </m:f>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100">
                                    <a:solidFill>
                                      <a:srgbClr val="000000"/>
                                    </a:solidFill>
                                    <a:effectLst/>
                                    <a:latin typeface="Cambria Math" panose="02040503050406030204" pitchFamily="18" charset="0"/>
                                    <a:ea typeface="方正书宋_GBK"/>
                                    <a:cs typeface="Times New Roman" panose="02020603050405020304" pitchFamily="18" charset="0"/>
                                  </a:rPr>
                                  <m:t>ζ</m:t>
                                </m:r>
                              </m:e>
                              <m:sub>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1</m:t>
                                </m:r>
                              </m:sub>
                            </m:sSub>
                            <m:sSup>
                              <m:sSup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i="1">
                                                <a:solidFill>
                                                  <a:srgbClr val="000000"/>
                                                </a:solidFill>
                                                <a:latin typeface="Cambria Math" panose="02040503050406030204" pitchFamily="18" charset="0"/>
                                                <a:ea typeface="方正书宋_GBK"/>
                                                <a:cs typeface="Times New Roman" panose="02020603050405020304" pitchFamily="18" charset="0"/>
                                              </a:rPr>
                                              <m:t>𝑚</m:t>
                                            </m:r>
                                          </m:sub>
                                        </m:sSub>
                                      </m:num>
                                      <m:den>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1</m:t>
                                            </m:r>
                                          </m:sub>
                                        </m:sSub>
                                      </m:den>
                                    </m:f>
                                  </m:e>
                                </m:d>
                              </m:e>
                              <m: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2</m:t>
                                </m:r>
                              </m:sup>
                            </m:s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100">
                                    <a:solidFill>
                                      <a:srgbClr val="000000"/>
                                    </a:solidFill>
                                    <a:effectLst/>
                                    <a:latin typeface="Cambria Math" panose="02040503050406030204" pitchFamily="18" charset="0"/>
                                    <a:ea typeface="方正书宋_GBK"/>
                                    <a:cs typeface="Times New Roman" panose="02020603050405020304" pitchFamily="18" charset="0"/>
                                  </a:rPr>
                                  <m:t>ζ</m:t>
                                </m:r>
                              </m:e>
                              <m:sub>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2</m:t>
                                </m:r>
                              </m:sub>
                            </m:sSub>
                            <m:sSup>
                              <m:sSup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i="1">
                                                <a:solidFill>
                                                  <a:srgbClr val="000000"/>
                                                </a:solidFill>
                                                <a:latin typeface="Cambria Math" panose="02040503050406030204" pitchFamily="18" charset="0"/>
                                                <a:ea typeface="方正书宋_GBK"/>
                                                <a:cs typeface="Times New Roman" panose="02020603050405020304" pitchFamily="18" charset="0"/>
                                              </a:rPr>
                                              <m:t>𝑚</m:t>
                                            </m:r>
                                          </m:sub>
                                        </m:sSub>
                                      </m:num>
                                      <m:den>
                                        <m:sSub>
                                          <m:sSub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1400">
                                                <a:solidFill>
                                                  <a:srgbClr val="000000"/>
                                                </a:solidFill>
                                                <a:latin typeface="Cambria Math" panose="02040503050406030204" pitchFamily="18" charset="0"/>
                                                <a:ea typeface="方正书宋_GBK"/>
                                                <a:cs typeface="Times New Roman" panose="02020603050405020304" pitchFamily="18" charset="0"/>
                                              </a:rPr>
                                              <m:t>R</m:t>
                                            </m:r>
                                          </m:e>
                                          <m:sub>
                                            <m:r>
                                              <a:rPr lang="en-US" altLang="zh-CN" sz="1400">
                                                <a:solidFill>
                                                  <a:srgbClr val="000000"/>
                                                </a:solidFill>
                                                <a:latin typeface="Cambria Math" panose="02040503050406030204" pitchFamily="18" charset="0"/>
                                                <a:ea typeface="方正书宋_GBK"/>
                                                <a:cs typeface="Times New Roman" panose="02020603050405020304" pitchFamily="18" charset="0"/>
                                              </a:rPr>
                                              <m:t>2</m:t>
                                            </m:r>
                                          </m:sub>
                                        </m:sSub>
                                      </m:den>
                                    </m:f>
                                  </m:e>
                                </m:d>
                              </m:e>
                              <m:sup>
                                <m:r>
                                  <a:rPr lang="en-US" altLang="zh-CN" sz="1100">
                                    <a:solidFill>
                                      <a:srgbClr val="000000"/>
                                    </a:solidFill>
                                    <a:effectLst/>
                                    <a:latin typeface="Cambria Math" panose="02040503050406030204" pitchFamily="18" charset="0"/>
                                    <a:ea typeface="方正书宋_GBK"/>
                                    <a:cs typeface="Times New Roman" panose="02020603050405020304" pitchFamily="18" charset="0"/>
                                  </a:rPr>
                                  <m:t>2</m:t>
                                </m:r>
                              </m:sup>
                            </m:sSup>
                          </m:e>
                        </m:d>
                      </m:e>
                      <m:sup>
                        <m:r>
                          <m:rPr>
                            <m:nor/>
                          </m:rPr>
                          <a:rPr lang="en-US" altLang="zh-CN" sz="1100" i="1">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sz="11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a:solidFill>
                                  <a:srgbClr val="000000"/>
                                </a:solidFill>
                                <a:latin typeface="Cambria Math" panose="02040503050406030204" pitchFamily="18" charset="0"/>
                                <a:ea typeface="方正书宋_GBK"/>
                                <a:cs typeface="Times New Roman" panose="02020603050405020304" pitchFamily="18" charset="0"/>
                              </a:rPr>
                              <m:t>1</m:t>
                            </m:r>
                          </m:num>
                          <m:den>
                            <m:r>
                              <a:rPr lang="en-US" altLang="zh-CN" sz="1400">
                                <a:solidFill>
                                  <a:srgbClr val="000000"/>
                                </a:solidFill>
                                <a:latin typeface="Cambria Math" panose="02040503050406030204" pitchFamily="18" charset="0"/>
                                <a:ea typeface="方正书宋_GBK"/>
                                <a:cs typeface="Times New Roman" panose="02020603050405020304" pitchFamily="18" charset="0"/>
                              </a:rPr>
                              <m:t>2</m:t>
                            </m:r>
                          </m:den>
                        </m:f>
                      </m:sup>
                    </m:sSup>
                  </m:oMath>
                </a14:m>
                <a:endParaRPr lang="zh-CN" altLang="zh-CN" sz="1100" dirty="0">
                  <a:solidFill>
                    <a:srgbClr val="000000"/>
                  </a:solidFill>
                  <a:effectLst/>
                  <a:latin typeface="NEU-BZ-S92"/>
                  <a:ea typeface="方正书宋_GBK"/>
                  <a:cs typeface="Times New Roman" panose="02020603050405020304" pitchFamily="18" charset="0"/>
                </a:endParaRPr>
              </a:p>
            </p:txBody>
          </p:sp>
        </mc:Choice>
        <mc:Fallback xmlns="">
          <p:sp>
            <p:nvSpPr>
              <p:cNvPr id="2" name="矩形 1">
                <a:extLst>
                  <a:ext uri="{FF2B5EF4-FFF2-40B4-BE49-F238E27FC236}">
                    <a16:creationId xmlns:a16="http://schemas.microsoft.com/office/drawing/2014/main" id="{0AD9790E-F0A0-4180-8228-F466E3C52AAD}"/>
                  </a:ext>
                </a:extLst>
              </p:cNvPr>
              <p:cNvSpPr>
                <a:spLocks noRot="1" noChangeAspect="1" noMove="1" noResize="1" noEditPoints="1" noAdjustHandles="1" noChangeArrowheads="1" noChangeShapeType="1" noTextEdit="1"/>
              </p:cNvSpPr>
              <p:nvPr/>
            </p:nvSpPr>
            <p:spPr>
              <a:xfrm>
                <a:off x="4129473" y="3303983"/>
                <a:ext cx="2933367" cy="325154"/>
              </a:xfrm>
              <a:prstGeom prst="rect">
                <a:avLst/>
              </a:prstGeom>
              <a:blipFill>
                <a:blip r:embed="rId6"/>
                <a:stretch>
                  <a:fillRect t="-5471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729A9BE-6FFA-463A-BD7E-942818AB119F}"/>
                  </a:ext>
                </a:extLst>
              </p:cNvPr>
              <p:cNvSpPr/>
              <p:nvPr/>
            </p:nvSpPr>
            <p:spPr>
              <a:xfrm>
                <a:off x="4179990" y="3956066"/>
                <a:ext cx="1442061" cy="246221"/>
              </a:xfrm>
              <a:prstGeom prst="rect">
                <a:avLst/>
              </a:prstGeom>
            </p:spPr>
            <p:txBody>
              <a:bodyPr wrap="none">
                <a:spAutoFit/>
              </a:bodyPr>
              <a:lstStyle/>
              <a:p>
                <a:pPr>
                  <a:lnSpc>
                    <a:spcPts val="1200"/>
                  </a:lnSpc>
                  <a:spcAft>
                    <a:spcPts val="0"/>
                  </a:spcAft>
                </a:pPr>
                <a:r>
                  <a:rPr lang="zh-CN" altLang="zh-CN" sz="1050" dirty="0">
                    <a:solidFill>
                      <a:srgbClr val="000000"/>
                    </a:solidFill>
                    <a:latin typeface="NEU-BZ-S92"/>
                    <a:ea typeface="方正书宋_GBK"/>
                    <a:cs typeface="Times New Roman" panose="02020603050405020304" pitchFamily="18" charset="0"/>
                  </a:rPr>
                  <a:t>当</a:t>
                </a:r>
                <a:r>
                  <a:rPr lang="en-US" altLang="zh-CN" sz="1050" i="1" dirty="0">
                    <a:solidFill>
                      <a:srgbClr val="000000"/>
                    </a:solidFill>
                    <a:effectLst/>
                    <a:latin typeface="NEU-BZ-S92"/>
                    <a:ea typeface="方正书宋_GBK"/>
                    <a:cs typeface="Times New Roman" panose="02020603050405020304" pitchFamily="18" charset="0"/>
                  </a:rPr>
                  <a:t>Re&gt;</a:t>
                </a:r>
                <a:r>
                  <a:rPr lang="en-US" altLang="zh-CN" sz="1050" dirty="0">
                    <a:solidFill>
                      <a:srgbClr val="000000"/>
                    </a:solidFill>
                    <a:effectLst/>
                    <a:latin typeface="NEU-BZ-S92"/>
                    <a:ea typeface="方正书宋_GBK"/>
                    <a:cs typeface="Times New Roman" panose="02020603050405020304" pitchFamily="18" charset="0"/>
                  </a:rPr>
                  <a:t>100</a:t>
                </a:r>
                <a14:m>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rgbClr val="000000"/>
                            </a:solidFill>
                            <a:latin typeface="Cambria Math" panose="02040503050406030204" pitchFamily="18" charset="0"/>
                            <a:ea typeface="方正书宋_GBK"/>
                            <a:cs typeface="Times New Roman" panose="02020603050405020304" pitchFamily="18" charset="0"/>
                          </a:rPr>
                          <m:t>l</m:t>
                        </m:r>
                      </m:num>
                      <m:den>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rgbClr val="000000"/>
                                </a:solidFill>
                                <a:latin typeface="Cambria Math" panose="02040503050406030204" pitchFamily="18" charset="0"/>
                                <a:ea typeface="方正书宋_GBK"/>
                                <a:cs typeface="Times New Roman" panose="02020603050405020304" pitchFamily="18" charset="0"/>
                              </a:rPr>
                              <m:t>x</m:t>
                            </m:r>
                          </m:e>
                          <m:sub>
                            <m:r>
                              <a:rPr lang="en-US" altLang="zh-CN" i="1">
                                <a:solidFill>
                                  <a:srgbClr val="000000"/>
                                </a:solidFill>
                                <a:latin typeface="Cambria Math" panose="02040503050406030204" pitchFamily="18" charset="0"/>
                                <a:ea typeface="方正书宋_GBK"/>
                                <a:cs typeface="Times New Roman" panose="02020603050405020304" pitchFamily="18" charset="0"/>
                              </a:rPr>
                              <m:t>𝑉</m:t>
                            </m:r>
                          </m:sub>
                        </m:sSub>
                        <m:r>
                          <a:rPr lang="en-US" altLang="zh-CN" i="1">
                            <a:solidFill>
                              <a:srgbClr val="000000"/>
                            </a:solidFill>
                            <a:latin typeface="Cambria Math" panose="02040503050406030204" pitchFamily="18" charset="0"/>
                            <a:ea typeface="方正书宋_GBK"/>
                            <a:cs typeface="Times New Roman" panose="02020603050405020304" pitchFamily="18" charset="0"/>
                          </a:rPr>
                          <m:t>𝑠𝑖𝑛</m:t>
                        </m:r>
                        <m:r>
                          <m:rPr>
                            <m:sty m:val="p"/>
                          </m:rPr>
                          <a:rPr lang="en-US" altLang="zh-CN">
                            <a:solidFill>
                              <a:srgbClr val="000000"/>
                            </a:solidFill>
                            <a:latin typeface="Cambria Math" panose="02040503050406030204" pitchFamily="18" charset="0"/>
                            <a:ea typeface="方正书宋_GBK"/>
                            <a:cs typeface="Times New Roman" panose="02020603050405020304" pitchFamily="18" charset="0"/>
                          </a:rPr>
                          <m:t>ϕ</m:t>
                        </m:r>
                      </m:den>
                    </m:f>
                  </m:oMath>
                </a14:m>
                <a:r>
                  <a:rPr lang="zh-CN" altLang="zh-CN" sz="1050" dirty="0">
                    <a:solidFill>
                      <a:srgbClr val="000000"/>
                    </a:solidFill>
                    <a:effectLst/>
                    <a:latin typeface="NEU-BZ-S92"/>
                    <a:ea typeface="方正书宋_GBK"/>
                    <a:cs typeface="Times New Roman" panose="02020603050405020304" pitchFamily="18" charset="0"/>
                  </a:rPr>
                  <a:t>时</a:t>
                </a:r>
                <a:endParaRPr lang="zh-CN" altLang="zh-CN" sz="1400" dirty="0">
                  <a:solidFill>
                    <a:srgbClr val="000000"/>
                  </a:solidFill>
                  <a:effectLst/>
                  <a:latin typeface="NEU-BZ-S92"/>
                  <a:ea typeface="方正书宋_GBK"/>
                  <a:cs typeface="Times New Roman" panose="02020603050405020304" pitchFamily="18" charset="0"/>
                </a:endParaRPr>
              </a:p>
            </p:txBody>
          </p:sp>
        </mc:Choice>
        <mc:Fallback xmlns="">
          <p:sp>
            <p:nvSpPr>
              <p:cNvPr id="3" name="矩形 2">
                <a:extLst>
                  <a:ext uri="{FF2B5EF4-FFF2-40B4-BE49-F238E27FC236}">
                    <a16:creationId xmlns:a16="http://schemas.microsoft.com/office/drawing/2014/main" id="{D729A9BE-6FFA-463A-BD7E-942818AB119F}"/>
                  </a:ext>
                </a:extLst>
              </p:cNvPr>
              <p:cNvSpPr>
                <a:spLocks noRot="1" noChangeAspect="1" noMove="1" noResize="1" noEditPoints="1" noAdjustHandles="1" noChangeArrowheads="1" noChangeShapeType="1" noTextEdit="1"/>
              </p:cNvSpPr>
              <p:nvPr/>
            </p:nvSpPr>
            <p:spPr>
              <a:xfrm>
                <a:off x="4179990" y="3956066"/>
                <a:ext cx="1442061" cy="246221"/>
              </a:xfrm>
              <a:prstGeom prst="rect">
                <a:avLst/>
              </a:prstGeom>
              <a:blipFill>
                <a:blip r:embed="rId7"/>
                <a:stretch>
                  <a:fillRect t="-57500" b="-3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08064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graphicFrame>
        <p:nvGraphicFramePr>
          <p:cNvPr id="4" name="表格 3">
            <a:extLst>
              <a:ext uri="{FF2B5EF4-FFF2-40B4-BE49-F238E27FC236}">
                <a16:creationId xmlns:a16="http://schemas.microsoft.com/office/drawing/2014/main" id="{EF735389-035A-49FE-B822-9EDFF36E9756}"/>
              </a:ext>
            </a:extLst>
          </p:cNvPr>
          <p:cNvGraphicFramePr>
            <a:graphicFrameLocks noGrp="1"/>
          </p:cNvGraphicFramePr>
          <p:nvPr>
            <p:extLst>
              <p:ext uri="{D42A27DB-BD31-4B8C-83A1-F6EECF244321}">
                <p14:modId xmlns:p14="http://schemas.microsoft.com/office/powerpoint/2010/main" val="2517815231"/>
              </p:ext>
            </p:extLst>
          </p:nvPr>
        </p:nvGraphicFramePr>
        <p:xfrm>
          <a:off x="533857" y="916906"/>
          <a:ext cx="7886700" cy="152400"/>
        </p:xfrm>
        <a:graphic>
          <a:graphicData uri="http://schemas.openxmlformats.org/drawingml/2006/table">
            <a:tbl>
              <a:tblPr firstRow="1" firstCol="1" bandRow="1"/>
              <a:tblGrid>
                <a:gridCol w="526219">
                  <a:extLst>
                    <a:ext uri="{9D8B030D-6E8A-4147-A177-3AD203B41FA5}">
                      <a16:colId xmlns:a16="http://schemas.microsoft.com/office/drawing/2014/main" val="1427666028"/>
                    </a:ext>
                  </a:extLst>
                </a:gridCol>
                <a:gridCol w="3006963">
                  <a:extLst>
                    <a:ext uri="{9D8B030D-6E8A-4147-A177-3AD203B41FA5}">
                      <a16:colId xmlns:a16="http://schemas.microsoft.com/office/drawing/2014/main" val="3242070227"/>
                    </a:ext>
                  </a:extLst>
                </a:gridCol>
                <a:gridCol w="4353518">
                  <a:extLst>
                    <a:ext uri="{9D8B030D-6E8A-4147-A177-3AD203B41FA5}">
                      <a16:colId xmlns:a16="http://schemas.microsoft.com/office/drawing/2014/main" val="1332879908"/>
                    </a:ext>
                  </a:extLst>
                </a:gridCol>
              </a:tblGrid>
              <a:tr h="152400">
                <a:tc>
                  <a:txBody>
                    <a:bodyPr/>
                    <a:lstStyle/>
                    <a:p>
                      <a:pPr algn="ctr">
                        <a:lnSpc>
                          <a:spcPts val="1200"/>
                        </a:lnSpc>
                        <a:spcAft>
                          <a:spcPts val="0"/>
                        </a:spcAft>
                      </a:pP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类型</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图</a:t>
                      </a:r>
                      <a:r>
                        <a:rPr lang="zh-CN" sz="8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形</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流量系数</a:t>
                      </a:r>
                      <a:r>
                        <a:rPr lang="en-US"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sz="8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endParaRPr 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848187"/>
                  </a:ext>
                </a:extLst>
              </a:tr>
            </a:tbl>
          </a:graphicData>
        </a:graphic>
      </p:graphicFrame>
      <p:sp>
        <p:nvSpPr>
          <p:cNvPr id="13" name="矩形 12">
            <a:extLst>
              <a:ext uri="{FF2B5EF4-FFF2-40B4-BE49-F238E27FC236}">
                <a16:creationId xmlns:a16="http://schemas.microsoft.com/office/drawing/2014/main" id="{3FBCB539-8B99-43E4-B0AD-9BC44B5C6736}"/>
              </a:ext>
            </a:extLst>
          </p:cNvPr>
          <p:cNvSpPr/>
          <p:nvPr/>
        </p:nvSpPr>
        <p:spPr>
          <a:xfrm>
            <a:off x="502910" y="1238249"/>
            <a:ext cx="605270" cy="3416320"/>
          </a:xfrm>
          <a:prstGeom prst="rect">
            <a:avLst/>
          </a:prstGeom>
        </p:spPr>
        <p:txBody>
          <a:bodyPr wrap="square">
            <a:spAutoFit/>
          </a:bodyPr>
          <a:lstStyle/>
          <a:p>
            <a:pPr algn="ctr">
              <a:lnSpc>
                <a:spcPct val="150000"/>
              </a:lnSpc>
              <a:spcAft>
                <a:spcPts val="0"/>
              </a:spcAft>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直角棱</a:t>
            </a:r>
          </a:p>
          <a:p>
            <a:pPr algn="ctr">
              <a:lnSpc>
                <a:spcPct val="150000"/>
              </a:lnSpc>
              <a:spcAft>
                <a:spcPts val="0"/>
              </a:spcAft>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边滑阀</a:t>
            </a:r>
          </a:p>
        </p:txBody>
      </p:sp>
      <p:pic>
        <p:nvPicPr>
          <p:cNvPr id="16" name="B3T6T3.EPS">
            <a:extLst>
              <a:ext uri="{FF2B5EF4-FFF2-40B4-BE49-F238E27FC236}">
                <a16:creationId xmlns:a16="http://schemas.microsoft.com/office/drawing/2014/main" id="{0856A827-8772-49F1-8DA8-0674C920F7F4}"/>
              </a:ext>
            </a:extLst>
          </p:cNvPr>
          <p:cNvPicPr/>
          <p:nvPr/>
        </p:nvPicPr>
        <p:blipFill>
          <a:blip r:embed="rId2">
            <a:extLst>
              <a:ext uri="{28A0092B-C50C-407E-A947-70E740481C1C}">
                <a14:useLocalDpi xmlns:a14="http://schemas.microsoft.com/office/drawing/2010/main" val="0"/>
              </a:ext>
            </a:extLst>
          </a:blip>
          <a:stretch>
            <a:fillRect/>
          </a:stretch>
        </p:blipFill>
        <p:spPr>
          <a:xfrm>
            <a:off x="1587615" y="1750406"/>
            <a:ext cx="2063057" cy="1865630"/>
          </a:xfrm>
          <a:prstGeom prst="rect">
            <a:avLst/>
          </a:prstGeom>
        </p:spPr>
      </p:pic>
      <p:sp>
        <p:nvSpPr>
          <p:cNvPr id="5" name="矩形 4">
            <a:extLst>
              <a:ext uri="{FF2B5EF4-FFF2-40B4-BE49-F238E27FC236}">
                <a16:creationId xmlns:a16="http://schemas.microsoft.com/office/drawing/2014/main" id="{74F5B62D-8476-4847-A69E-FF4ABDECAF4F}"/>
              </a:ext>
            </a:extLst>
          </p:cNvPr>
          <p:cNvSpPr/>
          <p:nvPr/>
        </p:nvSpPr>
        <p:spPr>
          <a:xfrm>
            <a:off x="4795441" y="1286537"/>
            <a:ext cx="3283271" cy="505588"/>
          </a:xfrm>
          <a:prstGeom prst="rect">
            <a:avLst/>
          </a:prstGeom>
        </p:spPr>
        <p:txBody>
          <a:bodyPr wrap="none">
            <a:spAutoFit/>
          </a:bodyPr>
          <a:lstStyle/>
          <a:p>
            <a:pPr algn="ct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液流流经阀口时</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不论是流入还是流出</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pP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其流速与滑阀轴线间总保持着一个射流角度</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见左图</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cxnSp>
        <p:nvCxnSpPr>
          <p:cNvPr id="18" name="直接连接符 17">
            <a:extLst>
              <a:ext uri="{FF2B5EF4-FFF2-40B4-BE49-F238E27FC236}">
                <a16:creationId xmlns:a16="http://schemas.microsoft.com/office/drawing/2014/main" id="{34FB4CB5-D00E-42B9-8120-B5370D130AF7}"/>
              </a:ext>
            </a:extLst>
          </p:cNvPr>
          <p:cNvCxnSpPr>
            <a:cxnSpLocks/>
          </p:cNvCxnSpPr>
          <p:nvPr/>
        </p:nvCxnSpPr>
        <p:spPr>
          <a:xfrm>
            <a:off x="1059506" y="923671"/>
            <a:ext cx="0" cy="3731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21B5A0-251A-4066-B1C2-523F1CA79588}"/>
              </a:ext>
            </a:extLst>
          </p:cNvPr>
          <p:cNvCxnSpPr>
            <a:cxnSpLocks/>
          </p:cNvCxnSpPr>
          <p:nvPr/>
        </p:nvCxnSpPr>
        <p:spPr>
          <a:xfrm>
            <a:off x="4067126" y="930598"/>
            <a:ext cx="0" cy="3731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80018918-89C5-45ED-B4EE-D657C683EFF6}"/>
              </a:ext>
            </a:extLst>
          </p:cNvPr>
          <p:cNvSpPr/>
          <p:nvPr/>
        </p:nvSpPr>
        <p:spPr>
          <a:xfrm>
            <a:off x="4067126" y="1943031"/>
            <a:ext cx="4572000" cy="923330"/>
          </a:xfrm>
          <a:prstGeom prst="rect">
            <a:avLst/>
          </a:prstGeom>
        </p:spPr>
        <p:txBody>
          <a:bodyPr>
            <a:spAutoFit/>
          </a:bodyPr>
          <a:lstStyle/>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对于理想的滑阀阀口来说</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69</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的滑阀阀口来说</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值随</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而变化</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θ </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趋向于</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69</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AA7435DE-2F64-4594-9B1E-8A34090724C6}"/>
                  </a:ext>
                </a:extLst>
              </p:cNvPr>
              <p:cNvSpPr/>
              <p:nvPr/>
            </p:nvSpPr>
            <p:spPr>
              <a:xfrm>
                <a:off x="4638379" y="3372293"/>
                <a:ext cx="1798698" cy="311560"/>
              </a:xfrm>
              <a:prstGeom prst="rect">
                <a:avLst/>
              </a:prstGeom>
            </p:spPr>
            <p:txBody>
              <a:bodyPr wrap="none">
                <a:spAutoFit/>
              </a:bodyPr>
              <a:lstStyle/>
              <a:p>
                <a:pPr>
                  <a:lnSpc>
                    <a:spcPts val="12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1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a:t>
                </a:r>
                <a:r>
                  <a:rPr lang="en-US" altLang="zh-CN" sz="1100" i="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e</a:t>
                </a:r>
                <a:r>
                  <a:rPr lang="en-US" altLang="zh-CN" sz="11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v</m:t>
                        </m:r>
                        <m:rad>
                          <m:radPr>
                            <m:degHide m:val="on"/>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Sup>
                              <m:sSubSup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x</m:t>
                                </m:r>
                              </m:e>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𝑉</m:t>
                                </m:r>
                              </m:sub>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bSup>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sSubSup>
                              <m:sSubSupPr>
                                <m:ctrlPr>
                                  <a:rPr lang="zh-CN" altLang="zh-CN" sz="16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c</m:t>
                                </m:r>
                              </m:e>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𝑟</m:t>
                                </m:r>
                              </m:sub>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bSup>
                          </m:e>
                        </m:rad>
                      </m:num>
                      <m:den>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ν</m:t>
                        </m:r>
                      </m:den>
                    </m:f>
                  </m:oMath>
                </a14:m>
                <a:r>
                  <a:rPr lang="en-US" altLang="zh-CN" sz="11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&gt;</a:t>
                </a:r>
                <a:r>
                  <a:rPr lang="en-US"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260</a:t>
                </a:r>
                <a:r>
                  <a:rPr lang="zh-CN" alt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AA7435DE-2F64-4594-9B1E-8A34090724C6}"/>
                  </a:ext>
                </a:extLst>
              </p:cNvPr>
              <p:cNvSpPr>
                <a:spLocks noRot="1" noChangeAspect="1" noMove="1" noResize="1" noEditPoints="1" noAdjustHandles="1" noChangeArrowheads="1" noChangeShapeType="1" noTextEdit="1"/>
              </p:cNvSpPr>
              <p:nvPr/>
            </p:nvSpPr>
            <p:spPr>
              <a:xfrm>
                <a:off x="4638379" y="3372293"/>
                <a:ext cx="1798698" cy="311560"/>
              </a:xfrm>
              <a:prstGeom prst="rect">
                <a:avLst/>
              </a:prstGeom>
              <a:blipFill>
                <a:blip r:embed="rId3"/>
                <a:stretch>
                  <a:fillRect t="-76471"/>
                </a:stretch>
              </a:blipFill>
            </p:spPr>
            <p:txBody>
              <a:bodyPr/>
              <a:lstStyle/>
              <a:p>
                <a:r>
                  <a:rPr lang="zh-CN" altLang="en-US">
                    <a:noFill/>
                  </a:rPr>
                  <a:t> </a:t>
                </a:r>
              </a:p>
            </p:txBody>
          </p:sp>
        </mc:Fallback>
      </mc:AlternateContent>
      <p:sp>
        <p:nvSpPr>
          <p:cNvPr id="11" name="矩形 10">
            <a:extLst>
              <a:ext uri="{FF2B5EF4-FFF2-40B4-BE49-F238E27FC236}">
                <a16:creationId xmlns:a16="http://schemas.microsoft.com/office/drawing/2014/main" id="{9CA9D2A1-C138-4127-A58E-5671BCBA60C4}"/>
              </a:ext>
            </a:extLst>
          </p:cNvPr>
          <p:cNvSpPr/>
          <p:nvPr/>
        </p:nvSpPr>
        <p:spPr>
          <a:xfrm>
            <a:off x="6280014" y="3339177"/>
            <a:ext cx="4572000" cy="293991"/>
          </a:xfrm>
          <a:prstGeom prst="rect">
            <a:avLst/>
          </a:prstGeom>
        </p:spPr>
        <p:txBody>
          <a:bodyPr>
            <a:spAutoFit/>
          </a:bodyPr>
          <a:lstStyle/>
          <a:p>
            <a:pPr>
              <a:lnSpc>
                <a:spcPct val="150000"/>
              </a:lnSpc>
              <a:spcAft>
                <a:spcPts val="0"/>
              </a:spcAft>
            </a:pP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C</a:t>
            </a:r>
            <a:r>
              <a:rPr lang="en-US" altLang="zh-CN" sz="1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65,</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基本恒定</a:t>
            </a:r>
            <a:endPar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B6B9EDDD-FF4C-4D8B-9BD5-90E08C0154CD}"/>
              </a:ext>
            </a:extLst>
          </p:cNvPr>
          <p:cNvSpPr/>
          <p:nvPr/>
        </p:nvSpPr>
        <p:spPr>
          <a:xfrm>
            <a:off x="4638379" y="3966369"/>
            <a:ext cx="4572000" cy="314125"/>
          </a:xfrm>
          <a:prstGeom prst="rect">
            <a:avLst/>
          </a:prstGeom>
        </p:spPr>
        <p:txBody>
          <a:bodyPr>
            <a:spAutoFit/>
          </a:bodyPr>
          <a:lstStyle/>
          <a:p>
            <a:pPr lvl="0">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当阀口棱边圆滑或有很小倒角时</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2819CFDF-5303-4B6C-BB56-2AF62203647A}"/>
              </a:ext>
            </a:extLst>
          </p:cNvPr>
          <p:cNvSpPr/>
          <p:nvPr/>
        </p:nvSpPr>
        <p:spPr>
          <a:xfrm>
            <a:off x="6552006" y="3966369"/>
            <a:ext cx="1045479" cy="293991"/>
          </a:xfrm>
          <a:prstGeom prst="rect">
            <a:avLst/>
          </a:prstGeom>
        </p:spPr>
        <p:txBody>
          <a:bodyPr wrap="none">
            <a:spAutoFit/>
          </a:bodyPr>
          <a:lstStyle/>
          <a:p>
            <a:pPr lvl="0">
              <a:lnSpc>
                <a:spcPct val="150000"/>
              </a:lnSpc>
            </a:pPr>
            <a:r>
              <a:rPr lang="zh-CN"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endParaRPr lang="zh-CN" altLang="en-US" sz="2400" dirty="0">
              <a:solidFill>
                <a:prstClr val="black"/>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54D52E45-3AC4-4AFB-8A73-D41BD49DC5A1}"/>
              </a:ext>
            </a:extLst>
          </p:cNvPr>
          <p:cNvSpPr/>
          <p:nvPr/>
        </p:nvSpPr>
        <p:spPr>
          <a:xfrm>
            <a:off x="1454038" y="4634885"/>
            <a:ext cx="1752403" cy="252633"/>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液压阀的流量系数</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64564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graphicFrame>
        <p:nvGraphicFramePr>
          <p:cNvPr id="4" name="表格 3">
            <a:extLst>
              <a:ext uri="{FF2B5EF4-FFF2-40B4-BE49-F238E27FC236}">
                <a16:creationId xmlns:a16="http://schemas.microsoft.com/office/drawing/2014/main" id="{EF735389-035A-49FE-B822-9EDFF36E9756}"/>
              </a:ext>
            </a:extLst>
          </p:cNvPr>
          <p:cNvGraphicFramePr>
            <a:graphicFrameLocks noGrp="1"/>
          </p:cNvGraphicFramePr>
          <p:nvPr>
            <p:extLst>
              <p:ext uri="{D42A27DB-BD31-4B8C-83A1-F6EECF244321}">
                <p14:modId xmlns:p14="http://schemas.microsoft.com/office/powerpoint/2010/main" val="4093165574"/>
              </p:ext>
            </p:extLst>
          </p:nvPr>
        </p:nvGraphicFramePr>
        <p:xfrm>
          <a:off x="533857" y="916906"/>
          <a:ext cx="7886700" cy="152400"/>
        </p:xfrm>
        <a:graphic>
          <a:graphicData uri="http://schemas.openxmlformats.org/drawingml/2006/table">
            <a:tbl>
              <a:tblPr firstRow="1" firstCol="1" bandRow="1"/>
              <a:tblGrid>
                <a:gridCol w="526219">
                  <a:extLst>
                    <a:ext uri="{9D8B030D-6E8A-4147-A177-3AD203B41FA5}">
                      <a16:colId xmlns:a16="http://schemas.microsoft.com/office/drawing/2014/main" val="1427666028"/>
                    </a:ext>
                  </a:extLst>
                </a:gridCol>
                <a:gridCol w="3006963">
                  <a:extLst>
                    <a:ext uri="{9D8B030D-6E8A-4147-A177-3AD203B41FA5}">
                      <a16:colId xmlns:a16="http://schemas.microsoft.com/office/drawing/2014/main" val="3242070227"/>
                    </a:ext>
                  </a:extLst>
                </a:gridCol>
                <a:gridCol w="4353518">
                  <a:extLst>
                    <a:ext uri="{9D8B030D-6E8A-4147-A177-3AD203B41FA5}">
                      <a16:colId xmlns:a16="http://schemas.microsoft.com/office/drawing/2014/main" val="1332879908"/>
                    </a:ext>
                  </a:extLst>
                </a:gridCol>
              </a:tblGrid>
              <a:tr h="152400">
                <a:tc>
                  <a:txBody>
                    <a:bodyPr/>
                    <a:lstStyle/>
                    <a:p>
                      <a:pPr algn="ctr">
                        <a:lnSpc>
                          <a:spcPts val="1200"/>
                        </a:lnSpc>
                        <a:spcAft>
                          <a:spcPts val="0"/>
                        </a:spcAft>
                      </a:pP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类型</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图</a:t>
                      </a:r>
                      <a:r>
                        <a:rPr lang="zh-CN" sz="8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sz="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形</a:t>
                      </a:r>
                      <a:endParaRPr lang="zh-CN" sz="1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ts val="1200"/>
                        </a:lnSpc>
                        <a:spcAft>
                          <a:spcPts val="0"/>
                        </a:spcAft>
                      </a:pPr>
                      <a:r>
                        <a:rPr lang="zh-CN" sz="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流量系数</a:t>
                      </a:r>
                      <a:r>
                        <a:rPr lang="en-US" sz="8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sz="8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endParaRPr lang="zh-CN" sz="1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11848187"/>
                  </a:ext>
                </a:extLst>
              </a:tr>
            </a:tbl>
          </a:graphicData>
        </a:graphic>
      </p:graphicFrame>
      <p:sp>
        <p:nvSpPr>
          <p:cNvPr id="13" name="矩形 12">
            <a:extLst>
              <a:ext uri="{FF2B5EF4-FFF2-40B4-BE49-F238E27FC236}">
                <a16:creationId xmlns:a16="http://schemas.microsoft.com/office/drawing/2014/main" id="{3FBCB539-8B99-43E4-B0AD-9BC44B5C6736}"/>
              </a:ext>
            </a:extLst>
          </p:cNvPr>
          <p:cNvSpPr/>
          <p:nvPr/>
        </p:nvSpPr>
        <p:spPr>
          <a:xfrm>
            <a:off x="502910" y="1238249"/>
            <a:ext cx="605270" cy="2862322"/>
          </a:xfrm>
          <a:prstGeom prst="rect">
            <a:avLst/>
          </a:prstGeom>
        </p:spPr>
        <p:txBody>
          <a:bodyPr wrap="square">
            <a:spAutoFit/>
          </a:bodyPr>
          <a:lstStyle/>
          <a:p>
            <a:pPr algn="ctr">
              <a:lnSpc>
                <a:spcPct val="150000"/>
              </a:lnSpc>
              <a:spcAft>
                <a:spcPts val="0"/>
              </a:spcAft>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喷嘴挡</a:t>
            </a:r>
          </a:p>
          <a:p>
            <a:pPr algn="ctr">
              <a:lnSpc>
                <a:spcPct val="150000"/>
              </a:lnSpc>
              <a:spcAft>
                <a:spcPts val="0"/>
              </a:spcAft>
            </a:pPr>
            <a:r>
              <a:rPr lang="zh-CN" altLang="en-US"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板阀</a:t>
            </a:r>
          </a:p>
        </p:txBody>
      </p:sp>
      <p:cxnSp>
        <p:nvCxnSpPr>
          <p:cNvPr id="18" name="直接连接符 17">
            <a:extLst>
              <a:ext uri="{FF2B5EF4-FFF2-40B4-BE49-F238E27FC236}">
                <a16:creationId xmlns:a16="http://schemas.microsoft.com/office/drawing/2014/main" id="{34FB4CB5-D00E-42B9-8120-B5370D130AF7}"/>
              </a:ext>
            </a:extLst>
          </p:cNvPr>
          <p:cNvCxnSpPr>
            <a:cxnSpLocks/>
          </p:cNvCxnSpPr>
          <p:nvPr/>
        </p:nvCxnSpPr>
        <p:spPr>
          <a:xfrm>
            <a:off x="1059506" y="923671"/>
            <a:ext cx="0" cy="3731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621B5A0-251A-4066-B1C2-523F1CA79588}"/>
              </a:ext>
            </a:extLst>
          </p:cNvPr>
          <p:cNvCxnSpPr>
            <a:cxnSpLocks/>
          </p:cNvCxnSpPr>
          <p:nvPr/>
        </p:nvCxnSpPr>
        <p:spPr>
          <a:xfrm>
            <a:off x="4067126" y="930598"/>
            <a:ext cx="0" cy="373173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B3T6T4.EPS">
            <a:extLst>
              <a:ext uri="{FF2B5EF4-FFF2-40B4-BE49-F238E27FC236}">
                <a16:creationId xmlns:a16="http://schemas.microsoft.com/office/drawing/2014/main" id="{F8B9B685-931C-49C1-AE13-C307305252A5}"/>
              </a:ext>
            </a:extLst>
          </p:cNvPr>
          <p:cNvPicPr/>
          <p:nvPr/>
        </p:nvPicPr>
        <p:blipFill>
          <a:blip r:embed="rId2"/>
          <a:stretch>
            <a:fillRect/>
          </a:stretch>
        </p:blipFill>
        <p:spPr>
          <a:xfrm>
            <a:off x="1505916" y="1942716"/>
            <a:ext cx="2163474" cy="1765993"/>
          </a:xfrm>
          <a:prstGeom prst="rect">
            <a:avLst/>
          </a:prstGeom>
        </p:spPr>
      </p:pic>
      <p:sp>
        <p:nvSpPr>
          <p:cNvPr id="2" name="矩形 1">
            <a:extLst>
              <a:ext uri="{FF2B5EF4-FFF2-40B4-BE49-F238E27FC236}">
                <a16:creationId xmlns:a16="http://schemas.microsoft.com/office/drawing/2014/main" id="{09DF14A2-D12C-479E-8AF3-7AD1DDFEE31B}"/>
              </a:ext>
            </a:extLst>
          </p:cNvPr>
          <p:cNvSpPr/>
          <p:nvPr/>
        </p:nvSpPr>
        <p:spPr>
          <a:xfrm>
            <a:off x="4115799" y="1259789"/>
            <a:ext cx="1511952" cy="259045"/>
          </a:xfrm>
          <a:prstGeom prst="rect">
            <a:avLst/>
          </a:prstGeom>
        </p:spPr>
        <p:txBody>
          <a:bodyPr wrap="none">
            <a:spAutoFit/>
          </a:bodyPr>
          <a:lstStyle/>
          <a:p>
            <a:pPr>
              <a:lnSpc>
                <a:spcPts val="1200"/>
              </a:lnSpc>
              <a:spcAft>
                <a:spcPts val="0"/>
              </a:spcAft>
            </a:pP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固定节流孔</a:t>
            </a:r>
            <a:endParaRPr lang="zh-CN" altLang="zh-CN" sz="2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455D5DC8-8ABA-4598-BF2D-FE33CCF17E35}"/>
                  </a:ext>
                </a:extLst>
              </p:cNvPr>
              <p:cNvSpPr/>
              <p:nvPr/>
            </p:nvSpPr>
            <p:spPr>
              <a:xfrm>
                <a:off x="4315196" y="1787032"/>
                <a:ext cx="1613519" cy="311367"/>
              </a:xfrm>
              <a:prstGeom prst="rect">
                <a:avLst/>
              </a:prstGeom>
            </p:spPr>
            <p:txBody>
              <a:bodyPr wrap="none">
                <a:spAutoFit/>
              </a:bodyPr>
              <a:lstStyle/>
              <a:p>
                <a:pPr>
                  <a:lnSpc>
                    <a:spcPts val="12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Re=</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q</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0</m:t>
                            </m:r>
                          </m:sub>
                        </m:sSub>
                      </m:num>
                      <m:den>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𝜋</m:t>
                        </m:r>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ν</m:t>
                        </m:r>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0</m:t>
                            </m:r>
                          </m:sub>
                        </m:sSub>
                      </m:den>
                    </m:f>
                  </m:oMath>
                </a14:m>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&gt;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2000</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6" name="矩形 5">
                <a:extLst>
                  <a:ext uri="{FF2B5EF4-FFF2-40B4-BE49-F238E27FC236}">
                    <a16:creationId xmlns:a16="http://schemas.microsoft.com/office/drawing/2014/main" id="{455D5DC8-8ABA-4598-BF2D-FE33CCF17E35}"/>
                  </a:ext>
                </a:extLst>
              </p:cNvPr>
              <p:cNvSpPr>
                <a:spLocks noRot="1" noChangeAspect="1" noMove="1" noResize="1" noEditPoints="1" noAdjustHandles="1" noChangeArrowheads="1" noChangeShapeType="1" noTextEdit="1"/>
              </p:cNvSpPr>
              <p:nvPr/>
            </p:nvSpPr>
            <p:spPr>
              <a:xfrm>
                <a:off x="4315196" y="1787032"/>
                <a:ext cx="1613519" cy="311367"/>
              </a:xfrm>
              <a:prstGeom prst="rect">
                <a:avLst/>
              </a:prstGeom>
              <a:blipFill>
                <a:blip r:embed="rId3"/>
                <a:stretch>
                  <a:fillRect l="-377" t="-47059" b="-196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B2F4F02-8590-453B-AC06-4BBD3D2A9613}"/>
                  </a:ext>
                </a:extLst>
              </p:cNvPr>
              <p:cNvSpPr/>
              <p:nvPr/>
            </p:nvSpPr>
            <p:spPr>
              <a:xfrm>
                <a:off x="6054426" y="1787032"/>
                <a:ext cx="1626471" cy="348622"/>
              </a:xfrm>
              <a:prstGeom prst="rect">
                <a:avLst/>
              </a:prstGeom>
            </p:spPr>
            <p:txBody>
              <a:bodyPr wrap="none">
                <a:spAutoFit/>
              </a:bodyPr>
              <a:lstStyle/>
              <a:p>
                <a:pPr>
                  <a:lnSpc>
                    <a:spcPts val="1200"/>
                  </a:lnSpc>
                  <a:spcAft>
                    <a:spcPts val="0"/>
                  </a:spcAft>
                </a:pP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d0</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886</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046</a:t>
                </a:r>
                <a14:m>
                  <m:oMath xmlns:m="http://schemas.openxmlformats.org/officeDocument/2006/math">
                    <m:rad>
                      <m:radPr>
                        <m:degHide m:val="on"/>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l</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0</m:t>
                                </m:r>
                              </m:sub>
                            </m:sSub>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0</m:t>
                                </m:r>
                              </m:sub>
                            </m:sSub>
                          </m:den>
                        </m:f>
                      </m:e>
                    </m:rad>
                  </m:oMath>
                </a14:m>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10" name="矩形 9">
                <a:extLst>
                  <a:ext uri="{FF2B5EF4-FFF2-40B4-BE49-F238E27FC236}">
                    <a16:creationId xmlns:a16="http://schemas.microsoft.com/office/drawing/2014/main" id="{5B2F4F02-8590-453B-AC06-4BBD3D2A9613}"/>
                  </a:ext>
                </a:extLst>
              </p:cNvPr>
              <p:cNvSpPr>
                <a:spLocks noRot="1" noChangeAspect="1" noMove="1" noResize="1" noEditPoints="1" noAdjustHandles="1" noChangeArrowheads="1" noChangeShapeType="1" noTextEdit="1"/>
              </p:cNvSpPr>
              <p:nvPr/>
            </p:nvSpPr>
            <p:spPr>
              <a:xfrm>
                <a:off x="6054426" y="1787032"/>
                <a:ext cx="1626471" cy="348622"/>
              </a:xfrm>
              <a:prstGeom prst="rect">
                <a:avLst/>
              </a:prstGeom>
              <a:blipFill>
                <a:blip r:embed="rId4"/>
                <a:stretch>
                  <a:fillRect t="-596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1004AFE8-6FB1-4061-9609-A7FB60CE06BD}"/>
                  </a:ext>
                </a:extLst>
              </p:cNvPr>
              <p:cNvSpPr/>
              <p:nvPr/>
            </p:nvSpPr>
            <p:spPr>
              <a:xfrm>
                <a:off x="4445223" y="2283544"/>
                <a:ext cx="1231106" cy="679994"/>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&lt; </a:t>
                </a:r>
                <a14:m>
                  <m:oMath xmlns:m="http://schemas.openxmlformats.org/officeDocument/2006/math">
                    <m:f>
                      <m:fPr>
                        <m:ctrlPr>
                          <a:rPr lang="zh-CN" altLang="zh-CN" sz="2400" i="1">
                            <a:effectLst/>
                            <a:latin typeface="Cambria Math" panose="02040503050406030204" pitchFamily="18" charset="0"/>
                            <a:ea typeface="Cambria Math" panose="02040503050406030204" pitchFamily="18" charset="0"/>
                          </a:rPr>
                        </m:ctrlPr>
                      </m:fPr>
                      <m:num>
                        <m:sSub>
                          <m:sSubPr>
                            <m:ctrlPr>
                              <a:rPr lang="zh-CN" altLang="zh-CN" sz="2400" i="1">
                                <a:effectLst/>
                                <a:latin typeface="Cambria Math" panose="02040503050406030204" pitchFamily="18" charset="0"/>
                                <a:ea typeface="Cambria Math" panose="02040503050406030204" pitchFamily="18" charset="0"/>
                              </a:rPr>
                            </m:ctrlPr>
                          </m:sSubPr>
                          <m:e>
                            <m:r>
                              <m:rPr>
                                <m:sty m:val="p"/>
                              </m:rPr>
                              <a:rPr lang="en-US" altLang="zh-CN" sz="2400">
                                <a:solidFill>
                                  <a:srgbClr val="000000"/>
                                </a:solidFill>
                                <a:latin typeface="Cambria Math" panose="02040503050406030204" pitchFamily="18" charset="0"/>
                                <a:ea typeface="方正书宋_GBK"/>
                                <a:cs typeface="Times New Roman" panose="02020603050405020304" pitchFamily="18" charset="0"/>
                              </a:rPr>
                              <m:t>l</m:t>
                            </m:r>
                          </m:e>
                          <m:sub>
                            <m:r>
                              <a:rPr lang="en-US" altLang="zh-CN" sz="2400">
                                <a:solidFill>
                                  <a:srgbClr val="000000"/>
                                </a:solidFill>
                                <a:latin typeface="Cambria Math" panose="02040503050406030204" pitchFamily="18" charset="0"/>
                                <a:ea typeface="方正书宋_GBK"/>
                                <a:cs typeface="Times New Roman" panose="02020603050405020304" pitchFamily="18" charset="0"/>
                              </a:rPr>
                              <m:t>0</m:t>
                            </m:r>
                          </m:sub>
                        </m:sSub>
                      </m:num>
                      <m:den>
                        <m:sSub>
                          <m:sSubPr>
                            <m:ctrlPr>
                              <a:rPr lang="zh-CN" altLang="zh-CN" sz="2400" i="1">
                                <a:effectLst/>
                                <a:latin typeface="Cambria Math" panose="02040503050406030204" pitchFamily="18" charset="0"/>
                                <a:ea typeface="Cambria Math" panose="02040503050406030204" pitchFamily="18" charset="0"/>
                              </a:rPr>
                            </m:ctrlPr>
                          </m:sSubPr>
                          <m:e>
                            <m:r>
                              <m:rPr>
                                <m:sty m:val="p"/>
                              </m:rPr>
                              <a:rPr lang="en-US" altLang="zh-CN" sz="2400">
                                <a:solidFill>
                                  <a:srgbClr val="000000"/>
                                </a:solidFill>
                                <a:latin typeface="Cambria Math" panose="02040503050406030204" pitchFamily="18" charset="0"/>
                                <a:ea typeface="方正书宋_GBK"/>
                                <a:cs typeface="Times New Roman" panose="02020603050405020304" pitchFamily="18" charset="0"/>
                              </a:rPr>
                              <m:t>d</m:t>
                            </m:r>
                          </m:e>
                          <m:sub>
                            <m:r>
                              <a:rPr lang="en-US" altLang="zh-CN" sz="2400">
                                <a:solidFill>
                                  <a:srgbClr val="000000"/>
                                </a:solidFill>
                                <a:latin typeface="Cambria Math" panose="02040503050406030204" pitchFamily="18" charset="0"/>
                                <a:ea typeface="方正书宋_GBK"/>
                                <a:cs typeface="Times New Roman" panose="02020603050405020304" pitchFamily="18" charset="0"/>
                              </a:rPr>
                              <m:t>0</m:t>
                            </m:r>
                          </m:sub>
                        </m:sSub>
                      </m:den>
                    </m:f>
                  </m:oMath>
                </a14:m>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&lt; </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9 </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endParaRPr lang="zh-CN" altLang="en-US" sz="2400" dirty="0">
                  <a:latin typeface="Times New Roman" panose="02020603050405020304" pitchFamily="18" charset="0"/>
                  <a:ea typeface="黑体" panose="02010609060101010101" pitchFamily="49" charset="-122"/>
                </a:endParaRPr>
              </a:p>
            </p:txBody>
          </p:sp>
        </mc:Choice>
        <mc:Fallback xmlns="">
          <p:sp>
            <p:nvSpPr>
              <p:cNvPr id="21" name="矩形 20">
                <a:extLst>
                  <a:ext uri="{FF2B5EF4-FFF2-40B4-BE49-F238E27FC236}">
                    <a16:creationId xmlns:a16="http://schemas.microsoft.com/office/drawing/2014/main" id="{1004AFE8-6FB1-4061-9609-A7FB60CE06BD}"/>
                  </a:ext>
                </a:extLst>
              </p:cNvPr>
              <p:cNvSpPr>
                <a:spLocks noRot="1" noChangeAspect="1" noMove="1" noResize="1" noEditPoints="1" noAdjustHandles="1" noChangeArrowheads="1" noChangeShapeType="1" noTextEdit="1"/>
              </p:cNvSpPr>
              <p:nvPr/>
            </p:nvSpPr>
            <p:spPr>
              <a:xfrm>
                <a:off x="4445223" y="2283544"/>
                <a:ext cx="1231106" cy="679994"/>
              </a:xfrm>
              <a:prstGeom prst="rect">
                <a:avLst/>
              </a:prstGeom>
              <a:blipFill>
                <a:blip r:embed="rId5"/>
                <a:stretch>
                  <a:fillRect/>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05196AC2-B13B-48D5-9C0B-09F438134AB6}"/>
              </a:ext>
            </a:extLst>
          </p:cNvPr>
          <p:cNvSpPr/>
          <p:nvPr/>
        </p:nvSpPr>
        <p:spPr>
          <a:xfrm>
            <a:off x="6054426" y="2579491"/>
            <a:ext cx="667170" cy="246221"/>
          </a:xfrm>
          <a:prstGeom prst="rect">
            <a:avLst/>
          </a:prstGeom>
        </p:spPr>
        <p:txBody>
          <a:bodyPr wrap="none">
            <a:spAutoFit/>
          </a:bodyPr>
          <a:lstStyle/>
          <a:p>
            <a:pPr>
              <a:lnSpc>
                <a:spcPts val="1200"/>
              </a:lnSpc>
              <a:spcAft>
                <a:spcPts val="0"/>
              </a:spcAft>
            </a:pP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d0</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a:extLst>
              <a:ext uri="{FF2B5EF4-FFF2-40B4-BE49-F238E27FC236}">
                <a16:creationId xmlns:a16="http://schemas.microsoft.com/office/drawing/2014/main" id="{00795528-9EE0-4621-9F4C-146B72016C37}"/>
              </a:ext>
            </a:extLst>
          </p:cNvPr>
          <p:cNvSpPr/>
          <p:nvPr/>
        </p:nvSpPr>
        <p:spPr>
          <a:xfrm>
            <a:off x="5417584" y="3000793"/>
            <a:ext cx="2900153" cy="233397"/>
          </a:xfrm>
          <a:prstGeom prst="rect">
            <a:avLst/>
          </a:prstGeom>
        </p:spPr>
        <p:txBody>
          <a:bodyPr wrap="none">
            <a:spAutoFit/>
          </a:bodyPr>
          <a:lstStyle/>
          <a:p>
            <a:pPr>
              <a:lnSpc>
                <a:spcPts val="1200"/>
              </a:lnSpc>
              <a:spcAft>
                <a:spcPts val="0"/>
              </a:spcAft>
            </a:pP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分别为固定节流孔的流量、直径、长度</a:t>
            </a:r>
            <a:endParaRPr lang="zh-CN" altLang="zh-CN" sz="11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矩形 29">
            <a:extLst>
              <a:ext uri="{FF2B5EF4-FFF2-40B4-BE49-F238E27FC236}">
                <a16:creationId xmlns:a16="http://schemas.microsoft.com/office/drawing/2014/main" id="{C6B70FBB-07AB-428B-9607-4C770252E485}"/>
              </a:ext>
            </a:extLst>
          </p:cNvPr>
          <p:cNvSpPr/>
          <p:nvPr/>
        </p:nvSpPr>
        <p:spPr>
          <a:xfrm>
            <a:off x="4000383" y="3495075"/>
            <a:ext cx="1742785" cy="259045"/>
          </a:xfrm>
          <a:prstGeom prst="rect">
            <a:avLst/>
          </a:prstGeom>
        </p:spPr>
        <p:txBody>
          <a:bodyPr wrap="none">
            <a:spAutoFit/>
          </a:bodyPr>
          <a:lstStyle/>
          <a:p>
            <a:pPr>
              <a:lnSpc>
                <a:spcPts val="1200"/>
              </a:lnSpc>
              <a:spcAft>
                <a:spcPts val="0"/>
              </a:spcAft>
            </a:pPr>
            <a:r>
              <a:rPr lang="zh-CN"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喷嘴节流孔</a:t>
            </a:r>
            <a:endParaRPr lang="zh-CN" altLang="zh-CN" sz="2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034F1376-AA90-4F12-BBB8-19631EF34B0F}"/>
                  </a:ext>
                </a:extLst>
              </p:cNvPr>
              <p:cNvSpPr/>
              <p:nvPr/>
            </p:nvSpPr>
            <p:spPr>
              <a:xfrm>
                <a:off x="4572477" y="4041385"/>
                <a:ext cx="1098955" cy="310854"/>
              </a:xfrm>
              <a:prstGeom prst="rect">
                <a:avLst/>
              </a:prstGeom>
            </p:spPr>
            <p:txBody>
              <a:bodyPr wrap="none">
                <a:spAutoFit/>
              </a:bodyPr>
              <a:lstStyle/>
              <a:p>
                <a:pPr>
                  <a:lnSpc>
                    <a:spcPts val="12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14:m>
                  <m:oMath xmlns:m="http://schemas.openxmlformats.org/officeDocument/2006/math">
                    <m:f>
                      <m:f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x</m:t>
                        </m:r>
                      </m:num>
                      <m:den>
                        <m:sSub>
                          <m:sSubPr>
                            <m:ctrlPr>
                              <a:rPr lang="zh-CN" altLang="zh-CN"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e>
                          <m:sub>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𝑛</m:t>
                            </m:r>
                          </m:sub>
                        </m:sSub>
                      </m:den>
                    </m:f>
                  </m:oMath>
                </a14:m>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&lt;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32</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xmlns="">
          <p:sp>
            <p:nvSpPr>
              <p:cNvPr id="32" name="矩形 31">
                <a:extLst>
                  <a:ext uri="{FF2B5EF4-FFF2-40B4-BE49-F238E27FC236}">
                    <a16:creationId xmlns:a16="http://schemas.microsoft.com/office/drawing/2014/main" id="{034F1376-AA90-4F12-BBB8-19631EF34B0F}"/>
                  </a:ext>
                </a:extLst>
              </p:cNvPr>
              <p:cNvSpPr>
                <a:spLocks noRot="1" noChangeAspect="1" noMove="1" noResize="1" noEditPoints="1" noAdjustHandles="1" noChangeArrowheads="1" noChangeShapeType="1" noTextEdit="1"/>
              </p:cNvSpPr>
              <p:nvPr/>
            </p:nvSpPr>
            <p:spPr>
              <a:xfrm>
                <a:off x="4572477" y="4041385"/>
                <a:ext cx="1098955" cy="310854"/>
              </a:xfrm>
              <a:prstGeom prst="rect">
                <a:avLst/>
              </a:prstGeom>
              <a:blipFill>
                <a:blip r:embed="rId6"/>
                <a:stretch>
                  <a:fillRect t="-45098"/>
                </a:stretch>
              </a:blipFill>
            </p:spPr>
            <p:txBody>
              <a:bodyPr/>
              <a:lstStyle/>
              <a:p>
                <a:r>
                  <a:rPr lang="zh-CN" altLang="en-US">
                    <a:noFill/>
                  </a:rPr>
                  <a:t> </a:t>
                </a:r>
              </a:p>
            </p:txBody>
          </p:sp>
        </mc:Fallback>
      </mc:AlternateContent>
      <p:sp>
        <p:nvSpPr>
          <p:cNvPr id="37" name="矩形 36">
            <a:extLst>
              <a:ext uri="{FF2B5EF4-FFF2-40B4-BE49-F238E27FC236}">
                <a16:creationId xmlns:a16="http://schemas.microsoft.com/office/drawing/2014/main" id="{AB5FD6D2-A07E-45BF-AD50-7FC83D29BAE8}"/>
              </a:ext>
            </a:extLst>
          </p:cNvPr>
          <p:cNvSpPr/>
          <p:nvPr/>
        </p:nvSpPr>
        <p:spPr>
          <a:xfrm>
            <a:off x="5574678" y="4539988"/>
            <a:ext cx="2585964" cy="230832"/>
          </a:xfrm>
          <a:prstGeom prst="rect">
            <a:avLst/>
          </a:prstGeom>
        </p:spPr>
        <p:txBody>
          <a:bodyPr wrap="none">
            <a:spAutoFit/>
          </a:bodyPr>
          <a:lstStyle/>
          <a:p>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为喷嘴与挡板的间隙</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9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为喷嘴节流孔直径</a:t>
            </a:r>
            <a:endPar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9" name="矩形 38">
            <a:extLst>
              <a:ext uri="{FF2B5EF4-FFF2-40B4-BE49-F238E27FC236}">
                <a16:creationId xmlns:a16="http://schemas.microsoft.com/office/drawing/2014/main" id="{8A96C758-A42F-4BA9-8E11-F0F8ABC0FDFC}"/>
              </a:ext>
            </a:extLst>
          </p:cNvPr>
          <p:cNvSpPr/>
          <p:nvPr/>
        </p:nvSpPr>
        <p:spPr>
          <a:xfrm>
            <a:off x="1454038" y="4634885"/>
            <a:ext cx="1752403" cy="252633"/>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液压阀的流量系数</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721A56E8-CDBD-41D6-98D7-57244C0B379A}"/>
                  </a:ext>
                </a:extLst>
              </p:cNvPr>
              <p:cNvSpPr/>
              <p:nvPr/>
            </p:nvSpPr>
            <p:spPr>
              <a:xfrm>
                <a:off x="6054426" y="4105879"/>
                <a:ext cx="1289969" cy="367216"/>
              </a:xfrm>
              <a:prstGeom prst="rect">
                <a:avLst/>
              </a:prstGeom>
            </p:spPr>
            <p:txBody>
              <a:bodyPr wrap="none">
                <a:spAutoFit/>
              </a:bodyPr>
              <a:lstStyle/>
              <a:p>
                <a:pPr>
                  <a:lnSpc>
                    <a:spcPts val="1200"/>
                  </a:lnSpc>
                  <a:spcAft>
                    <a:spcPts val="0"/>
                  </a:spcAft>
                </a:pPr>
                <a:r>
                  <a:rPr lang="en-US" altLang="zh-CN" sz="1050" i="1" dirty="0" err="1">
                    <a:solidFill>
                      <a:srgbClr val="000000"/>
                    </a:solidFill>
                    <a:latin typeface="NEU-BZ-S92"/>
                    <a:ea typeface="方正书宋_GBK"/>
                    <a:cs typeface="Times New Roman" panose="02020603050405020304" pitchFamily="18" charset="0"/>
                  </a:rPr>
                  <a:t>C</a:t>
                </a:r>
                <a:r>
                  <a:rPr lang="en-US" altLang="zh-CN" sz="1050" baseline="-25000" dirty="0" err="1">
                    <a:solidFill>
                      <a:srgbClr val="000000"/>
                    </a:solidFill>
                    <a:effectLst/>
                    <a:latin typeface="NEU-BZ-S92"/>
                    <a:ea typeface="方正书宋_GBK"/>
                    <a:cs typeface="Times New Roman" panose="02020603050405020304" pitchFamily="18" charset="0"/>
                  </a:rPr>
                  <a:t>dn</a:t>
                </a:r>
                <a:r>
                  <a:rPr lang="en-US" altLang="zh-CN" sz="1050" i="1" dirty="0">
                    <a:solidFill>
                      <a:srgbClr val="000000"/>
                    </a:solidFill>
                    <a:effectLst/>
                    <a:latin typeface="NEU-BZ-S92"/>
                    <a:ea typeface="方正书宋_GBK"/>
                    <a:cs typeface="Times New Roman" panose="02020603050405020304" pitchFamily="18" charset="0"/>
                  </a:rPr>
                  <a:t>=</a:t>
                </a:r>
                <a14:m>
                  <m:oMath xmlns:m="http://schemas.openxmlformats.org/officeDocument/2006/math">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0</m:t>
                        </m:r>
                        <m:r>
                          <m:rPr>
                            <m:nor/>
                          </m:rPr>
                          <a:rPr lang="en-US" altLang="zh-CN" sz="16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8</m:t>
                        </m:r>
                      </m:num>
                      <m:den>
                        <m:rad>
                          <m:radPr>
                            <m:degHide m:val="on"/>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1+16</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x</m:t>
                                        </m:r>
                                      </m:num>
                                      <m:den>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e>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𝑛</m:t>
                                            </m:r>
                                          </m:sub>
                                        </m:sSub>
                                      </m:den>
                                    </m:f>
                                  </m:e>
                                </m:d>
                              </m:e>
                              <m:sup>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2</m:t>
                                </m:r>
                              </m:sup>
                            </m:sSup>
                          </m:e>
                        </m:rad>
                      </m:den>
                    </m:f>
                  </m:oMath>
                </a14:m>
                <a:endParaRPr lang="zh-CN" altLang="zh-CN" sz="1400" dirty="0">
                  <a:solidFill>
                    <a:srgbClr val="000000"/>
                  </a:solidFill>
                  <a:effectLst/>
                  <a:latin typeface="NEU-BZ-S92"/>
                  <a:ea typeface="方正书宋_GBK"/>
                  <a:cs typeface="Times New Roman" panose="02020603050405020304" pitchFamily="18" charset="0"/>
                </a:endParaRPr>
              </a:p>
            </p:txBody>
          </p:sp>
        </mc:Choice>
        <mc:Fallback xmlns="">
          <p:sp>
            <p:nvSpPr>
              <p:cNvPr id="5" name="矩形 4">
                <a:extLst>
                  <a:ext uri="{FF2B5EF4-FFF2-40B4-BE49-F238E27FC236}">
                    <a16:creationId xmlns:a16="http://schemas.microsoft.com/office/drawing/2014/main" id="{721A56E8-CDBD-41D6-98D7-57244C0B379A}"/>
                  </a:ext>
                </a:extLst>
              </p:cNvPr>
              <p:cNvSpPr>
                <a:spLocks noRot="1" noChangeAspect="1" noMove="1" noResize="1" noEditPoints="1" noAdjustHandles="1" noChangeArrowheads="1" noChangeShapeType="1" noTextEdit="1"/>
              </p:cNvSpPr>
              <p:nvPr/>
            </p:nvSpPr>
            <p:spPr>
              <a:xfrm>
                <a:off x="6054426" y="4105879"/>
                <a:ext cx="1289969" cy="367216"/>
              </a:xfrm>
              <a:prstGeom prst="rect">
                <a:avLst/>
              </a:prstGeom>
              <a:blipFill>
                <a:blip r:embed="rId7"/>
                <a:stretch>
                  <a:fillRect t="-8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74768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3T27.EPS" descr="id:2147503784;FounderCES">
            <a:extLst>
              <a:ext uri="{FF2B5EF4-FFF2-40B4-BE49-F238E27FC236}">
                <a16:creationId xmlns:a16="http://schemas.microsoft.com/office/drawing/2014/main" id="{394C3A31-C00B-4F79-AA00-5669DD4BF28B}"/>
              </a:ext>
            </a:extLst>
          </p:cNvPr>
          <p:cNvPicPr/>
          <p:nvPr/>
        </p:nvPicPr>
        <p:blipFill>
          <a:blip r:embed="rId2"/>
          <a:stretch>
            <a:fillRect/>
          </a:stretch>
        </p:blipFill>
        <p:spPr>
          <a:xfrm>
            <a:off x="242569" y="2747233"/>
            <a:ext cx="4654513" cy="1786618"/>
          </a:xfrm>
          <a:prstGeom prst="rect">
            <a:avLst/>
          </a:prstGeom>
        </p:spPr>
      </p:pic>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pic>
        <p:nvPicPr>
          <p:cNvPr id="3" name="图片 2">
            <a:extLst>
              <a:ext uri="{FF2B5EF4-FFF2-40B4-BE49-F238E27FC236}">
                <a16:creationId xmlns:a16="http://schemas.microsoft.com/office/drawing/2014/main" id="{B58F1CC3-8A39-4DE3-B709-D187F5A4D162}"/>
              </a:ext>
            </a:extLst>
          </p:cNvPr>
          <p:cNvPicPr>
            <a:picLocks noChangeAspect="1"/>
          </p:cNvPicPr>
          <p:nvPr/>
        </p:nvPicPr>
        <p:blipFill>
          <a:blip r:embed="rId3"/>
          <a:stretch>
            <a:fillRect/>
          </a:stretch>
        </p:blipFill>
        <p:spPr>
          <a:xfrm>
            <a:off x="1314027" y="831182"/>
            <a:ext cx="1759243" cy="836104"/>
          </a:xfrm>
          <a:prstGeom prst="rect">
            <a:avLst/>
          </a:prstGeom>
        </p:spPr>
      </p:pic>
      <p:pic>
        <p:nvPicPr>
          <p:cNvPr id="5" name="图片 4">
            <a:extLst>
              <a:ext uri="{FF2B5EF4-FFF2-40B4-BE49-F238E27FC236}">
                <a16:creationId xmlns:a16="http://schemas.microsoft.com/office/drawing/2014/main" id="{986F9EB5-E35E-4A72-8A98-E458826A43E5}"/>
              </a:ext>
            </a:extLst>
          </p:cNvPr>
          <p:cNvPicPr>
            <a:picLocks noChangeAspect="1"/>
          </p:cNvPicPr>
          <p:nvPr/>
        </p:nvPicPr>
        <p:blipFill>
          <a:blip r:embed="rId4"/>
          <a:stretch>
            <a:fillRect/>
          </a:stretch>
        </p:blipFill>
        <p:spPr>
          <a:xfrm>
            <a:off x="3887893" y="831182"/>
            <a:ext cx="1750186" cy="831800"/>
          </a:xfrm>
          <a:prstGeom prst="rect">
            <a:avLst/>
          </a:prstGeom>
        </p:spPr>
      </p:pic>
      <p:pic>
        <p:nvPicPr>
          <p:cNvPr id="7" name="图片 6">
            <a:extLst>
              <a:ext uri="{FF2B5EF4-FFF2-40B4-BE49-F238E27FC236}">
                <a16:creationId xmlns:a16="http://schemas.microsoft.com/office/drawing/2014/main" id="{B78DC6E2-B643-4F4D-9EFD-BCD04ADFC699}"/>
              </a:ext>
            </a:extLst>
          </p:cNvPr>
          <p:cNvPicPr>
            <a:picLocks noChangeAspect="1"/>
          </p:cNvPicPr>
          <p:nvPr/>
        </p:nvPicPr>
        <p:blipFill>
          <a:blip r:embed="rId5"/>
          <a:stretch>
            <a:fillRect/>
          </a:stretch>
        </p:blipFill>
        <p:spPr>
          <a:xfrm>
            <a:off x="6452702" y="824079"/>
            <a:ext cx="1729502" cy="837976"/>
          </a:xfrm>
          <a:prstGeom prst="rect">
            <a:avLst/>
          </a:prstGeom>
        </p:spPr>
      </p:pic>
      <p:sp>
        <p:nvSpPr>
          <p:cNvPr id="9" name="矩形 8">
            <a:extLst>
              <a:ext uri="{FF2B5EF4-FFF2-40B4-BE49-F238E27FC236}">
                <a16:creationId xmlns:a16="http://schemas.microsoft.com/office/drawing/2014/main" id="{6075509E-E0B4-4043-923F-52A1E2F6BE7D}"/>
              </a:ext>
            </a:extLst>
          </p:cNvPr>
          <p:cNvSpPr/>
          <p:nvPr/>
        </p:nvSpPr>
        <p:spPr>
          <a:xfrm>
            <a:off x="1836732" y="1726443"/>
            <a:ext cx="5516254"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说明</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液流流经孔口或喷嘴时的流量系数是随</a:t>
            </a:r>
            <a:r>
              <a:rPr lang="en-US" altLang="zh-CN" sz="1200" b="1"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和孔口棱边情况而变化的</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50ADF291-A66A-4CF7-81FD-40FD3EF5D463}"/>
              </a:ext>
            </a:extLst>
          </p:cNvPr>
          <p:cNvSpPr/>
          <p:nvPr/>
        </p:nvSpPr>
        <p:spPr>
          <a:xfrm>
            <a:off x="221672" y="1930345"/>
            <a:ext cx="8684892" cy="854080"/>
          </a:xfrm>
          <a:prstGeom prst="rect">
            <a:avLst/>
          </a:prstGeom>
        </p:spPr>
        <p:txBody>
          <a:bodyPr wrap="square">
            <a:spAutoFit/>
          </a:bodyPr>
          <a:lstStyle/>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没有一种标准的孔口能保持流量系数不变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这就使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用孔口来对流量进行控制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的问题变得复杂起来。</a:t>
            </a:r>
            <a:endPar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有一种解决的办法是把锐边孔口与圆边孔口</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或锥孔、喷嘴</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通过串联或并联的形式结合起来</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以便尽可能在实际上减小流量系数的变化</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a:extLst>
              <a:ext uri="{FF2B5EF4-FFF2-40B4-BE49-F238E27FC236}">
                <a16:creationId xmlns:a16="http://schemas.microsoft.com/office/drawing/2014/main" id="{34D89744-E204-43D7-9673-DB16E0AB1724}"/>
              </a:ext>
            </a:extLst>
          </p:cNvPr>
          <p:cNvSpPr/>
          <p:nvPr/>
        </p:nvSpPr>
        <p:spPr>
          <a:xfrm>
            <a:off x="414125" y="4078096"/>
            <a:ext cx="4572000" cy="404406"/>
          </a:xfrm>
          <a:prstGeom prst="rect">
            <a:avLst/>
          </a:prstGeom>
        </p:spPr>
        <p:txBody>
          <a:bodyPr>
            <a:spAutoFit/>
          </a:bodyPr>
          <a:lstStyle/>
          <a:p>
            <a:pPr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7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保持不变的方法</a:t>
            </a:r>
            <a:endPar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ts val="1200"/>
              </a:lnSpc>
              <a:spcAft>
                <a:spcPts val="0"/>
              </a:spcAft>
            </a:pP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串联　</a:t>
            </a: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并联</a:t>
            </a:r>
            <a:endParaRPr lang="zh-CN" altLang="zh-CN" sz="9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a:extLst>
              <a:ext uri="{FF2B5EF4-FFF2-40B4-BE49-F238E27FC236}">
                <a16:creationId xmlns:a16="http://schemas.microsoft.com/office/drawing/2014/main" id="{120F877F-9B30-4864-82EC-E5E53054EEF9}"/>
              </a:ext>
            </a:extLst>
          </p:cNvPr>
          <p:cNvSpPr/>
          <p:nvPr/>
        </p:nvSpPr>
        <p:spPr>
          <a:xfrm>
            <a:off x="4971193" y="3106650"/>
            <a:ext cx="2185214"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流量系数的关系式在串联时为</a:t>
            </a:r>
            <a:endParaRPr lang="zh-CN" altLang="en-US" sz="1200" dirty="0">
              <a:latin typeface="Times New Roman" panose="02020603050405020304" pitchFamily="18" charset="0"/>
              <a:ea typeface="黑体" panose="02010609060101010101" pitchFamily="49" charset="-122"/>
            </a:endParaRPr>
          </a:p>
        </p:txBody>
      </p:sp>
      <p:sp>
        <p:nvSpPr>
          <p:cNvPr id="19" name="矩形 18">
            <a:extLst>
              <a:ext uri="{FF2B5EF4-FFF2-40B4-BE49-F238E27FC236}">
                <a16:creationId xmlns:a16="http://schemas.microsoft.com/office/drawing/2014/main" id="{9C66B1CA-74E6-4EAD-A5B9-6C0AE54955FE}"/>
              </a:ext>
            </a:extLst>
          </p:cNvPr>
          <p:cNvSpPr/>
          <p:nvPr/>
        </p:nvSpPr>
        <p:spPr>
          <a:xfrm>
            <a:off x="5445727" y="3634646"/>
            <a:ext cx="1107996"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而在并联时为</a:t>
            </a:r>
            <a:endParaRPr lang="zh-CN" altLang="en-US" sz="1200" dirty="0">
              <a:latin typeface="Times New Roman" panose="02020603050405020304" pitchFamily="18" charset="0"/>
              <a:ea typeface="黑体" panose="02010609060101010101" pitchFamily="49" charset="-122"/>
            </a:endParaRPr>
          </a:p>
        </p:txBody>
      </p:sp>
      <p:sp>
        <p:nvSpPr>
          <p:cNvPr id="27" name="矩形 26">
            <a:extLst>
              <a:ext uri="{FF2B5EF4-FFF2-40B4-BE49-F238E27FC236}">
                <a16:creationId xmlns:a16="http://schemas.microsoft.com/office/drawing/2014/main" id="{2A04B5CB-8941-4665-BA78-A66B78674226}"/>
              </a:ext>
            </a:extLst>
          </p:cNvPr>
          <p:cNvSpPr/>
          <p:nvPr/>
        </p:nvSpPr>
        <p:spPr>
          <a:xfrm>
            <a:off x="4986125" y="4061901"/>
            <a:ext cx="3883913" cy="297517"/>
          </a:xfrm>
          <a:prstGeom prst="rect">
            <a:avLst/>
          </a:prstGeom>
        </p:spPr>
        <p:txBody>
          <a:bodyPr wrap="square">
            <a:spAutoFit/>
          </a:bodyPr>
          <a:lstStyle/>
          <a:p>
            <a:pPr>
              <a:lnSpc>
                <a:spcPts val="1575"/>
              </a:lnSpc>
              <a:spcAft>
                <a:spcPts val="0"/>
              </a:spcAft>
            </a:pP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9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900" i="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i</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单个孔口的流量系数</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9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dΣ</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孔口组合的综合流量系数。</a:t>
            </a:r>
            <a:endParaRPr lang="zh-CN" altLang="zh-CN" sz="9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4" name="矩形 33">
            <a:extLst>
              <a:ext uri="{FF2B5EF4-FFF2-40B4-BE49-F238E27FC236}">
                <a16:creationId xmlns:a16="http://schemas.microsoft.com/office/drawing/2014/main" id="{7517FD51-7EB4-4593-8E08-675188777DC6}"/>
              </a:ext>
            </a:extLst>
          </p:cNvPr>
          <p:cNvSpPr/>
          <p:nvPr/>
        </p:nvSpPr>
        <p:spPr>
          <a:xfrm>
            <a:off x="414125" y="4506015"/>
            <a:ext cx="8174037" cy="577081"/>
          </a:xfrm>
          <a:prstGeom prst="rect">
            <a:avLst/>
          </a:prstGeom>
        </p:spPr>
        <p:txBody>
          <a:bodyPr wrap="square">
            <a:spAutoFit/>
          </a:bodyPr>
          <a:lstStyle/>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采用上述串、并联结构时孔口相对于管道的尺寸比例也要合适。</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如果孔径与管径之比大于</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在同样的</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值下</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值也会增大。所以为了确保</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值恒定起见</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孔径与管径之比不要超过</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3D483BEC-CA68-4EC5-8BF5-F2AA9F54A732}"/>
                  </a:ext>
                </a:extLst>
              </p:cNvPr>
              <p:cNvSpPr/>
              <p:nvPr/>
            </p:nvSpPr>
            <p:spPr>
              <a:xfrm>
                <a:off x="7102369" y="2991426"/>
                <a:ext cx="1384353" cy="4569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100" i="1">
                              <a:latin typeface="Cambria Math" panose="02040503050406030204" pitchFamily="18" charset="0"/>
                            </a:rPr>
                          </m:ctrlPr>
                        </m:fPr>
                        <m:num>
                          <m:r>
                            <a:rPr lang="zh-CN" altLang="en-US" sz="1100">
                              <a:latin typeface="Cambria Math" panose="02040503050406030204" pitchFamily="18" charset="0"/>
                            </a:rPr>
                            <m:t>1</m:t>
                          </m:r>
                        </m:num>
                        <m:den>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𝐶</m:t>
                              </m:r>
                            </m:e>
                            <m:sub>
                              <m:r>
                                <m:rPr>
                                  <m:sty m:val="p"/>
                                </m:rPr>
                                <a:rPr lang="zh-CN" altLang="en-US" sz="1100" i="0">
                                  <a:latin typeface="Cambria Math" panose="02040503050406030204" pitchFamily="18" charset="0"/>
                                </a:rPr>
                                <m:t>dΣ</m:t>
                              </m:r>
                            </m:sub>
                            <m:sup>
                              <m:r>
                                <a:rPr lang="zh-CN" altLang="en-US" sz="1100" i="0">
                                  <a:latin typeface="Cambria Math" panose="02040503050406030204" pitchFamily="18" charset="0"/>
                                </a:rPr>
                                <m:t>2</m:t>
                              </m:r>
                            </m:sup>
                          </m:sSubSup>
                        </m:den>
                      </m:f>
                      <m:r>
                        <a:rPr lang="zh-CN" altLang="en-US" sz="1100" i="0">
                          <a:latin typeface="Cambria Math" panose="02040503050406030204" pitchFamily="18" charset="0"/>
                        </a:rPr>
                        <m:t>=</m:t>
                      </m:r>
                      <m:r>
                        <m:rPr>
                          <m:sty m:val="p"/>
                        </m:rPr>
                        <a:rPr lang="zh-CN" altLang="en-US" sz="1100" i="0">
                          <a:latin typeface="Cambria Math" panose="02040503050406030204" pitchFamily="18" charset="0"/>
                        </a:rPr>
                        <m:t>Σ</m:t>
                      </m:r>
                      <m:f>
                        <m:fPr>
                          <m:ctrlPr>
                            <a:rPr lang="zh-CN" altLang="en-US" sz="1100" i="1">
                              <a:latin typeface="Cambria Math" panose="02040503050406030204" pitchFamily="18" charset="0"/>
                            </a:rPr>
                          </m:ctrlPr>
                        </m:fPr>
                        <m:num>
                          <m:r>
                            <a:rPr lang="zh-CN" altLang="en-US" sz="1100" i="0">
                              <a:latin typeface="Cambria Math" panose="02040503050406030204" pitchFamily="18" charset="0"/>
                            </a:rPr>
                            <m:t>1</m:t>
                          </m:r>
                        </m:num>
                        <m:den>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𝐶</m:t>
                              </m:r>
                            </m:e>
                            <m:sub>
                              <m:r>
                                <m:rPr>
                                  <m:sty m:val="p"/>
                                </m:rPr>
                                <a:rPr lang="zh-CN" altLang="en-US" sz="1100" i="0">
                                  <a:latin typeface="Cambria Math" panose="02040503050406030204" pitchFamily="18" charset="0"/>
                                </a:rPr>
                                <m:t>d</m:t>
                              </m:r>
                              <m:r>
                                <a:rPr lang="zh-CN" altLang="en-US" sz="1100" i="1">
                                  <a:latin typeface="Cambria Math" panose="02040503050406030204" pitchFamily="18" charset="0"/>
                                </a:rPr>
                                <m:t>𝑖</m:t>
                              </m:r>
                            </m:sub>
                            <m:sup>
                              <m:r>
                                <a:rPr lang="zh-CN" altLang="en-US" sz="1100" i="0">
                                  <a:latin typeface="Cambria Math" panose="02040503050406030204" pitchFamily="18" charset="0"/>
                                </a:rPr>
                                <m:t>2</m:t>
                              </m:r>
                            </m:sup>
                          </m:sSubSup>
                        </m:den>
                      </m:f>
                      <m:r>
                        <m:rPr>
                          <m:nor/>
                        </m:rPr>
                        <a:rPr lang="zh-CN" altLang="en-US" sz="1100" i="1">
                          <a:latin typeface="Cambria Math" panose="02040503050406030204" pitchFamily="18" charset="0"/>
                        </a:rPr>
                        <m:t>(</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51</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2" name="矩形 1">
                <a:extLst>
                  <a:ext uri="{FF2B5EF4-FFF2-40B4-BE49-F238E27FC236}">
                    <a16:creationId xmlns:a16="http://schemas.microsoft.com/office/drawing/2014/main" id="{3D483BEC-CA68-4EC5-8BF5-F2AA9F54A732}"/>
                  </a:ext>
                </a:extLst>
              </p:cNvPr>
              <p:cNvSpPr>
                <a:spLocks noRot="1" noChangeAspect="1" noMove="1" noResize="1" noEditPoints="1" noAdjustHandles="1" noChangeArrowheads="1" noChangeShapeType="1" noTextEdit="1"/>
              </p:cNvSpPr>
              <p:nvPr/>
            </p:nvSpPr>
            <p:spPr>
              <a:xfrm>
                <a:off x="7102369" y="2991426"/>
                <a:ext cx="1384353" cy="4569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58393AC7-C4AA-4FE8-A9A9-B54B1F5C4153}"/>
                  </a:ext>
                </a:extLst>
              </p:cNvPr>
              <p:cNvSpPr/>
              <p:nvPr/>
            </p:nvSpPr>
            <p:spPr>
              <a:xfrm>
                <a:off x="6597961" y="3625916"/>
                <a:ext cx="1438984" cy="2893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𝐶</m:t>
                          </m:r>
                        </m:e>
                        <m:sub>
                          <m:r>
                            <m:rPr>
                              <m:sty m:val="p"/>
                            </m:rPr>
                            <a:rPr lang="zh-CN" altLang="en-US" sz="1200" i="0">
                              <a:latin typeface="Cambria Math" panose="02040503050406030204" pitchFamily="18" charset="0"/>
                            </a:rPr>
                            <m:t>dΣ</m:t>
                          </m:r>
                        </m:sub>
                        <m:sup>
                          <m:r>
                            <a:rPr lang="zh-CN" altLang="en-US" sz="1200" i="0">
                              <a:latin typeface="Cambria Math" panose="02040503050406030204" pitchFamily="18" charset="0"/>
                            </a:rPr>
                            <m:t>2</m:t>
                          </m:r>
                        </m:sup>
                      </m:sSubSup>
                      <m:r>
                        <a:rPr lang="zh-CN" altLang="en-US" sz="1200" i="0">
                          <a:latin typeface="Cambria Math" panose="02040503050406030204" pitchFamily="18" charset="0"/>
                        </a:rPr>
                        <m:t>=</m:t>
                      </m:r>
                      <m:r>
                        <m:rPr>
                          <m:sty m:val="p"/>
                        </m:rPr>
                        <a:rPr lang="zh-CN" altLang="en-US" sz="1200" i="0">
                          <a:latin typeface="Cambria Math" panose="02040503050406030204" pitchFamily="18" charset="0"/>
                        </a:rPr>
                        <m:t>Σ</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𝐶</m:t>
                          </m:r>
                        </m:e>
                        <m:sub>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𝑖</m:t>
                          </m:r>
                        </m:sub>
                        <m:sup>
                          <m:r>
                            <a:rPr lang="zh-CN" altLang="en-US" sz="1200" i="0">
                              <a:latin typeface="Cambria Math" panose="02040503050406030204" pitchFamily="18" charset="0"/>
                            </a:rPr>
                            <m:t>2</m:t>
                          </m:r>
                        </m:sup>
                      </m:sSubSup>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52</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4" name="矩形 3">
                <a:extLst>
                  <a:ext uri="{FF2B5EF4-FFF2-40B4-BE49-F238E27FC236}">
                    <a16:creationId xmlns:a16="http://schemas.microsoft.com/office/drawing/2014/main" id="{58393AC7-C4AA-4FE8-A9A9-B54B1F5C4153}"/>
                  </a:ext>
                </a:extLst>
              </p:cNvPr>
              <p:cNvSpPr>
                <a:spLocks noRot="1" noChangeAspect="1" noMove="1" noResize="1" noEditPoints="1" noAdjustHandles="1" noChangeArrowheads="1" noChangeShapeType="1" noTextEdit="1"/>
              </p:cNvSpPr>
              <p:nvPr/>
            </p:nvSpPr>
            <p:spPr>
              <a:xfrm>
                <a:off x="6597961" y="3625916"/>
                <a:ext cx="1438984" cy="289310"/>
              </a:xfrm>
              <a:prstGeom prst="rect">
                <a:avLst/>
              </a:prstGeom>
              <a:blipFill>
                <a:blip r:embed="rId7"/>
                <a:stretch>
                  <a:fillRect b="-106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4146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
                                            <p:txEl>
                                              <p:pRg st="0" end="0"/>
                                            </p:txEl>
                                          </p:spTgt>
                                        </p:tgtEl>
                                        <p:attrNameLst>
                                          <p:attrName>style.visibility</p:attrName>
                                        </p:attrNameLst>
                                      </p:cBhvr>
                                      <p:to>
                                        <p:strVal val="visible"/>
                                      </p:to>
                                    </p:set>
                                    <p:animEffect transition="in" filter="wipe(left)">
                                      <p:cBhvr>
                                        <p:cTn id="34" dur="500"/>
                                        <p:tgtEl>
                                          <p:spTgt spid="2">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p:cTn id="49" dur="500" fill="hold"/>
                                        <p:tgtEl>
                                          <p:spTgt spid="27"/>
                                        </p:tgtEl>
                                        <p:attrNameLst>
                                          <p:attrName>ppt_w</p:attrName>
                                        </p:attrNameLst>
                                      </p:cBhvr>
                                      <p:tavLst>
                                        <p:tav tm="0">
                                          <p:val>
                                            <p:fltVal val="0"/>
                                          </p:val>
                                        </p:tav>
                                        <p:tav tm="100000">
                                          <p:val>
                                            <p:strVal val="#ppt_w"/>
                                          </p:val>
                                        </p:tav>
                                      </p:tavLst>
                                    </p:anim>
                                    <p:anim calcmode="lin" valueType="num">
                                      <p:cBhvr>
                                        <p:cTn id="50" dur="500" fill="hold"/>
                                        <p:tgtEl>
                                          <p:spTgt spid="27"/>
                                        </p:tgtEl>
                                        <p:attrNameLst>
                                          <p:attrName>ppt_h</p:attrName>
                                        </p:attrNameLst>
                                      </p:cBhvr>
                                      <p:tavLst>
                                        <p:tav tm="0">
                                          <p:val>
                                            <p:fltVal val="0"/>
                                          </p:val>
                                        </p:tav>
                                        <p:tav tm="100000">
                                          <p:val>
                                            <p:strVal val="#ppt_h"/>
                                          </p:val>
                                        </p:tav>
                                      </p:tavLst>
                                    </p:anim>
                                    <p:animEffect transition="in" filter="fade">
                                      <p:cBhvr>
                                        <p:cTn id="51" dur="500"/>
                                        <p:tgtEl>
                                          <p:spTgt spid="2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6" grpId="0"/>
      <p:bldP spid="17" grpId="0"/>
      <p:bldP spid="19" grpId="0"/>
      <p:bldP spid="27" grpId="0"/>
      <p:bldP spid="34"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二、短孔和细长孔</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pic>
        <p:nvPicPr>
          <p:cNvPr id="17" name="3T28.EPS" descr="id:2147503804;FounderCES">
            <a:extLst>
              <a:ext uri="{FF2B5EF4-FFF2-40B4-BE49-F238E27FC236}">
                <a16:creationId xmlns:a16="http://schemas.microsoft.com/office/drawing/2014/main" id="{FAD626A7-F0A4-4273-A89D-37AA3BE13B80}"/>
              </a:ext>
            </a:extLst>
          </p:cNvPr>
          <p:cNvPicPr/>
          <p:nvPr/>
        </p:nvPicPr>
        <p:blipFill>
          <a:blip r:embed="rId2"/>
          <a:stretch>
            <a:fillRect/>
          </a:stretch>
        </p:blipFill>
        <p:spPr>
          <a:xfrm>
            <a:off x="3249524" y="1403234"/>
            <a:ext cx="2705735" cy="1610360"/>
          </a:xfrm>
          <a:prstGeom prst="rect">
            <a:avLst/>
          </a:prstGeom>
        </p:spPr>
      </p:pic>
      <p:sp>
        <p:nvSpPr>
          <p:cNvPr id="15" name="矩形 14">
            <a:extLst>
              <a:ext uri="{FF2B5EF4-FFF2-40B4-BE49-F238E27FC236}">
                <a16:creationId xmlns:a16="http://schemas.microsoft.com/office/drawing/2014/main" id="{E5157E45-BBE4-43C4-8D9B-461EC8F20B3C}"/>
              </a:ext>
            </a:extLst>
          </p:cNvPr>
          <p:cNvSpPr/>
          <p:nvPr/>
        </p:nvSpPr>
        <p:spPr>
          <a:xfrm>
            <a:off x="3786222" y="3034895"/>
            <a:ext cx="1704313"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液体流经短孔的流量系数</a:t>
            </a:r>
            <a:endParaRPr lang="zh-CN" altLang="en-US" sz="1600" dirty="0">
              <a:latin typeface="Times New Roman" panose="02020603050405020304" pitchFamily="18" charset="0"/>
              <a:ea typeface="黑体" panose="02010609060101010101" pitchFamily="49" charset="-122"/>
            </a:endParaRPr>
          </a:p>
        </p:txBody>
      </p:sp>
      <p:sp>
        <p:nvSpPr>
          <p:cNvPr id="18" name="矩形 17">
            <a:extLst>
              <a:ext uri="{FF2B5EF4-FFF2-40B4-BE49-F238E27FC236}">
                <a16:creationId xmlns:a16="http://schemas.microsoft.com/office/drawing/2014/main" id="{CE0522FB-D5F4-4BE3-9DDA-ADA939996F1D}"/>
              </a:ext>
            </a:extLst>
          </p:cNvPr>
          <p:cNvSpPr/>
          <p:nvPr/>
        </p:nvSpPr>
        <p:spPr>
          <a:xfrm>
            <a:off x="6194781" y="1909571"/>
            <a:ext cx="2639292" cy="854080"/>
          </a:xfrm>
          <a:prstGeom prst="rect">
            <a:avLst/>
          </a:prstGeom>
        </p:spPr>
        <p:txBody>
          <a:bodyPr wrap="square">
            <a:spAutoFit/>
          </a:bodyPr>
          <a:lstStyle/>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当孔的长度和直径之比</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&lt;l/d</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称为短孔</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短孔加工比薄壁小孔容易</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因此特别适合于作固定节流器使用。</a:t>
            </a:r>
            <a:endParaRPr lang="zh-CN" altLang="en-US" sz="2000" dirty="0">
              <a:latin typeface="Times New Roman" panose="02020603050405020304" pitchFamily="18" charset="0"/>
              <a:ea typeface="黑体" panose="02010609060101010101" pitchFamily="49" charset="-122"/>
            </a:endParaRPr>
          </a:p>
        </p:txBody>
      </p:sp>
      <p:sp>
        <p:nvSpPr>
          <p:cNvPr id="20" name="矩形 19">
            <a:extLst>
              <a:ext uri="{FF2B5EF4-FFF2-40B4-BE49-F238E27FC236}">
                <a16:creationId xmlns:a16="http://schemas.microsoft.com/office/drawing/2014/main" id="{1087DB9B-DB38-44F3-892F-CF0E3C43887E}"/>
              </a:ext>
            </a:extLst>
          </p:cNvPr>
          <p:cNvSpPr/>
          <p:nvPr/>
        </p:nvSpPr>
        <p:spPr>
          <a:xfrm>
            <a:off x="106222" y="1594387"/>
            <a:ext cx="2829890" cy="1477328"/>
          </a:xfrm>
          <a:prstGeom prst="rect">
            <a:avLst/>
          </a:prstGeom>
        </p:spPr>
        <p:txBody>
          <a:bodyPr wrap="square">
            <a:spAutoFit/>
          </a:bodyPr>
          <a:lstStyle/>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短孔的流量公式依然是式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48), </a:t>
            </a:r>
          </a:p>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但其流量系数</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应由图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28</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查出。</a:t>
            </a:r>
            <a:endPar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2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由图中可知</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Re&gt;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2000</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05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基本保持在</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左右。</a:t>
            </a:r>
            <a:endParaRPr lang="zh-CN" altLang="zh-CN" sz="105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9A0EA690-E609-43F6-A769-E0CED3AAE488}"/>
                  </a:ext>
                </a:extLst>
              </p:cNvPr>
              <p:cNvSpPr/>
              <p:nvPr/>
            </p:nvSpPr>
            <p:spPr>
              <a:xfrm>
                <a:off x="430449" y="3373536"/>
                <a:ext cx="7978055" cy="837217"/>
              </a:xfrm>
              <a:prstGeom prst="rect">
                <a:avLst/>
              </a:prstGeom>
            </p:spPr>
            <p:txBody>
              <a:bodyPr wrap="square">
                <a:spAutoFit/>
              </a:bodyPr>
              <a:lstStyle/>
              <a:p>
                <a:pPr algn="ct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当孔的长度和直径之比</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l/d&gt;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称为细长孔。</a:t>
                </a:r>
                <a:endPar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流经细长孔的液流一般都是层流</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所以细长孔的流量公式可以应用前面推导的圆管层流流量公式</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33),</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14:m>
                  <m:oMath xmlns:m="http://schemas.openxmlformats.org/officeDocument/2006/math">
                    <m:f>
                      <m:fPr>
                        <m:ctrlPr>
                          <a:rPr lang="zh-CN" altLang="zh-CN" sz="2400" i="1">
                            <a:effectLst/>
                            <a:latin typeface="Cambria Math" panose="02040503050406030204" pitchFamily="18" charset="0"/>
                          </a:rPr>
                        </m:ctrlPr>
                      </m:fPr>
                      <m:num>
                        <m:r>
                          <m:rPr>
                            <m:sty m:val="p"/>
                          </m:rPr>
                          <a:rPr lang="en-US" altLang="zh-CN" sz="1400">
                            <a:solidFill>
                              <a:srgbClr val="000000"/>
                            </a:solidFill>
                            <a:effectLst/>
                            <a:latin typeface="Cambria Math" panose="02040503050406030204" pitchFamily="18" charset="0"/>
                            <a:cs typeface="Times New Roman" panose="02020603050405020304" pitchFamily="18" charset="0"/>
                          </a:rPr>
                          <m:t>π</m:t>
                        </m:r>
                        <m:sSup>
                          <m:sSupPr>
                            <m:ctrlPr>
                              <a:rPr lang="zh-CN" altLang="zh-CN" sz="2400" i="1">
                                <a:effectLst/>
                                <a:latin typeface="Cambria Math" panose="02040503050406030204" pitchFamily="18" charset="0"/>
                              </a:rPr>
                            </m:ctrlPr>
                          </m:sSupPr>
                          <m:e>
                            <m:r>
                              <a:rPr lang="en-US" altLang="zh-CN" sz="1400" i="1">
                                <a:solidFill>
                                  <a:srgbClr val="000000"/>
                                </a:solidFill>
                                <a:effectLst/>
                                <a:latin typeface="Cambria Math" panose="02040503050406030204" pitchFamily="18" charset="0"/>
                                <a:cs typeface="Times New Roman" panose="02020603050405020304" pitchFamily="18" charset="0"/>
                              </a:rPr>
                              <m:t>𝑑</m:t>
                            </m:r>
                          </m:e>
                          <m:sup>
                            <m:r>
                              <a:rPr lang="en-US" altLang="zh-CN" sz="1400">
                                <a:solidFill>
                                  <a:srgbClr val="000000"/>
                                </a:solidFill>
                                <a:effectLst/>
                                <a:latin typeface="Cambria Math" panose="02040503050406030204" pitchFamily="18" charset="0"/>
                                <a:cs typeface="Times New Roman" panose="02020603050405020304" pitchFamily="18" charset="0"/>
                              </a:rPr>
                              <m:t>4</m:t>
                            </m:r>
                          </m:sup>
                        </m:sSup>
                      </m:num>
                      <m:den>
                        <m:r>
                          <a:rPr lang="en-US" altLang="zh-CN" sz="1400">
                            <a:solidFill>
                              <a:srgbClr val="000000"/>
                            </a:solidFill>
                            <a:effectLst/>
                            <a:latin typeface="Cambria Math" panose="02040503050406030204" pitchFamily="18" charset="0"/>
                            <a:cs typeface="Times New Roman" panose="02020603050405020304" pitchFamily="18" charset="0"/>
                          </a:rPr>
                          <m:t>128</m:t>
                        </m:r>
                        <m:r>
                          <a:rPr lang="en-US" altLang="zh-CN" sz="1400" i="1">
                            <a:solidFill>
                              <a:srgbClr val="000000"/>
                            </a:solidFill>
                            <a:effectLst/>
                            <a:latin typeface="Cambria Math" panose="02040503050406030204" pitchFamily="18" charset="0"/>
                            <a:cs typeface="Times New Roman" panose="02020603050405020304" pitchFamily="18" charset="0"/>
                          </a:rPr>
                          <m:t>𝜇</m:t>
                        </m:r>
                        <m:r>
                          <a:rPr lang="en-US" altLang="zh-CN" sz="1400" i="1">
                            <a:solidFill>
                              <a:srgbClr val="000000"/>
                            </a:solidFill>
                            <a:effectLst/>
                            <a:latin typeface="Cambria Math" panose="02040503050406030204" pitchFamily="18" charset="0"/>
                            <a:cs typeface="Times New Roman" panose="02020603050405020304" pitchFamily="18" charset="0"/>
                          </a:rPr>
                          <m:t>𝑙</m:t>
                        </m:r>
                      </m:den>
                    </m:f>
                  </m:oMath>
                </a14:m>
                <a:r>
                  <a:rPr lang="en-US" altLang="zh-CN" sz="12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49" charset="-122"/>
                </a:endParaRPr>
              </a:p>
            </p:txBody>
          </p:sp>
        </mc:Choice>
        <mc:Fallback xmlns="">
          <p:sp>
            <p:nvSpPr>
              <p:cNvPr id="22" name="矩形 21">
                <a:extLst>
                  <a:ext uri="{FF2B5EF4-FFF2-40B4-BE49-F238E27FC236}">
                    <a16:creationId xmlns:a16="http://schemas.microsoft.com/office/drawing/2014/main" id="{9A0EA690-E609-43F6-A769-E0CED3AAE488}"/>
                  </a:ext>
                </a:extLst>
              </p:cNvPr>
              <p:cNvSpPr>
                <a:spLocks noRot="1" noChangeAspect="1" noMove="1" noResize="1" noEditPoints="1" noAdjustHandles="1" noChangeArrowheads="1" noChangeShapeType="1" noTextEdit="1"/>
              </p:cNvSpPr>
              <p:nvPr/>
            </p:nvSpPr>
            <p:spPr>
              <a:xfrm>
                <a:off x="430449" y="3373536"/>
                <a:ext cx="7978055" cy="837217"/>
              </a:xfrm>
              <a:prstGeom prst="rect">
                <a:avLst/>
              </a:prstGeom>
              <a:blipFill>
                <a:blip r:embed="rId3"/>
                <a:stretch>
                  <a:fillRect t="-725"/>
                </a:stretch>
              </a:blipFill>
            </p:spPr>
            <p:txBody>
              <a:bodyPr/>
              <a:lstStyle/>
              <a:p>
                <a:r>
                  <a:rPr lang="zh-CN" altLang="en-US">
                    <a:noFill/>
                  </a:rPr>
                  <a:t> </a:t>
                </a:r>
              </a:p>
            </p:txBody>
          </p:sp>
        </mc:Fallback>
      </mc:AlternateContent>
      <p:sp>
        <p:nvSpPr>
          <p:cNvPr id="26" name="圆角矩形 6">
            <a:extLst>
              <a:ext uri="{FF2B5EF4-FFF2-40B4-BE49-F238E27FC236}">
                <a16:creationId xmlns:a16="http://schemas.microsoft.com/office/drawing/2014/main" id="{81E8A1AF-F114-4194-AD89-61641CA6489C}"/>
              </a:ext>
            </a:extLst>
          </p:cNvPr>
          <p:cNvSpPr/>
          <p:nvPr/>
        </p:nvSpPr>
        <p:spPr>
          <a:xfrm>
            <a:off x="3145545" y="1351412"/>
            <a:ext cx="2843574" cy="196048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7" name="矩形 26">
            <a:extLst>
              <a:ext uri="{FF2B5EF4-FFF2-40B4-BE49-F238E27FC236}">
                <a16:creationId xmlns:a16="http://schemas.microsoft.com/office/drawing/2014/main" id="{E3E3D43D-5DFC-4723-A468-B8BC42CF0EB6}"/>
              </a:ext>
            </a:extLst>
          </p:cNvPr>
          <p:cNvSpPr/>
          <p:nvPr/>
        </p:nvSpPr>
        <p:spPr>
          <a:xfrm>
            <a:off x="1724048" y="4272390"/>
            <a:ext cx="6256170" cy="276999"/>
          </a:xfrm>
          <a:prstGeom prst="rect">
            <a:avLst/>
          </a:prstGeom>
        </p:spPr>
        <p:txBody>
          <a:bodyPr wrap="square">
            <a:spAutoFit/>
          </a:bodyPr>
          <a:lstStyle/>
          <a:p>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液体流经细长孔的流量和孔前后压差</a:t>
            </a:r>
            <a:r>
              <a:rPr lang="en-US" altLang="zh-CN" sz="12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成正比</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而和液体绝对粘度</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μ</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成反比。</a:t>
            </a:r>
            <a:endParaRPr lang="zh-CN" altLang="en-US" sz="2400" dirty="0">
              <a:solidFill>
                <a:srgbClr val="FF0000"/>
              </a:solidFill>
              <a:latin typeface="Times New Roman" panose="02020603050405020304" pitchFamily="18" charset="0"/>
              <a:ea typeface="黑体" panose="02010609060101010101" pitchFamily="49" charset="-122"/>
            </a:endParaRPr>
          </a:p>
        </p:txBody>
      </p:sp>
      <p:sp>
        <p:nvSpPr>
          <p:cNvPr id="29" name="矩形 28">
            <a:extLst>
              <a:ext uri="{FF2B5EF4-FFF2-40B4-BE49-F238E27FC236}">
                <a16:creationId xmlns:a16="http://schemas.microsoft.com/office/drawing/2014/main" id="{19C32930-9A32-445D-83F8-224B992466D7}"/>
              </a:ext>
            </a:extLst>
          </p:cNvPr>
          <p:cNvSpPr/>
          <p:nvPr/>
        </p:nvSpPr>
        <p:spPr>
          <a:xfrm>
            <a:off x="1465226" y="4611026"/>
            <a:ext cx="6134557" cy="280398"/>
          </a:xfrm>
          <a:prstGeom prst="rect">
            <a:avLst/>
          </a:prstGeom>
        </p:spPr>
        <p:txBody>
          <a:bodyPr wrap="squar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zh-CN" altLang="zh-CN" sz="12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流量受液体温度变化的影响较大</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。这一点是和薄壁小孔的特性明显不同的。</a:t>
            </a:r>
            <a:endPar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圆角矩形 6">
            <a:extLst>
              <a:ext uri="{FF2B5EF4-FFF2-40B4-BE49-F238E27FC236}">
                <a16:creationId xmlns:a16="http://schemas.microsoft.com/office/drawing/2014/main" id="{56C339E1-11CF-425A-8BD1-9947416D21A2}"/>
              </a:ext>
            </a:extLst>
          </p:cNvPr>
          <p:cNvSpPr/>
          <p:nvPr/>
        </p:nvSpPr>
        <p:spPr>
          <a:xfrm>
            <a:off x="324194" y="1497002"/>
            <a:ext cx="2555977" cy="17069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2" name="圆角矩形 6">
            <a:extLst>
              <a:ext uri="{FF2B5EF4-FFF2-40B4-BE49-F238E27FC236}">
                <a16:creationId xmlns:a16="http://schemas.microsoft.com/office/drawing/2014/main" id="{4EAF00C3-9E9B-445D-8F37-2B8E7C2AC351}"/>
              </a:ext>
            </a:extLst>
          </p:cNvPr>
          <p:cNvSpPr/>
          <p:nvPr/>
        </p:nvSpPr>
        <p:spPr>
          <a:xfrm>
            <a:off x="6236439" y="1524429"/>
            <a:ext cx="2555977" cy="17069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133560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1000"/>
                                        <p:tgtEl>
                                          <p:spTgt spid="31"/>
                                        </p:tgtEl>
                                      </p:cBhvr>
                                    </p:animEffect>
                                    <p:anim calcmode="lin" valueType="num">
                                      <p:cBhvr>
                                        <p:cTn id="14" dur="1000" fill="hold"/>
                                        <p:tgtEl>
                                          <p:spTgt spid="31"/>
                                        </p:tgtEl>
                                        <p:attrNameLst>
                                          <p:attrName>ppt_x</p:attrName>
                                        </p:attrNameLst>
                                      </p:cBhvr>
                                      <p:tavLst>
                                        <p:tav tm="0">
                                          <p:val>
                                            <p:strVal val="#ppt_x"/>
                                          </p:val>
                                        </p:tav>
                                        <p:tav tm="100000">
                                          <p:val>
                                            <p:strVal val="#ppt_x"/>
                                          </p:val>
                                        </p:tav>
                                      </p:tavLst>
                                    </p:anim>
                                    <p:anim calcmode="lin" valueType="num">
                                      <p:cBhvr>
                                        <p:cTn id="15" dur="1000" fill="hold"/>
                                        <p:tgtEl>
                                          <p:spTgt spid="31"/>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1" grpId="0" animBg="1"/>
      <p:bldP spid="3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圆角矩形 6">
            <a:extLst>
              <a:ext uri="{FF2B5EF4-FFF2-40B4-BE49-F238E27FC236}">
                <a16:creationId xmlns:a16="http://schemas.microsoft.com/office/drawing/2014/main" id="{2DB66B62-B67F-46C5-94A0-B067B5A51DE4}"/>
              </a:ext>
            </a:extLst>
          </p:cNvPr>
          <p:cNvSpPr/>
          <p:nvPr/>
        </p:nvSpPr>
        <p:spPr>
          <a:xfrm>
            <a:off x="354737" y="942110"/>
            <a:ext cx="8532953" cy="38100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41072130-13AE-460F-81E9-572721D7C760}"/>
              </a:ext>
            </a:extLst>
          </p:cNvPr>
          <p:cNvSpPr/>
          <p:nvPr/>
        </p:nvSpPr>
        <p:spPr>
          <a:xfrm>
            <a:off x="354737" y="1138039"/>
            <a:ext cx="6683372" cy="374654"/>
          </a:xfrm>
          <a:prstGeom prst="rect">
            <a:avLst/>
          </a:prstGeom>
        </p:spPr>
        <p:txBody>
          <a:bodyPr wrap="square">
            <a:spAutoFit/>
          </a:bodyPr>
          <a:lstStyle/>
          <a:p>
            <a:pPr indent="266700">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试分别推导图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30</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所示的流经滑阀和锥阀阀口的流量公式。</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3" name="3T29.EPS">
            <a:extLst>
              <a:ext uri="{FF2B5EF4-FFF2-40B4-BE49-F238E27FC236}">
                <a16:creationId xmlns:a16="http://schemas.microsoft.com/office/drawing/2014/main" id="{332CA04A-D3ED-4D8F-9724-EDCC6833A496}"/>
              </a:ext>
            </a:extLst>
          </p:cNvPr>
          <p:cNvPicPr/>
          <p:nvPr/>
        </p:nvPicPr>
        <p:blipFill>
          <a:blip r:embed="rId2"/>
          <a:stretch>
            <a:fillRect/>
          </a:stretch>
        </p:blipFill>
        <p:spPr>
          <a:xfrm>
            <a:off x="6902907" y="1042231"/>
            <a:ext cx="1653799" cy="1593215"/>
          </a:xfrm>
          <a:prstGeom prst="rect">
            <a:avLst/>
          </a:prstGeom>
        </p:spPr>
      </p:pic>
      <p:pic>
        <p:nvPicPr>
          <p:cNvPr id="14" name="3T30.EPS">
            <a:extLst>
              <a:ext uri="{FF2B5EF4-FFF2-40B4-BE49-F238E27FC236}">
                <a16:creationId xmlns:a16="http://schemas.microsoft.com/office/drawing/2014/main" id="{7C34507B-CF14-44EC-88B4-3094363BA4EF}"/>
              </a:ext>
            </a:extLst>
          </p:cNvPr>
          <p:cNvPicPr/>
          <p:nvPr/>
        </p:nvPicPr>
        <p:blipFill>
          <a:blip r:embed="rId3"/>
          <a:stretch>
            <a:fillRect/>
          </a:stretch>
        </p:blipFill>
        <p:spPr>
          <a:xfrm>
            <a:off x="6902907" y="2870183"/>
            <a:ext cx="1517650" cy="1647190"/>
          </a:xfrm>
          <a:prstGeom prst="rect">
            <a:avLst/>
          </a:prstGeom>
        </p:spPr>
      </p:pic>
      <p:sp>
        <p:nvSpPr>
          <p:cNvPr id="5" name="矩形 4">
            <a:extLst>
              <a:ext uri="{FF2B5EF4-FFF2-40B4-BE49-F238E27FC236}">
                <a16:creationId xmlns:a16="http://schemas.microsoft.com/office/drawing/2014/main" id="{7F03E7C0-9F3B-415C-A5BA-B8A79CB58EEC}"/>
              </a:ext>
            </a:extLst>
          </p:cNvPr>
          <p:cNvSpPr/>
          <p:nvPr/>
        </p:nvSpPr>
        <p:spPr>
          <a:xfrm>
            <a:off x="7873301" y="2453345"/>
            <a:ext cx="1094509" cy="364202"/>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29</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滑阀阀口</a:t>
            </a:r>
            <a:endPar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阀套</a:t>
            </a:r>
            <a:r>
              <a:rPr lang="zh-CN" altLang="zh-CN" sz="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阀心</a:t>
            </a:r>
            <a:endParaRPr lang="zh-CN" altLang="en-US" sz="1400" dirty="0">
              <a:latin typeface="Times New Roman" panose="02020603050405020304" pitchFamily="18" charset="0"/>
              <a:ea typeface="黑体" panose="02010609060101010101" pitchFamily="49" charset="-122"/>
            </a:endParaRPr>
          </a:p>
        </p:txBody>
      </p:sp>
      <p:sp>
        <p:nvSpPr>
          <p:cNvPr id="15" name="矩形 14">
            <a:extLst>
              <a:ext uri="{FF2B5EF4-FFF2-40B4-BE49-F238E27FC236}">
                <a16:creationId xmlns:a16="http://schemas.microsoft.com/office/drawing/2014/main" id="{F2F98CEF-645D-49C2-864C-D8C5B20066ED}"/>
              </a:ext>
            </a:extLst>
          </p:cNvPr>
          <p:cNvSpPr/>
          <p:nvPr/>
        </p:nvSpPr>
        <p:spPr>
          <a:xfrm>
            <a:off x="7873302" y="4153171"/>
            <a:ext cx="1094509" cy="364202"/>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30</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锥阀阀口</a:t>
            </a:r>
            <a:endPar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阀座</a:t>
            </a:r>
            <a:r>
              <a:rPr lang="zh-CN" altLang="zh-CN" sz="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阀心</a:t>
            </a:r>
            <a:endParaRPr lang="zh-CN" altLang="en-US" sz="1400" dirty="0">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13C0896-A03D-4C74-A8F9-94BB0FDBB48B}"/>
                  </a:ext>
                </a:extLst>
              </p:cNvPr>
              <p:cNvSpPr/>
              <p:nvPr/>
            </p:nvSpPr>
            <p:spPr>
              <a:xfrm>
                <a:off x="507918" y="1608501"/>
                <a:ext cx="6377009" cy="1959383"/>
              </a:xfrm>
              <a:prstGeom prst="rect">
                <a:avLst/>
              </a:prstGeom>
            </p:spPr>
            <p:txBody>
              <a:bodyPr wrap="square">
                <a:spAutoFit/>
              </a:bodyPr>
              <a:lstStyle/>
              <a:p>
                <a:pPr algn="just">
                  <a:lnSpc>
                    <a:spcPct val="150000"/>
                  </a:lnSpc>
                </a:pPr>
                <a:r>
                  <a:rPr lang="zh-CN" altLang="zh-CN"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解</a:t>
                </a:r>
                <a:r>
                  <a:rPr lang="zh-CN" altLang="zh-CN" sz="105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　</a:t>
                </a:r>
                <a:r>
                  <a:rPr lang="zh-CN"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当阀的开口较小时</a:t>
                </a:r>
                <a:r>
                  <a:rPr lang="en-US"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滑阀和锥阀阀口的流动特性与薄壁小孔相近</a:t>
                </a:r>
                <a:r>
                  <a:rPr lang="en-US"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因此仍可利用薄壁小孔的流量公式</a:t>
                </a:r>
                <a:r>
                  <a:rPr lang="en-US"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a:t>
                </a:r>
                <a:r>
                  <a:rPr lang="en-US" altLang="zh-CN" sz="105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48),</a:t>
                </a:r>
                <a:r>
                  <a:rPr lang="zh-CN" altLang="zh-CN" sz="105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即</a:t>
                </a:r>
                <a:r>
                  <a:rPr lang="en-US" altLang="zh-CN" sz="1000" i="1" dirty="0">
                    <a:solidFill>
                      <a:srgbClr val="000000"/>
                    </a:solidFill>
                    <a:latin typeface="NEU-BZ-S92"/>
                    <a:ea typeface="方正书宋_GBK"/>
                    <a:cs typeface="Times New Roman" panose="02020603050405020304" pitchFamily="18" charset="0"/>
                  </a:rPr>
                  <a:t>q=C</a:t>
                </a:r>
                <a:r>
                  <a:rPr lang="en-US" altLang="zh-CN" sz="1000" baseline="-25000" dirty="0">
                    <a:solidFill>
                      <a:srgbClr val="000000"/>
                    </a:solidFill>
                    <a:latin typeface="NEU-BZ-S92"/>
                    <a:ea typeface="方正书宋_GBK"/>
                    <a:cs typeface="Times New Roman" panose="02020603050405020304" pitchFamily="18" charset="0"/>
                  </a:rPr>
                  <a:t>d</a:t>
                </a:r>
                <a:r>
                  <a:rPr lang="en-US" altLang="zh-CN" sz="1000" i="1" dirty="0">
                    <a:solidFill>
                      <a:srgbClr val="000000"/>
                    </a:solidFill>
                    <a:latin typeface="NEU-BZ-S92"/>
                    <a:ea typeface="方正书宋_GBK"/>
                    <a:cs typeface="Times New Roman" panose="02020603050405020304" pitchFamily="18" charset="0"/>
                  </a:rPr>
                  <a:t>A</a:t>
                </a:r>
                <a:r>
                  <a:rPr lang="en-US" altLang="zh-CN" sz="1000" baseline="-25000" dirty="0">
                    <a:solidFill>
                      <a:srgbClr val="000000"/>
                    </a:solidFill>
                    <a:latin typeface="NEU-BZ-S92"/>
                    <a:ea typeface="方正书宋_GBK"/>
                    <a:cs typeface="Times New Roman" panose="02020603050405020304" pitchFamily="18" charset="0"/>
                  </a:rPr>
                  <a:t>0</a:t>
                </a:r>
                <a14:m>
                  <m:oMath xmlns:m="http://schemas.openxmlformats.org/officeDocument/2006/math">
                    <m:rad>
                      <m:radPr>
                        <m:degHide m:val="on"/>
                        <m:ctrlPr>
                          <a:rPr lang="zh-CN" altLang="zh-CN" sz="1100" i="1">
                            <a:solidFill>
                              <a:prstClr val="black"/>
                            </a:solidFill>
                            <a:latin typeface="Cambria Math" panose="02040503050406030204" pitchFamily="18" charset="0"/>
                            <a:ea typeface="Cambria Math" panose="02040503050406030204" pitchFamily="18" charset="0"/>
                          </a:rPr>
                        </m:ctrlPr>
                      </m:radPr>
                      <m:deg/>
                      <m:e>
                        <m:f>
                          <m:fPr>
                            <m:ctrlPr>
                              <a:rPr lang="zh-CN" altLang="zh-CN" sz="1100" i="1">
                                <a:solidFill>
                                  <a:prstClr val="black"/>
                                </a:solidFill>
                                <a:latin typeface="Cambria Math" panose="02040503050406030204" pitchFamily="18" charset="0"/>
                                <a:ea typeface="Cambria Math" panose="02040503050406030204" pitchFamily="18" charset="0"/>
                              </a:rPr>
                            </m:ctrlPr>
                          </m:fPr>
                          <m:num>
                            <m:r>
                              <a:rPr lang="en-US" altLang="zh-CN" sz="1100" b="0" i="1">
                                <a:solidFill>
                                  <a:srgbClr val="000000"/>
                                </a:solidFill>
                                <a:latin typeface="Cambria Math" panose="02040503050406030204" pitchFamily="18" charset="0"/>
                                <a:ea typeface="方正书宋_GBK"/>
                                <a:cs typeface="Times New Roman" panose="02020603050405020304" pitchFamily="18" charset="0"/>
                              </a:rPr>
                              <m:t>2</m:t>
                            </m:r>
                            <m:r>
                              <a:rPr lang="en-US" altLang="zh-CN" sz="1100" b="0" i="1">
                                <a:solidFill>
                                  <a:srgbClr val="000000"/>
                                </a:solidFill>
                                <a:latin typeface="Cambria Math" panose="02040503050406030204" pitchFamily="18" charset="0"/>
                                <a:ea typeface="方正书宋_GBK"/>
                                <a:cs typeface="Times New Roman" panose="02020603050405020304" pitchFamily="18" charset="0"/>
                              </a:rPr>
                              <m:t>𝛥</m:t>
                            </m:r>
                            <m:r>
                              <a:rPr lang="en-US" altLang="zh-CN" sz="1100" b="0" i="1">
                                <a:solidFill>
                                  <a:srgbClr val="000000"/>
                                </a:solidFill>
                                <a:latin typeface="Cambria Math" panose="02040503050406030204" pitchFamily="18" charset="0"/>
                                <a:ea typeface="方正书宋_GBK"/>
                                <a:cs typeface="Times New Roman" panose="02020603050405020304" pitchFamily="18" charset="0"/>
                              </a:rPr>
                              <m:t>𝑝</m:t>
                            </m:r>
                          </m:num>
                          <m:den>
                            <m:r>
                              <a:rPr lang="en-US" altLang="zh-CN" sz="1100" b="0" i="1">
                                <a:solidFill>
                                  <a:srgbClr val="000000"/>
                                </a:solidFill>
                                <a:latin typeface="Cambria Math" panose="02040503050406030204" pitchFamily="18" charset="0"/>
                                <a:ea typeface="方正书宋_GBK"/>
                                <a:cs typeface="Times New Roman" panose="02020603050405020304" pitchFamily="18" charset="0"/>
                              </a:rPr>
                              <m:t>𝜌</m:t>
                            </m:r>
                          </m:den>
                        </m:f>
                      </m:e>
                    </m:rad>
                  </m:oMath>
                </a14:m>
                <a:r>
                  <a:rPr lang="zh-CN" altLang="en-US" sz="1050" dirty="0">
                    <a:solidFill>
                      <a:prstClr val="black"/>
                    </a:solidFill>
                  </a:rPr>
                  <a:t>来计算流体流经滑阀和锥阀阀口的流量。不过式中的通流截面积</a:t>
                </a:r>
                <a:r>
                  <a:rPr lang="en-US" altLang="zh-CN" sz="1050" dirty="0">
                    <a:solidFill>
                      <a:prstClr val="black"/>
                    </a:solidFill>
                  </a:rPr>
                  <a:t>A0</a:t>
                </a:r>
                <a:r>
                  <a:rPr lang="zh-CN" altLang="en-US" sz="1050" dirty="0">
                    <a:solidFill>
                      <a:prstClr val="black"/>
                    </a:solidFill>
                  </a:rPr>
                  <a:t>有所不同</a:t>
                </a:r>
                <a:r>
                  <a:rPr lang="en-US" altLang="zh-CN" sz="1050" dirty="0">
                    <a:solidFill>
                      <a:prstClr val="black"/>
                    </a:solidFill>
                  </a:rPr>
                  <a:t>,</a:t>
                </a:r>
                <a:r>
                  <a:rPr lang="zh-CN" altLang="en-US" sz="1050" dirty="0">
                    <a:solidFill>
                      <a:prstClr val="black"/>
                    </a:solidFill>
                  </a:rPr>
                  <a:t>应具体分析。</a:t>
                </a:r>
              </a:p>
              <a:p>
                <a:pPr algn="just">
                  <a:lnSpc>
                    <a:spcPct val="150000"/>
                  </a:lnSpc>
                </a:pPr>
                <a:endParaRPr lang="zh-CN" altLang="en-US" sz="2800" dirty="0">
                  <a:latin typeface="黑体" panose="02010609060101010101" pitchFamily="49" charset="-122"/>
                  <a:ea typeface="黑体" panose="02010609060101010101" pitchFamily="49" charset="-122"/>
                </a:endParaRPr>
              </a:p>
            </p:txBody>
          </p:sp>
        </mc:Choice>
        <mc:Fallback xmlns="">
          <p:sp>
            <p:nvSpPr>
              <p:cNvPr id="4" name="矩形 3">
                <a:extLst>
                  <a:ext uri="{FF2B5EF4-FFF2-40B4-BE49-F238E27FC236}">
                    <a16:creationId xmlns:a16="http://schemas.microsoft.com/office/drawing/2014/main" id="{A13C0896-A03D-4C74-A8F9-94BB0FDBB48B}"/>
                  </a:ext>
                </a:extLst>
              </p:cNvPr>
              <p:cNvSpPr>
                <a:spLocks noRot="1" noChangeAspect="1" noMove="1" noResize="1" noEditPoints="1" noAdjustHandles="1" noChangeArrowheads="1" noChangeShapeType="1" noTextEdit="1"/>
              </p:cNvSpPr>
              <p:nvPr/>
            </p:nvSpPr>
            <p:spPr>
              <a:xfrm>
                <a:off x="507918" y="1608501"/>
                <a:ext cx="6377009" cy="1959383"/>
              </a:xfrm>
              <a:prstGeom prst="rect">
                <a:avLst/>
              </a:prstGeom>
              <a:blipFill>
                <a:blip r:embed="rId4"/>
                <a:stretch>
                  <a:fillRect l="-76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6C0D94A-68FD-41B3-91CE-9384D198D67A}"/>
                  </a:ext>
                </a:extLst>
              </p:cNvPr>
              <p:cNvSpPr/>
              <p:nvPr/>
            </p:nvSpPr>
            <p:spPr>
              <a:xfrm>
                <a:off x="542506" y="2817547"/>
                <a:ext cx="6310102" cy="1563505"/>
              </a:xfrm>
              <a:prstGeom prst="rect">
                <a:avLst/>
              </a:prstGeom>
            </p:spPr>
            <p:txBody>
              <a:bodyPr wrap="square">
                <a:spAutoFit/>
              </a:bodyPr>
              <a:lstStyle/>
              <a:p>
                <a:pPr indent="266700">
                  <a:lnSpc>
                    <a:spcPct val="150000"/>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对于滑阀阀口</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图</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3</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29),</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当阀心</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2</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相对于阀套</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1</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左移</a:t>
                </a:r>
                <a:r>
                  <a:rPr lang="en-US" altLang="zh-CN" sz="1050" i="1" dirty="0" err="1">
                    <a:solidFill>
                      <a:srgbClr val="000000"/>
                    </a:solidFill>
                    <a:effectLst/>
                    <a:latin typeface="NEU-BZ-S92"/>
                    <a:ea typeface="黑体" panose="02010609060101010101" pitchFamily="49" charset="-122"/>
                    <a:cs typeface="Times New Roman" panose="02020603050405020304" pitchFamily="18" charset="0"/>
                  </a:rPr>
                  <a:t>x</a:t>
                </a:r>
                <a:r>
                  <a:rPr lang="en-US" altLang="zh-CN" sz="1050" baseline="-25000" dirty="0" err="1">
                    <a:solidFill>
                      <a:srgbClr val="000000"/>
                    </a:solidFill>
                    <a:effectLst/>
                    <a:latin typeface="NEU-BZ-S92"/>
                    <a:ea typeface="黑体" panose="02010609060101010101" pitchFamily="49" charset="-122"/>
                    <a:cs typeface="Times New Roman" panose="02020603050405020304" pitchFamily="18" charset="0"/>
                  </a:rPr>
                  <a:t>V</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时</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阀套中原先被阀心隔开的左右两腔便沟通。设阀心的直径为</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d</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阀心与阀套间半径向的间隙为</a:t>
                </a:r>
                <a:r>
                  <a:rPr lang="en-US" altLang="zh-CN" sz="1050" i="1" dirty="0" err="1">
                    <a:solidFill>
                      <a:srgbClr val="000000"/>
                    </a:solidFill>
                    <a:effectLst/>
                    <a:latin typeface="NEU-BZ-S92"/>
                    <a:ea typeface="黑体" panose="02010609060101010101" pitchFamily="49" charset="-122"/>
                    <a:cs typeface="Times New Roman" panose="02020603050405020304" pitchFamily="18" charset="0"/>
                  </a:rPr>
                  <a:t>c</a:t>
                </a:r>
                <a:r>
                  <a:rPr lang="en-US" altLang="zh-CN" sz="1050" baseline="-25000" dirty="0" err="1">
                    <a:solidFill>
                      <a:srgbClr val="000000"/>
                    </a:solidFill>
                    <a:effectLst/>
                    <a:latin typeface="NEU-BZ-S92"/>
                    <a:ea typeface="黑体" panose="02010609060101010101" pitchFamily="49" charset="-122"/>
                    <a:cs typeface="Times New Roman" panose="02020603050405020304" pitchFamily="18" charset="0"/>
                  </a:rPr>
                  <a:t>r</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则阀口的有效宽度为</a:t>
                </a:r>
                <a14:m>
                  <m:oMath xmlns:m="http://schemas.openxmlformats.org/officeDocument/2006/math">
                    <m:rad>
                      <m:radPr>
                        <m:degHide m:val="on"/>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𝑥</m:t>
                            </m:r>
                          </m:e>
                          <m:sub>
                            <m:r>
                              <m:rPr>
                                <m:sty m:val="p"/>
                              </m:rP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V</m:t>
                            </m:r>
                          </m:sub>
                          <m: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e>
                          <m:sub>
                            <m:r>
                              <m:rPr>
                                <m:sty m:val="p"/>
                              </m:rP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r</m:t>
                            </m:r>
                          </m:sub>
                          <m: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e>
                    </m:rad>
                  </m:oMath>
                </a14:m>
                <a:r>
                  <a:rPr lang="en-US" altLang="zh-CN" sz="1050" dirty="0">
                    <a:solidFill>
                      <a:srgbClr val="00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如令</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w</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为阀口的周向长度</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亦称面积梯度</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它是阀口通流截面积相对于阀口开度的变化率</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则</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w=</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π</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d</a:t>
                </a:r>
                <a:r>
                  <a:rPr lang="en-US" altLang="zh-CN" sz="1050" dirty="0">
                    <a:solidFill>
                      <a:srgbClr val="000000"/>
                    </a:solidFill>
                    <a:effectLst/>
                    <a:latin typeface="NEU-BZ-S92"/>
                    <a:ea typeface="黑体" panose="02010609060101010101" pitchFamily="49" charset="-122"/>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所以阀口的通流截面积</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A</a:t>
                </a:r>
                <a:r>
                  <a:rPr lang="en-US" altLang="zh-CN" sz="1050" baseline="-25000" dirty="0">
                    <a:solidFill>
                      <a:srgbClr val="000000"/>
                    </a:solidFill>
                    <a:effectLst/>
                    <a:latin typeface="NEU-BZ-S92"/>
                    <a:ea typeface="黑体" panose="02010609060101010101" pitchFamily="49" charset="-122"/>
                    <a:cs typeface="Times New Roman" panose="02020603050405020304" pitchFamily="18" charset="0"/>
                  </a:rPr>
                  <a:t>0</a:t>
                </a:r>
                <a:r>
                  <a:rPr lang="en-US" altLang="zh-CN" sz="1050" i="1" dirty="0">
                    <a:solidFill>
                      <a:srgbClr val="000000"/>
                    </a:solidFill>
                    <a:effectLst/>
                    <a:latin typeface="NEU-BZ-S92"/>
                    <a:ea typeface="黑体" panose="02010609060101010101" pitchFamily="49" charset="-122"/>
                    <a:cs typeface="Times New Roman" panose="02020603050405020304" pitchFamily="18" charset="0"/>
                  </a:rPr>
                  <a:t>=w</a:t>
                </a:r>
                <a14:m>
                  <m:oMath xmlns:m="http://schemas.openxmlformats.org/officeDocument/2006/math">
                    <m:rad>
                      <m:radPr>
                        <m:degHide m:val="on"/>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𝑥</m:t>
                            </m:r>
                          </m:e>
                          <m:sub>
                            <m:r>
                              <m:rPr>
                                <m:sty m:val="p"/>
                              </m:rP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V</m:t>
                            </m:r>
                          </m:sub>
                          <m: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sSubSup>
                          <m:sSubSupPr>
                            <m:ctrlPr>
                              <a:rPr lang="zh-CN" altLang="zh-CN" sz="105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05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e>
                          <m:sub>
                            <m:r>
                              <m:rPr>
                                <m:sty m:val="p"/>
                              </m:rP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r</m:t>
                            </m:r>
                          </m:sub>
                          <m:sup>
                            <m:r>
                              <a:rPr lang="en-US" altLang="zh-CN" sz="105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e>
                    </m:rad>
                  </m:oMath>
                </a14:m>
                <a:r>
                  <a:rPr lang="en-US" altLang="zh-CN" sz="1050" dirty="0">
                    <a:solidFill>
                      <a:srgbClr val="000000"/>
                    </a:solidFill>
                    <a:effectLst/>
                    <a:latin typeface="黑体" panose="02010609060101010101" pitchFamily="49" charset="-122"/>
                    <a:ea typeface="方正书宋_GBK"/>
                    <a:cs typeface="Times New Roman" panose="02020603050405020304" pitchFamily="18" charset="0"/>
                  </a:rPr>
                  <a:t>,</a:t>
                </a:r>
                <a:r>
                  <a:rPr lang="zh-CN" altLang="zh-CN" sz="1050" dirty="0">
                    <a:solidFill>
                      <a:srgbClr val="000000"/>
                    </a:solidFill>
                    <a:effectLst/>
                    <a:latin typeface="NEU-BZ-S92"/>
                    <a:ea typeface="黑体" panose="02010609060101010101" pitchFamily="49" charset="-122"/>
                    <a:cs typeface="Times New Roman" panose="02020603050405020304" pitchFamily="18" charset="0"/>
                  </a:rPr>
                  <a:t>由此求得通过滑阀阀口的流量为</a:t>
                </a:r>
                <a:endParaRPr lang="zh-CN" altLang="zh-CN" sz="1050" dirty="0">
                  <a:solidFill>
                    <a:srgbClr val="000000"/>
                  </a:solidFill>
                  <a:effectLst/>
                  <a:latin typeface="NEU-BZ-S92"/>
                  <a:ea typeface="方正书宋_GBK"/>
                  <a:cs typeface="Times New Roman" panose="02020603050405020304" pitchFamily="18" charset="0"/>
                </a:endParaRPr>
              </a:p>
            </p:txBody>
          </p:sp>
        </mc:Choice>
        <mc:Fallback xmlns="">
          <p:sp>
            <p:nvSpPr>
              <p:cNvPr id="9" name="矩形 8">
                <a:extLst>
                  <a:ext uri="{FF2B5EF4-FFF2-40B4-BE49-F238E27FC236}">
                    <a16:creationId xmlns:a16="http://schemas.microsoft.com/office/drawing/2014/main" id="{76C0D94A-68FD-41B3-91CE-9384D198D67A}"/>
                  </a:ext>
                </a:extLst>
              </p:cNvPr>
              <p:cNvSpPr>
                <a:spLocks noRot="1" noChangeAspect="1" noMove="1" noResize="1" noEditPoints="1" noAdjustHandles="1" noChangeArrowheads="1" noChangeShapeType="1" noTextEdit="1"/>
              </p:cNvSpPr>
              <p:nvPr/>
            </p:nvSpPr>
            <p:spPr>
              <a:xfrm>
                <a:off x="542506" y="2817547"/>
                <a:ext cx="6310102" cy="156350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0AAA5835-25FB-41B7-B047-A78914239E21}"/>
                  </a:ext>
                </a:extLst>
              </p:cNvPr>
              <p:cNvSpPr/>
              <p:nvPr/>
            </p:nvSpPr>
            <p:spPr>
              <a:xfrm>
                <a:off x="3368853" y="3982729"/>
                <a:ext cx="2133213" cy="5924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100" i="1">
                          <a:latin typeface="Cambria Math" panose="02040503050406030204" pitchFamily="18" charset="0"/>
                        </a:rPr>
                        <m:t>𝑞</m:t>
                      </m:r>
                      <m:r>
                        <a:rPr lang="zh-CN" altLang="en-US" sz="1100" i="0">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𝐶</m:t>
                          </m:r>
                        </m:e>
                        <m:sub>
                          <m:r>
                            <m:rPr>
                              <m:sty m:val="p"/>
                            </m:rPr>
                            <a:rPr lang="zh-CN" altLang="en-US" sz="1100" i="0">
                              <a:latin typeface="Cambria Math" panose="02040503050406030204" pitchFamily="18" charset="0"/>
                            </a:rPr>
                            <m:t>d</m:t>
                          </m:r>
                        </m:sub>
                      </m:sSub>
                      <m:r>
                        <a:rPr lang="zh-CN" altLang="en-US" sz="1100" i="1">
                          <a:latin typeface="Cambria Math" panose="02040503050406030204" pitchFamily="18" charset="0"/>
                        </a:rPr>
                        <m:t>𝑤</m:t>
                      </m:r>
                      <m:rad>
                        <m:radPr>
                          <m:degHide m:val="on"/>
                          <m:ctrlPr>
                            <a:rPr lang="zh-CN" altLang="en-US" sz="1100" i="1">
                              <a:latin typeface="Cambria Math" panose="02040503050406030204" pitchFamily="18" charset="0"/>
                            </a:rPr>
                          </m:ctrlPr>
                        </m:radPr>
                        <m:deg/>
                        <m:e>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𝑥</m:t>
                              </m:r>
                            </m:e>
                            <m:sub>
                              <m:r>
                                <m:rPr>
                                  <m:sty m:val="p"/>
                                </m:rPr>
                                <a:rPr lang="zh-CN" altLang="en-US" sz="1100" i="0">
                                  <a:latin typeface="Cambria Math" panose="02040503050406030204" pitchFamily="18" charset="0"/>
                                </a:rPr>
                                <m:t>V</m:t>
                              </m:r>
                            </m:sub>
                            <m:sup>
                              <m:r>
                                <a:rPr lang="zh-CN" altLang="en-US" sz="1100" i="0">
                                  <a:latin typeface="Cambria Math" panose="02040503050406030204" pitchFamily="18" charset="0"/>
                                </a:rPr>
                                <m:t>2</m:t>
                              </m:r>
                            </m:sup>
                          </m:sSubSup>
                          <m:r>
                            <a:rPr lang="zh-CN" altLang="en-US" sz="1100" i="0">
                              <a:latin typeface="Cambria Math" panose="02040503050406030204" pitchFamily="18" charset="0"/>
                            </a:rPr>
                            <m:t>+</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𝑐</m:t>
                              </m:r>
                            </m:e>
                            <m:sub>
                              <m:r>
                                <m:rPr>
                                  <m:sty m:val="p"/>
                                </m:rPr>
                                <a:rPr lang="zh-CN" altLang="en-US" sz="1100" i="0">
                                  <a:latin typeface="Cambria Math" panose="02040503050406030204" pitchFamily="18" charset="0"/>
                                </a:rPr>
                                <m:t>r</m:t>
                              </m:r>
                            </m:sub>
                            <m:sup>
                              <m:r>
                                <a:rPr lang="zh-CN" altLang="en-US" sz="1100" i="0">
                                  <a:latin typeface="Cambria Math" panose="02040503050406030204" pitchFamily="18" charset="0"/>
                                </a:rPr>
                                <m:t>2</m:t>
                              </m:r>
                            </m:sup>
                          </m:sSubSup>
                        </m:e>
                      </m:rad>
                      <m:rad>
                        <m:radPr>
                          <m:degHide m:val="on"/>
                          <m:ctrlPr>
                            <a:rPr lang="zh-CN" altLang="en-US" sz="1100" i="1">
                              <a:latin typeface="Cambria Math" panose="02040503050406030204" pitchFamily="18" charset="0"/>
                            </a:rPr>
                          </m:ctrlPr>
                        </m:radPr>
                        <m:deg/>
                        <m:e>
                          <m:f>
                            <m:fPr>
                              <m:ctrlPr>
                                <a:rPr lang="zh-CN" altLang="en-US" sz="1100" i="1">
                                  <a:latin typeface="Cambria Math" panose="02040503050406030204" pitchFamily="18" charset="0"/>
                                </a:rPr>
                              </m:ctrlPr>
                            </m:fPr>
                            <m:num>
                              <m:r>
                                <a:rPr lang="zh-CN" altLang="en-US" sz="1100" i="0">
                                  <a:latin typeface="Cambria Math" panose="02040503050406030204" pitchFamily="18" charset="0"/>
                                </a:rPr>
                                <m:t>2</m:t>
                              </m:r>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num>
                            <m:den>
                              <m:r>
                                <a:rPr lang="zh-CN" altLang="en-US" sz="1100" i="1">
                                  <a:latin typeface="Cambria Math" panose="02040503050406030204" pitchFamily="18" charset="0"/>
                                </a:rPr>
                                <m:t>𝜌</m:t>
                              </m:r>
                            </m:den>
                          </m:f>
                        </m:e>
                      </m:rad>
                      <m:r>
                        <m:rPr>
                          <m:nor/>
                        </m:rPr>
                        <a:rPr lang="zh-CN" altLang="en-US" sz="1100" i="1">
                          <a:latin typeface="Cambria Math" panose="02040503050406030204" pitchFamily="18" charset="0"/>
                        </a:rPr>
                        <m:t>(</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53</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11" name="矩形 10">
                <a:extLst>
                  <a:ext uri="{FF2B5EF4-FFF2-40B4-BE49-F238E27FC236}">
                    <a16:creationId xmlns:a16="http://schemas.microsoft.com/office/drawing/2014/main" id="{0AAA5835-25FB-41B7-B047-A78914239E21}"/>
                  </a:ext>
                </a:extLst>
              </p:cNvPr>
              <p:cNvSpPr>
                <a:spLocks noRot="1" noChangeAspect="1" noMove="1" noResize="1" noEditPoints="1" noAdjustHandles="1" noChangeArrowheads="1" noChangeShapeType="1" noTextEdit="1"/>
              </p:cNvSpPr>
              <p:nvPr/>
            </p:nvSpPr>
            <p:spPr>
              <a:xfrm>
                <a:off x="3368853" y="3982729"/>
                <a:ext cx="2133213" cy="592470"/>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9725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3" grpId="0"/>
      <p:bldP spid="5" grpId="0"/>
      <p:bldP spid="15" grpId="0"/>
      <p:bldP spid="4" grpId="0"/>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1D8ACDD3-02D5-4430-A0A9-03DA28D9FE60}"/>
              </a:ext>
            </a:extLst>
          </p:cNvPr>
          <p:cNvPicPr>
            <a:picLocks noChangeAspect="1"/>
          </p:cNvPicPr>
          <p:nvPr/>
        </p:nvPicPr>
        <p:blipFill>
          <a:blip r:embed="rId3"/>
          <a:stretch>
            <a:fillRect/>
          </a:stretch>
        </p:blipFill>
        <p:spPr>
          <a:xfrm>
            <a:off x="3225430" y="1330497"/>
            <a:ext cx="2510075" cy="490183"/>
          </a:xfrm>
          <a:prstGeom prst="rect">
            <a:avLst/>
          </a:prstGeom>
        </p:spPr>
      </p:pic>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608112"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二、重力作用下静止液体中的压力分布</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133330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148355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707316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722341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5F491FFC-5A91-415F-A77A-6AE22EF9947A}"/>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18" name="圆角矩形 6">
            <a:extLst>
              <a:ext uri="{FF2B5EF4-FFF2-40B4-BE49-F238E27FC236}">
                <a16:creationId xmlns:a16="http://schemas.microsoft.com/office/drawing/2014/main" id="{9E3956F2-4F9D-4AF5-AFDC-FFD203357242}"/>
              </a:ext>
            </a:extLst>
          </p:cNvPr>
          <p:cNvSpPr/>
          <p:nvPr/>
        </p:nvSpPr>
        <p:spPr>
          <a:xfrm>
            <a:off x="398586" y="1808209"/>
            <a:ext cx="8436239" cy="282525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直角三角形 15">
            <a:extLst>
              <a:ext uri="{FF2B5EF4-FFF2-40B4-BE49-F238E27FC236}">
                <a16:creationId xmlns:a16="http://schemas.microsoft.com/office/drawing/2014/main" id="{0FC0B043-A5B2-4A81-9DEC-4ED55CBB947B}"/>
              </a:ext>
            </a:extLst>
          </p:cNvPr>
          <p:cNvSpPr>
            <a:spLocks noChangeAspect="1"/>
          </p:cNvSpPr>
          <p:nvPr/>
        </p:nvSpPr>
        <p:spPr>
          <a:xfrm rot="2637755" flipH="1" flipV="1">
            <a:off x="156534" y="1421637"/>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a:extLst>
              <a:ext uri="{FF2B5EF4-FFF2-40B4-BE49-F238E27FC236}">
                <a16:creationId xmlns:a16="http://schemas.microsoft.com/office/drawing/2014/main" id="{0ECBE437-B3AF-41D5-B1EE-776E64618C71}"/>
              </a:ext>
            </a:extLst>
          </p:cNvPr>
          <p:cNvSpPr>
            <a:spLocks noChangeAspect="1"/>
          </p:cNvSpPr>
          <p:nvPr/>
        </p:nvSpPr>
        <p:spPr>
          <a:xfrm rot="2637755" flipH="1" flipV="1">
            <a:off x="307702" y="1421244"/>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文本框 19">
            <a:extLst>
              <a:ext uri="{FF2B5EF4-FFF2-40B4-BE49-F238E27FC236}">
                <a16:creationId xmlns:a16="http://schemas.microsoft.com/office/drawing/2014/main" id="{4E7B7EAC-1E76-48A0-A30B-D02E75A7FC4D}"/>
              </a:ext>
            </a:extLst>
          </p:cNvPr>
          <p:cNvSpPr txBox="1">
            <a:spLocks noChangeArrowheads="1"/>
          </p:cNvSpPr>
          <p:nvPr/>
        </p:nvSpPr>
        <p:spPr bwMode="auto">
          <a:xfrm>
            <a:off x="668227" y="1400525"/>
            <a:ext cx="2499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（一）静压力基本方程</a:t>
            </a:r>
          </a:p>
        </p:txBody>
      </p:sp>
      <p:pic>
        <p:nvPicPr>
          <p:cNvPr id="21" name="3T1.EPS" descr="id:2147502923;FounderCES">
            <a:extLst>
              <a:ext uri="{FF2B5EF4-FFF2-40B4-BE49-F238E27FC236}">
                <a16:creationId xmlns:a16="http://schemas.microsoft.com/office/drawing/2014/main" id="{55EA556E-D413-4C23-99B6-0FCE3FF13D78}"/>
              </a:ext>
            </a:extLst>
          </p:cNvPr>
          <p:cNvPicPr/>
          <p:nvPr/>
        </p:nvPicPr>
        <p:blipFill>
          <a:blip r:embed="rId4"/>
          <a:stretch>
            <a:fillRect/>
          </a:stretch>
        </p:blipFill>
        <p:spPr>
          <a:xfrm>
            <a:off x="6268168" y="2094959"/>
            <a:ext cx="2237906" cy="1575223"/>
          </a:xfrm>
          <a:prstGeom prst="rect">
            <a:avLst/>
          </a:prstGeom>
        </p:spPr>
      </p:pic>
      <p:sp>
        <p:nvSpPr>
          <p:cNvPr id="22" name="矩形 21">
            <a:extLst>
              <a:ext uri="{FF2B5EF4-FFF2-40B4-BE49-F238E27FC236}">
                <a16:creationId xmlns:a16="http://schemas.microsoft.com/office/drawing/2014/main" id="{334FFFF2-CB44-4D34-BE6A-33622580FF4B}"/>
              </a:ext>
            </a:extLst>
          </p:cNvPr>
          <p:cNvSpPr/>
          <p:nvPr/>
        </p:nvSpPr>
        <p:spPr>
          <a:xfrm>
            <a:off x="6510118" y="3762459"/>
            <a:ext cx="1754006" cy="230832"/>
          </a:xfrm>
          <a:prstGeom prst="rect">
            <a:avLst/>
          </a:prstGeom>
        </p:spPr>
        <p:txBody>
          <a:bodyPr wrap="none">
            <a:spAutoFit/>
          </a:bodyPr>
          <a:lstStyle/>
          <a:p>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重力作用下的静止液体</a:t>
            </a:r>
            <a:endParaRPr lang="zh-CN" altLang="en-US" sz="9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9908BF1E-91EE-46BD-AEE4-11ACEDC3CF69}"/>
              </a:ext>
            </a:extLst>
          </p:cNvPr>
          <p:cNvSpPr/>
          <p:nvPr/>
        </p:nvSpPr>
        <p:spPr>
          <a:xfrm>
            <a:off x="735957" y="1834417"/>
            <a:ext cx="4572000" cy="568041"/>
          </a:xfrm>
          <a:prstGeom prst="rect">
            <a:avLst/>
          </a:prstGeom>
        </p:spPr>
        <p:txBody>
          <a:bodyPr>
            <a:spAutoFit/>
          </a:bodyPr>
          <a:lstStyle/>
          <a:p>
            <a:pPr algn="ctr">
              <a:lnSpc>
                <a:spcPct val="150000"/>
              </a:lnSpc>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在重力作用下的静止液体</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其受力情况如图</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1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除了液体重力</a:t>
            </a:r>
            <a:r>
              <a:rPr lang="en-US"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还有液面上的压力和容器壁面作用在液体上的压力。</a:t>
            </a:r>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矩形 23">
            <a:extLst>
              <a:ext uri="{FF2B5EF4-FFF2-40B4-BE49-F238E27FC236}">
                <a16:creationId xmlns:a16="http://schemas.microsoft.com/office/drawing/2014/main" id="{EABBDE71-014C-4CC6-944D-12F4B8786D83}"/>
              </a:ext>
            </a:extLst>
          </p:cNvPr>
          <p:cNvSpPr/>
          <p:nvPr/>
        </p:nvSpPr>
        <p:spPr>
          <a:xfrm>
            <a:off x="589335" y="2330713"/>
            <a:ext cx="4572000" cy="546368"/>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如要求出液体内离液面深度为</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的某一点压力</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可以从液体内取出一个底面通过该点的垂直小液柱作为控制体。</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92FE3B05-EE69-4DE7-BFDC-CBFD099102DB}"/>
              </a:ext>
            </a:extLst>
          </p:cNvPr>
          <p:cNvSpPr/>
          <p:nvPr/>
        </p:nvSpPr>
        <p:spPr>
          <a:xfrm>
            <a:off x="1507036" y="2860036"/>
            <a:ext cx="3020379" cy="253916"/>
          </a:xfrm>
          <a:prstGeom prst="rect">
            <a:avLst/>
          </a:prstGeom>
        </p:spPr>
        <p:txBody>
          <a:bodyPr wrap="none">
            <a:spAutoFit/>
          </a:bodyPr>
          <a:lstStyle/>
          <a:p>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设小液柱的底面积为</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高为</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1b</a:t>
            </a:r>
            <a:r>
              <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11D33DAE-CB5F-4CFC-B5C5-C2015B2192A2}"/>
              </a:ext>
            </a:extLst>
          </p:cNvPr>
          <p:cNvSpPr/>
          <p:nvPr/>
        </p:nvSpPr>
        <p:spPr>
          <a:xfrm>
            <a:off x="724745" y="3029119"/>
            <a:ext cx="4572000" cy="546368"/>
          </a:xfrm>
          <a:prstGeom prst="rect">
            <a:avLst/>
          </a:prstGeom>
        </p:spPr>
        <p:txBody>
          <a:bodyPr>
            <a:spAutoFit/>
          </a:bodyPr>
          <a:lstStyle/>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这个小液柱在重力及周围液体的压力作用下处于平衡状态</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其在垂直方向上的力平衡方程式为</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矩形 30">
            <a:extLst>
              <a:ext uri="{FF2B5EF4-FFF2-40B4-BE49-F238E27FC236}">
                <a16:creationId xmlns:a16="http://schemas.microsoft.com/office/drawing/2014/main" id="{1C33C9F6-3217-4805-8069-BAA968C3D31C}"/>
              </a:ext>
            </a:extLst>
          </p:cNvPr>
          <p:cNvSpPr/>
          <p:nvPr/>
        </p:nvSpPr>
        <p:spPr>
          <a:xfrm>
            <a:off x="1656891" y="3753735"/>
            <a:ext cx="2436886" cy="276101"/>
          </a:xfrm>
          <a:prstGeom prst="rect">
            <a:avLst/>
          </a:prstGeom>
        </p:spPr>
        <p:txBody>
          <a:bodyPr wrap="none">
            <a:spAutoFit/>
          </a:bodyPr>
          <a:lstStyle/>
          <a:p>
            <a:pPr indent="266700">
              <a:lnSpc>
                <a:spcPts val="1575"/>
              </a:lnSpc>
              <a:spcAft>
                <a:spcPts val="0"/>
              </a:spcAft>
            </a:pP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ρgh</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05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小液柱的重力。</a:t>
            </a:r>
            <a:endParaRPr lang="zh-CN" altLang="zh-CN" sz="105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矩形 32">
            <a:extLst>
              <a:ext uri="{FF2B5EF4-FFF2-40B4-BE49-F238E27FC236}">
                <a16:creationId xmlns:a16="http://schemas.microsoft.com/office/drawing/2014/main" id="{5BA54DB9-F014-4E89-93CE-BA2A25D6CEB5}"/>
              </a:ext>
            </a:extLst>
          </p:cNvPr>
          <p:cNvSpPr/>
          <p:nvPr/>
        </p:nvSpPr>
        <p:spPr>
          <a:xfrm>
            <a:off x="1918071" y="3980573"/>
            <a:ext cx="2006261" cy="546368"/>
          </a:xfrm>
          <a:prstGeom prst="rect">
            <a:avLst/>
          </a:prstGeom>
        </p:spPr>
        <p:txBody>
          <a:bodyPr wrap="square">
            <a:spAutoFit/>
          </a:bodyPr>
          <a:lstStyle/>
          <a:p>
            <a:pPr algn="ctr">
              <a:lnSpc>
                <a:spcPct val="150000"/>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上式化简后得</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p=p</a:t>
            </a:r>
            <a:r>
              <a:rPr lang="en-US" altLang="zh-CN" sz="105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+ρgh</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zh-CN" sz="105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5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即为静压力基本方程。</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9E9301EE-7742-42F8-B235-71739B502806}"/>
                  </a:ext>
                </a:extLst>
              </p:cNvPr>
              <p:cNvSpPr/>
              <p:nvPr/>
            </p:nvSpPr>
            <p:spPr>
              <a:xfrm>
                <a:off x="1767824" y="3485516"/>
                <a:ext cx="243303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m:rPr>
                          <m:sty m:val="p"/>
                        </m:rPr>
                        <a:rPr lang="zh-CN" altLang="en-US" i="0">
                          <a:latin typeface="Cambria Math" panose="02040503050406030204" pitchFamily="18" charset="0"/>
                        </a:rPr>
                        <m:t>Δ</m:t>
                      </m:r>
                      <m:r>
                        <a:rPr lang="zh-CN" altLang="en-US" i="1">
                          <a:latin typeface="Cambria Math" panose="02040503050406030204" pitchFamily="18" charset="0"/>
                        </a:rPr>
                        <m:t>𝐴</m:t>
                      </m:r>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𝐴</m:t>
                      </m:r>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𝑔h</m:t>
                      </m:r>
                      <m:r>
                        <m:rPr>
                          <m:sty m:val="p"/>
                        </m:rPr>
                        <a:rPr lang="zh-CN" altLang="en-US" i="0">
                          <a:latin typeface="Cambria Math" panose="02040503050406030204" pitchFamily="18" charset="0"/>
                        </a:rPr>
                        <m:t>Δ</m:t>
                      </m:r>
                      <m:r>
                        <a:rPr lang="zh-CN" altLang="en-US" i="1">
                          <a:latin typeface="Cambria Math" panose="02040503050406030204" pitchFamily="18" charset="0"/>
                        </a:rPr>
                        <m:t>𝐴</m:t>
                      </m:r>
                    </m:oMath>
                  </m:oMathPara>
                </a14:m>
                <a:endParaRPr lang="zh-CN" altLang="en-US" dirty="0">
                  <a:latin typeface="Times New Roman" panose="02020603050405020304" pitchFamily="18" charset="0"/>
                  <a:ea typeface="黑体" panose="02010609060101010101" pitchFamily="49" charset="-122"/>
                </a:endParaRPr>
              </a:p>
            </p:txBody>
          </p:sp>
        </mc:Choice>
        <mc:Fallback xmlns="">
          <p:sp>
            <p:nvSpPr>
              <p:cNvPr id="2" name="矩形 1">
                <a:extLst>
                  <a:ext uri="{FF2B5EF4-FFF2-40B4-BE49-F238E27FC236}">
                    <a16:creationId xmlns:a16="http://schemas.microsoft.com/office/drawing/2014/main" id="{9E9301EE-7742-42F8-B235-71739B502806}"/>
                  </a:ext>
                </a:extLst>
              </p:cNvPr>
              <p:cNvSpPr>
                <a:spLocks noRot="1" noChangeAspect="1" noMove="1" noResize="1" noEditPoints="1" noAdjustHandles="1" noChangeArrowheads="1" noChangeShapeType="1" noTextEdit="1"/>
              </p:cNvSpPr>
              <p:nvPr/>
            </p:nvSpPr>
            <p:spPr>
              <a:xfrm>
                <a:off x="1767824" y="3485516"/>
                <a:ext cx="2433037" cy="369332"/>
              </a:xfrm>
              <a:prstGeom prst="rect">
                <a:avLst/>
              </a:prstGeom>
              <a:blipFill>
                <a:blip r:embed="rId5"/>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6532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barn(outVertical)">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up)">
                                      <p:cBhvr>
                                        <p:cTn id="31" dur="20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1000"/>
                                        <p:tgtEl>
                                          <p:spTgt spid="2"/>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fade">
                                      <p:cBhvr>
                                        <p:cTn id="45" dur="1000"/>
                                        <p:tgtEl>
                                          <p:spTgt spid="33"/>
                                        </p:tgtEl>
                                      </p:cBhvr>
                                    </p:animEffect>
                                    <p:anim calcmode="lin" valueType="num">
                                      <p:cBhvr>
                                        <p:cTn id="46" dur="1000" fill="hold"/>
                                        <p:tgtEl>
                                          <p:spTgt spid="33"/>
                                        </p:tgtEl>
                                        <p:attrNameLst>
                                          <p:attrName>ppt_x</p:attrName>
                                        </p:attrNameLst>
                                      </p:cBhvr>
                                      <p:tavLst>
                                        <p:tav tm="0">
                                          <p:val>
                                            <p:strVal val="#ppt_x"/>
                                          </p:val>
                                        </p:tav>
                                        <p:tav tm="100000">
                                          <p:val>
                                            <p:strVal val="#ppt_x"/>
                                          </p:val>
                                        </p:tav>
                                      </p:tavLst>
                                    </p:anim>
                                    <p:anim calcmode="lin" valueType="num">
                                      <p:cBhvr>
                                        <p:cTn id="47"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 grpId="0"/>
      <p:bldP spid="24" grpId="0"/>
      <p:bldP spid="26" grpId="0"/>
      <p:bldP spid="28" grpId="0"/>
      <p:bldP spid="31" grpId="0"/>
      <p:bldP spid="33" grpId="0"/>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6">
            <a:extLst>
              <a:ext uri="{FF2B5EF4-FFF2-40B4-BE49-F238E27FC236}">
                <a16:creationId xmlns:a16="http://schemas.microsoft.com/office/drawing/2014/main" id="{D36E19C9-8719-4363-84D5-842AB35A5F59}"/>
              </a:ext>
            </a:extLst>
          </p:cNvPr>
          <p:cNvSpPr/>
          <p:nvPr/>
        </p:nvSpPr>
        <p:spPr>
          <a:xfrm>
            <a:off x="320870" y="1091124"/>
            <a:ext cx="8532953" cy="38100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891EF6D5-DE72-43EB-9A11-2592176D007C}"/>
              </a:ext>
            </a:extLst>
          </p:cNvPr>
          <p:cNvPicPr>
            <a:picLocks noChangeAspect="1"/>
          </p:cNvPicPr>
          <p:nvPr/>
        </p:nvPicPr>
        <p:blipFill>
          <a:blip r:embed="rId2"/>
          <a:stretch>
            <a:fillRect/>
          </a:stretch>
        </p:blipFill>
        <p:spPr>
          <a:xfrm>
            <a:off x="4321388" y="822484"/>
            <a:ext cx="4179146" cy="2045046"/>
          </a:xfrm>
          <a:prstGeom prst="rect">
            <a:avLst/>
          </a:prstGeom>
        </p:spPr>
      </p:pic>
      <p:sp>
        <p:nvSpPr>
          <p:cNvPr id="5" name="矩形 4">
            <a:extLst>
              <a:ext uri="{FF2B5EF4-FFF2-40B4-BE49-F238E27FC236}">
                <a16:creationId xmlns:a16="http://schemas.microsoft.com/office/drawing/2014/main" id="{B01903E5-C519-463A-B812-AA3890A2A1BC}"/>
              </a:ext>
            </a:extLst>
          </p:cNvPr>
          <p:cNvSpPr/>
          <p:nvPr/>
        </p:nvSpPr>
        <p:spPr>
          <a:xfrm>
            <a:off x="801777" y="1528220"/>
            <a:ext cx="2813591"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当</a:t>
            </a:r>
            <a:r>
              <a:rPr lang="en-US" altLang="zh-CN" sz="1050" i="1" dirty="0" err="1">
                <a:solidFill>
                  <a:srgbClr val="000000"/>
                </a:solidFill>
                <a:latin typeface="NEU-BZ-S92"/>
                <a:ea typeface="黑体" panose="02010609060101010101" pitchFamily="49" charset="-122"/>
                <a:cs typeface="Times New Roman" panose="02020603050405020304" pitchFamily="18" charset="0"/>
              </a:rPr>
              <a:t>c</a:t>
            </a:r>
            <a:r>
              <a:rPr lang="en-US" altLang="zh-CN" sz="1050" baseline="-25000" dirty="0" err="1">
                <a:solidFill>
                  <a:srgbClr val="000000"/>
                </a:solidFill>
                <a:latin typeface="NEU-BZ-S92"/>
                <a:ea typeface="黑体" panose="02010609060101010101" pitchFamily="49" charset="-122"/>
                <a:cs typeface="Times New Roman" panose="02020603050405020304" pitchFamily="18" charset="0"/>
              </a:rPr>
              <a:t>r</a:t>
            </a:r>
            <a:r>
              <a:rPr lang="zh-CN" altLang="zh-CN" sz="1050" dirty="0">
                <a:solidFill>
                  <a:srgbClr val="000000"/>
                </a:solidFill>
                <a:latin typeface="NEU-BZ-S92"/>
                <a:ea typeface="黑体" panose="02010609060101010101" pitchFamily="49" charset="-122"/>
                <a:cs typeface="Times New Roman" panose="02020603050405020304" pitchFamily="18" charset="0"/>
              </a:rPr>
              <a:t>值很小</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且</a:t>
            </a:r>
            <a:r>
              <a:rPr lang="en-US" altLang="zh-CN" sz="1050" i="1" dirty="0" err="1">
                <a:solidFill>
                  <a:srgbClr val="000000"/>
                </a:solidFill>
                <a:latin typeface="NEU-BZ-S92"/>
                <a:ea typeface="黑体" panose="02010609060101010101" pitchFamily="49" charset="-122"/>
                <a:cs typeface="Times New Roman" panose="02020603050405020304" pitchFamily="18" charset="0"/>
              </a:rPr>
              <a:t>x</a:t>
            </a:r>
            <a:r>
              <a:rPr lang="en-US" altLang="zh-CN" sz="1050" baseline="-25000" dirty="0" err="1">
                <a:solidFill>
                  <a:srgbClr val="000000"/>
                </a:solidFill>
                <a:latin typeface="NEU-BZ-S92"/>
                <a:ea typeface="黑体" panose="02010609060101010101" pitchFamily="49" charset="-122"/>
                <a:cs typeface="Times New Roman" panose="02020603050405020304" pitchFamily="18" charset="0"/>
              </a:rPr>
              <a:t>V</a:t>
            </a:r>
            <a:r>
              <a:rPr lang="en-US" altLang="zh-CN" sz="1050" i="1" dirty="0">
                <a:solidFill>
                  <a:srgbClr val="000000"/>
                </a:solidFill>
                <a:latin typeface="NEU-BZ-S92"/>
                <a:ea typeface="黑体" panose="02010609060101010101" pitchFamily="49" charset="-122"/>
                <a:cs typeface="Times New Roman" panose="02020603050405020304" pitchFamily="18" charset="0"/>
              </a:rPr>
              <a:t>&gt;&gt;</a:t>
            </a:r>
            <a:r>
              <a:rPr lang="en-US" altLang="zh-CN" sz="1050" i="1" dirty="0" err="1">
                <a:solidFill>
                  <a:srgbClr val="000000"/>
                </a:solidFill>
                <a:latin typeface="NEU-BZ-S92"/>
                <a:ea typeface="黑体" panose="02010609060101010101" pitchFamily="49" charset="-122"/>
                <a:cs typeface="Times New Roman" panose="02020603050405020304" pitchFamily="18" charset="0"/>
              </a:rPr>
              <a:t>c</a:t>
            </a:r>
            <a:r>
              <a:rPr lang="en-US" altLang="zh-CN" sz="1050" baseline="-25000" dirty="0" err="1">
                <a:solidFill>
                  <a:srgbClr val="000000"/>
                </a:solidFill>
                <a:latin typeface="NEU-BZ-S92"/>
                <a:ea typeface="黑体" panose="02010609060101010101" pitchFamily="49" charset="-122"/>
                <a:cs typeface="Times New Roman" panose="02020603050405020304" pitchFamily="18" charset="0"/>
              </a:rPr>
              <a:t>r</a:t>
            </a:r>
            <a:r>
              <a:rPr lang="zh-CN" altLang="zh-CN" sz="1050" dirty="0">
                <a:solidFill>
                  <a:srgbClr val="000000"/>
                </a:solidFill>
                <a:latin typeface="NEU-BZ-S92"/>
                <a:ea typeface="黑体" panose="02010609060101010101" pitchFamily="49" charset="-122"/>
                <a:cs typeface="Times New Roman" panose="02020603050405020304" pitchFamily="18" charset="0"/>
              </a:rPr>
              <a:t>时</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可略去</a:t>
            </a:r>
            <a:r>
              <a:rPr lang="en-US" altLang="zh-CN" sz="1050" i="1" dirty="0" err="1">
                <a:solidFill>
                  <a:srgbClr val="000000"/>
                </a:solidFill>
                <a:latin typeface="NEU-BZ-S92"/>
                <a:ea typeface="黑体" panose="02010609060101010101" pitchFamily="49" charset="-122"/>
                <a:cs typeface="Times New Roman" panose="02020603050405020304" pitchFamily="18" charset="0"/>
              </a:rPr>
              <a:t>c</a:t>
            </a:r>
            <a:r>
              <a:rPr lang="en-US" altLang="zh-CN" sz="1050" baseline="-25000" dirty="0" err="1">
                <a:solidFill>
                  <a:srgbClr val="000000"/>
                </a:solidFill>
                <a:latin typeface="NEU-BZ-S92"/>
                <a:ea typeface="黑体" panose="02010609060101010101" pitchFamily="49" charset="-122"/>
                <a:cs typeface="Times New Roman" panose="02020603050405020304" pitchFamily="18" charset="0"/>
              </a:rPr>
              <a:t>r</a:t>
            </a:r>
            <a:r>
              <a:rPr lang="zh-CN" altLang="zh-CN" sz="1050" dirty="0">
                <a:solidFill>
                  <a:srgbClr val="000000"/>
                </a:solidFill>
                <a:latin typeface="NEU-BZ-S92"/>
                <a:ea typeface="黑体" panose="02010609060101010101" pitchFamily="49" charset="-122"/>
                <a:cs typeface="Times New Roman" panose="02020603050405020304" pitchFamily="18" charset="0"/>
              </a:rPr>
              <a:t>不计</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便有</a:t>
            </a:r>
            <a:endParaRPr lang="zh-CN" altLang="zh-CN" sz="105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DD844E8-8472-4C48-8A46-77476DE17109}"/>
                  </a:ext>
                </a:extLst>
              </p:cNvPr>
              <p:cNvSpPr/>
              <p:nvPr/>
            </p:nvSpPr>
            <p:spPr>
              <a:xfrm>
                <a:off x="1391163" y="1878877"/>
                <a:ext cx="1859932" cy="63799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𝑞</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𝐶</m:t>
                          </m:r>
                        </m:e>
                        <m:sub>
                          <m:r>
                            <m:rPr>
                              <m:sty m:val="p"/>
                            </m:rPr>
                            <a:rPr lang="zh-CN" altLang="en-US" sz="1200" i="0">
                              <a:latin typeface="Cambria Math" panose="02040503050406030204" pitchFamily="18" charset="0"/>
                            </a:rPr>
                            <m:t>d</m:t>
                          </m:r>
                        </m:sub>
                      </m:sSub>
                      <m:r>
                        <a:rPr lang="zh-CN" altLang="en-US" sz="1200" i="1">
                          <a:latin typeface="Cambria Math" panose="02040503050406030204" pitchFamily="18" charset="0"/>
                        </a:rPr>
                        <m:t>𝑤</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𝑥</m:t>
                          </m:r>
                        </m:e>
                        <m:sub>
                          <m:r>
                            <m:rPr>
                              <m:sty m:val="p"/>
                            </m:rPr>
                            <a:rPr lang="zh-CN" altLang="en-US" sz="1200" i="0">
                              <a:latin typeface="Cambria Math" panose="02040503050406030204" pitchFamily="18" charset="0"/>
                            </a:rPr>
                            <m:t>V</m:t>
                          </m:r>
                        </m:sub>
                      </m:sSub>
                      <m:rad>
                        <m:radPr>
                          <m:degHide m:val="on"/>
                          <m:ctrlPr>
                            <a:rPr lang="zh-CN" altLang="en-US" sz="1200" i="1">
                              <a:latin typeface="Cambria Math" panose="02040503050406030204" pitchFamily="18" charset="0"/>
                            </a:rPr>
                          </m:ctrlPr>
                        </m:radPr>
                        <m:deg/>
                        <m:e>
                          <m:f>
                            <m:fPr>
                              <m:ctrlPr>
                                <a:rPr lang="zh-CN" altLang="en-US" sz="1200" i="1">
                                  <a:latin typeface="Cambria Math" panose="02040503050406030204" pitchFamily="18" charset="0"/>
                                </a:rPr>
                              </m:ctrlPr>
                            </m:fPr>
                            <m:num>
                              <m:r>
                                <a:rPr lang="zh-CN" altLang="en-US" sz="1200" i="0">
                                  <a:latin typeface="Cambria Math" panose="02040503050406030204" pitchFamily="18" charset="0"/>
                                </a:rPr>
                                <m:t>2</m:t>
                              </m:r>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num>
                            <m:den>
                              <m:r>
                                <a:rPr lang="zh-CN" altLang="en-US" sz="1200" i="1">
                                  <a:latin typeface="Cambria Math" panose="02040503050406030204" pitchFamily="18" charset="0"/>
                                </a:rPr>
                                <m:t>𝜌</m:t>
                              </m:r>
                            </m:den>
                          </m:f>
                        </m:e>
                      </m:rad>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54</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7" name="矩形 6">
                <a:extLst>
                  <a:ext uri="{FF2B5EF4-FFF2-40B4-BE49-F238E27FC236}">
                    <a16:creationId xmlns:a16="http://schemas.microsoft.com/office/drawing/2014/main" id="{ADD844E8-8472-4C48-8A46-77476DE17109}"/>
                  </a:ext>
                </a:extLst>
              </p:cNvPr>
              <p:cNvSpPr>
                <a:spLocks noRot="1" noChangeAspect="1" noMove="1" noResize="1" noEditPoints="1" noAdjustHandles="1" noChangeArrowheads="1" noChangeShapeType="1" noTextEdit="1"/>
              </p:cNvSpPr>
              <p:nvPr/>
            </p:nvSpPr>
            <p:spPr>
              <a:xfrm>
                <a:off x="1391163" y="1878877"/>
                <a:ext cx="1859932" cy="637995"/>
              </a:xfrm>
              <a:prstGeom prst="rect">
                <a:avLst/>
              </a:prstGeom>
              <a:blipFill>
                <a:blip r:embed="rId3"/>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EDFF6525-E133-41AA-B064-92E464428D4C}"/>
              </a:ext>
            </a:extLst>
          </p:cNvPr>
          <p:cNvSpPr/>
          <p:nvPr/>
        </p:nvSpPr>
        <p:spPr>
          <a:xfrm>
            <a:off x="734043" y="2895201"/>
            <a:ext cx="7427823" cy="776303"/>
          </a:xfrm>
          <a:prstGeom prst="rect">
            <a:avLst/>
          </a:prstGeom>
        </p:spPr>
        <p:txBody>
          <a:bodyPr wrap="square">
            <a:spAutoFit/>
          </a:bodyPr>
          <a:lstStyle/>
          <a:p>
            <a:pPr indent="266700">
              <a:lnSpc>
                <a:spcPct val="20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对于锥阀阀口</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图</a:t>
            </a:r>
            <a:r>
              <a:rPr lang="en-US" altLang="zh-CN" sz="1200" dirty="0">
                <a:solidFill>
                  <a:srgbClr val="000000"/>
                </a:solidFill>
                <a:latin typeface="NEU-BZ-S92"/>
                <a:ea typeface="黑体" panose="02010609060101010101" pitchFamily="49" charset="-122"/>
                <a:cs typeface="Times New Roman" panose="02020603050405020304" pitchFamily="18" charset="0"/>
              </a:rPr>
              <a:t>3</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30),</a:t>
            </a:r>
            <a:r>
              <a:rPr lang="zh-CN" altLang="zh-CN" sz="1200" dirty="0">
                <a:solidFill>
                  <a:srgbClr val="000000"/>
                </a:solidFill>
                <a:latin typeface="NEU-BZ-S92"/>
                <a:ea typeface="黑体" panose="02010609060101010101" pitchFamily="49" charset="-122"/>
                <a:cs typeface="Times New Roman" panose="02020603050405020304" pitchFamily="18" charset="0"/>
              </a:rPr>
              <a:t>当阀心</a:t>
            </a:r>
            <a:r>
              <a:rPr lang="en-US" altLang="zh-CN" sz="1200" dirty="0">
                <a:solidFill>
                  <a:srgbClr val="000000"/>
                </a:solidFill>
                <a:latin typeface="NEU-BZ-S92"/>
                <a:ea typeface="黑体" panose="02010609060101010101" pitchFamily="49" charset="-122"/>
                <a:cs typeface="Times New Roman" panose="02020603050405020304" pitchFamily="18" charset="0"/>
              </a:rPr>
              <a:t>2</a:t>
            </a:r>
            <a:r>
              <a:rPr lang="zh-CN" altLang="zh-CN" sz="1200" dirty="0">
                <a:solidFill>
                  <a:srgbClr val="000000"/>
                </a:solidFill>
                <a:latin typeface="NEU-BZ-S92"/>
                <a:ea typeface="黑体" panose="02010609060101010101" pitchFamily="49" charset="-122"/>
                <a:cs typeface="Times New Roman" panose="02020603050405020304" pitchFamily="18" charset="0"/>
              </a:rPr>
              <a:t>向上移动</a:t>
            </a:r>
            <a:r>
              <a:rPr lang="en-US" altLang="zh-CN" sz="1200" i="1" dirty="0" err="1">
                <a:solidFill>
                  <a:srgbClr val="000000"/>
                </a:solidFill>
                <a:latin typeface="NEU-BZ-S92"/>
                <a:ea typeface="黑体" panose="02010609060101010101" pitchFamily="49" charset="-122"/>
                <a:cs typeface="Times New Roman" panose="02020603050405020304" pitchFamily="18" charset="0"/>
              </a:rPr>
              <a:t>x</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V</a:t>
            </a:r>
            <a:r>
              <a:rPr lang="zh-CN" altLang="zh-CN" sz="1200" dirty="0">
                <a:solidFill>
                  <a:srgbClr val="000000"/>
                </a:solidFill>
                <a:latin typeface="NEU-BZ-S92"/>
                <a:ea typeface="黑体" panose="02010609060101010101" pitchFamily="49" charset="-122"/>
                <a:cs typeface="Times New Roman" panose="02020603050405020304" pitchFamily="18" charset="0"/>
              </a:rPr>
              <a:t>距离时</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阀的上下腔即被打通</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阀座</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zh-CN" altLang="zh-CN" sz="1200" dirty="0">
                <a:solidFill>
                  <a:srgbClr val="000000"/>
                </a:solidFill>
                <a:latin typeface="NEU-BZ-S92"/>
                <a:ea typeface="黑体" panose="02010609060101010101" pitchFamily="49" charset="-122"/>
                <a:cs typeface="Times New Roman" panose="02020603050405020304" pitchFamily="18" charset="0"/>
              </a:rPr>
              <a:t>平均直径</a:t>
            </a:r>
            <a:r>
              <a:rPr lang="en-US" altLang="zh-CN" sz="1200" i="1" dirty="0" err="1">
                <a:solidFill>
                  <a:srgbClr val="000000"/>
                </a:solidFill>
                <a:latin typeface="NEU-BZ-S92"/>
                <a:ea typeface="黑体" panose="02010609060101010101" pitchFamily="49" charset="-122"/>
                <a:cs typeface="Times New Roman" panose="02020603050405020304" pitchFamily="18" charset="0"/>
              </a:rPr>
              <a:t>d</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m</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en-US" altLang="zh-CN" sz="1200" i="1" dirty="0">
                <a:solidFill>
                  <a:srgbClr val="000000"/>
                </a:solidFill>
                <a:latin typeface="NEU-BZ-S92"/>
                <a:ea typeface="黑体" panose="02010609060101010101" pitchFamily="49" charset="-122"/>
                <a:cs typeface="Times New Roman" panose="02020603050405020304" pitchFamily="18" charset="0"/>
              </a:rPr>
              <a:t>d</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+d</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2</a:t>
            </a:r>
            <a:r>
              <a:rPr lang="zh-CN" altLang="zh-CN" sz="1200" dirty="0">
                <a:solidFill>
                  <a:srgbClr val="000000"/>
                </a:solidFill>
                <a:latin typeface="NEU-BZ-S92"/>
                <a:ea typeface="黑体" panose="02010609060101010101" pitchFamily="49" charset="-122"/>
                <a:cs typeface="Times New Roman" panose="02020603050405020304" pitchFamily="18" charset="0"/>
              </a:rPr>
              <a:t>处的通流截面积近似为</a:t>
            </a:r>
            <a:r>
              <a:rPr lang="en-US" altLang="zh-CN" sz="1200" i="1" dirty="0">
                <a:solidFill>
                  <a:srgbClr val="000000"/>
                </a:solidFill>
                <a:latin typeface="NEU-BZ-S92"/>
                <a:ea typeface="黑体" panose="02010609060101010101" pitchFamily="49" charset="-122"/>
                <a:cs typeface="Times New Roman" panose="02020603050405020304" pitchFamily="18" charset="0"/>
              </a:rPr>
              <a:t>A</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0</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π</a:t>
            </a:r>
            <a:r>
              <a:rPr lang="en-US" altLang="zh-CN" sz="1200" i="1" dirty="0" err="1">
                <a:solidFill>
                  <a:srgbClr val="000000"/>
                </a:solidFill>
                <a:latin typeface="NEU-BZ-S92"/>
                <a:ea typeface="黑体" panose="02010609060101010101" pitchFamily="49" charset="-122"/>
                <a:cs typeface="Times New Roman" panose="02020603050405020304" pitchFamily="18" charset="0"/>
              </a:rPr>
              <a:t>d</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m</a:t>
            </a:r>
            <a:r>
              <a:rPr lang="en-US" altLang="zh-CN" sz="1200" i="1" dirty="0" err="1">
                <a:solidFill>
                  <a:srgbClr val="000000"/>
                </a:solidFill>
                <a:latin typeface="NEU-BZ-S92"/>
                <a:ea typeface="黑体" panose="02010609060101010101" pitchFamily="49" charset="-122"/>
                <a:cs typeface="Times New Roman" panose="02020603050405020304" pitchFamily="18" charset="0"/>
              </a:rPr>
              <a:t>x</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V</a:t>
            </a:r>
            <a:r>
              <a:rPr lang="en-US" altLang="zh-CN" sz="1200" dirty="0" err="1">
                <a:solidFill>
                  <a:srgbClr val="000000"/>
                </a:solidFill>
                <a:latin typeface="NEU-BZ-S92"/>
                <a:ea typeface="黑体" panose="02010609060101010101" pitchFamily="49" charset="-122"/>
                <a:cs typeface="Times New Roman" panose="02020603050405020304" pitchFamily="18" charset="0"/>
              </a:rPr>
              <a:t>sin</a:t>
            </a:r>
            <a:r>
              <a:rPr lang="en-US" altLang="zh-CN" sz="1200" i="1" dirty="0" err="1">
                <a:solidFill>
                  <a:srgbClr val="000000"/>
                </a:solidFill>
                <a:latin typeface="NEU-BZ-S92"/>
                <a:ea typeface="黑体" panose="02010609060101010101" pitchFamily="49" charset="-122"/>
                <a:cs typeface="Times New Roman" panose="02020603050405020304" pitchFamily="18" charset="0"/>
              </a:rPr>
              <a:t>φ</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如锥阀前后压差</a:t>
            </a:r>
            <a:r>
              <a:rPr lang="en-US" altLang="zh-CN" sz="1200" dirty="0" err="1">
                <a:solidFill>
                  <a:srgbClr val="000000"/>
                </a:solidFill>
                <a:latin typeface="NEU-BZ-S92"/>
                <a:ea typeface="黑体" panose="02010609060101010101" pitchFamily="49" charset="-122"/>
                <a:cs typeface="Times New Roman" panose="02020603050405020304" pitchFamily="18" charset="0"/>
              </a:rPr>
              <a:t>Δ</a:t>
            </a:r>
            <a:r>
              <a:rPr lang="en-US" altLang="zh-CN" sz="1200" i="1" dirty="0" err="1">
                <a:solidFill>
                  <a:srgbClr val="000000"/>
                </a:solidFill>
                <a:latin typeface="NEU-BZ-S92"/>
                <a:ea typeface="黑体" panose="02010609060101010101" pitchFamily="49" charset="-122"/>
                <a:cs typeface="Times New Roman" panose="02020603050405020304" pitchFamily="18" charset="0"/>
              </a:rPr>
              <a:t>p</a:t>
            </a:r>
            <a:r>
              <a:rPr lang="en-US" altLang="zh-CN" sz="1200" i="1" dirty="0">
                <a:solidFill>
                  <a:srgbClr val="000000"/>
                </a:solidFill>
                <a:latin typeface="NEU-BZ-S92"/>
                <a:ea typeface="黑体" panose="02010609060101010101" pitchFamily="49" charset="-122"/>
                <a:cs typeface="Times New Roman" panose="02020603050405020304" pitchFamily="18" charset="0"/>
              </a:rPr>
              <a:t>=p</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1</a:t>
            </a:r>
            <a:r>
              <a:rPr lang="en-US" altLang="zh-CN" sz="1200" i="1" dirty="0">
                <a:solidFill>
                  <a:srgbClr val="000000"/>
                </a:solidFill>
                <a:latin typeface="NEU-BZ-S92"/>
                <a:ea typeface="黑体" panose="02010609060101010101" pitchFamily="49" charset="-122"/>
                <a:cs typeface="Times New Roman" panose="02020603050405020304" pitchFamily="18" charset="0"/>
              </a:rPr>
              <a:t>-p</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则当阀座</a:t>
            </a:r>
            <a:r>
              <a:rPr lang="en-US" altLang="zh-CN" sz="1200" dirty="0">
                <a:solidFill>
                  <a:srgbClr val="000000"/>
                </a:solidFill>
                <a:latin typeface="NEU-BZ-S92"/>
                <a:ea typeface="黑体" panose="02010609060101010101" pitchFamily="49" charset="-122"/>
                <a:cs typeface="Times New Roman" panose="02020603050405020304" pitchFamily="18" charset="0"/>
              </a:rPr>
              <a:t>1</a:t>
            </a:r>
            <a:r>
              <a:rPr lang="zh-CN" altLang="zh-CN" sz="1200" dirty="0">
                <a:solidFill>
                  <a:srgbClr val="000000"/>
                </a:solidFill>
                <a:latin typeface="NEU-BZ-S92"/>
                <a:ea typeface="黑体" panose="02010609060101010101" pitchFamily="49" charset="-122"/>
                <a:cs typeface="Times New Roman" panose="02020603050405020304" pitchFamily="18" charset="0"/>
              </a:rPr>
              <a:t>棱边</a:t>
            </a:r>
            <a:r>
              <a:rPr lang="en-US" altLang="zh-CN" sz="1200" i="1" dirty="0" err="1">
                <a:solidFill>
                  <a:srgbClr val="000000"/>
                </a:solidFill>
                <a:latin typeface="NEU-BZ-S92"/>
                <a:ea typeface="黑体" panose="02010609060101010101" pitchFamily="49" charset="-122"/>
                <a:cs typeface="Times New Roman" panose="02020603050405020304" pitchFamily="18" charset="0"/>
              </a:rPr>
              <a:t>l</a:t>
            </a:r>
            <a:r>
              <a:rPr lang="en-US" altLang="zh-CN" sz="1200" dirty="0" err="1">
                <a:solidFill>
                  <a:srgbClr val="000000"/>
                </a:solidFill>
                <a:latin typeface="Cambria Math" panose="02040503050406030204" pitchFamily="18" charset="0"/>
                <a:ea typeface="黑体" panose="02010609060101010101" pitchFamily="49" charset="-122"/>
                <a:cs typeface="Cambria Math" panose="02040503050406030204" pitchFamily="18" charset="0"/>
              </a:rPr>
              <a:t>≪</a:t>
            </a:r>
            <a:r>
              <a:rPr lang="en-US" altLang="zh-CN" sz="1200" i="1" dirty="0" err="1">
                <a:solidFill>
                  <a:srgbClr val="000000"/>
                </a:solidFill>
                <a:latin typeface="黑体" panose="02010609060101010101" pitchFamily="49" charset="-122"/>
                <a:ea typeface="方正书宋_GBK"/>
                <a:cs typeface="Times New Roman" panose="02020603050405020304" pitchFamily="18" charset="0"/>
              </a:rPr>
              <a:t>h</a:t>
            </a:r>
            <a:r>
              <a:rPr lang="zh-CN" altLang="zh-CN" sz="1200" dirty="0">
                <a:solidFill>
                  <a:srgbClr val="000000"/>
                </a:solidFill>
                <a:latin typeface="NEU-BZ-S92"/>
                <a:ea typeface="黑体" panose="02010609060101010101" pitchFamily="49" charset="-122"/>
                <a:cs typeface="Times New Roman" panose="02020603050405020304" pitchFamily="18" charset="0"/>
              </a:rPr>
              <a:t>时</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通过锥阀阀口的流量为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936C62DF-CC16-4EEE-BFF2-8B094A0F488B}"/>
                  </a:ext>
                </a:extLst>
              </p:cNvPr>
              <p:cNvSpPr/>
              <p:nvPr/>
            </p:nvSpPr>
            <p:spPr>
              <a:xfrm>
                <a:off x="3100469" y="3699175"/>
                <a:ext cx="2694969" cy="7288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𝐶</m:t>
                          </m:r>
                        </m:e>
                        <m:sub>
                          <m:r>
                            <m:rPr>
                              <m:sty m:val="p"/>
                            </m:rPr>
                            <a:rPr lang="zh-CN" altLang="en-US" sz="1400" i="0">
                              <a:latin typeface="Cambria Math" panose="02040503050406030204" pitchFamily="18" charset="0"/>
                            </a:rPr>
                            <m:t>d</m:t>
                          </m:r>
                        </m:sub>
                      </m:sSub>
                      <m:r>
                        <m:rPr>
                          <m:sty m:val="p"/>
                        </m:rPr>
                        <a:rPr lang="zh-CN" altLang="en-US" sz="1400" i="0">
                          <a:latin typeface="Cambria Math" panose="02040503050406030204" pitchFamily="18" charset="0"/>
                        </a:rPr>
                        <m:t>π</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𝑑</m:t>
                          </m:r>
                        </m:e>
                        <m:sub>
                          <m:r>
                            <m:rPr>
                              <m:sty m:val="p"/>
                            </m:rPr>
                            <a:rPr lang="zh-CN" altLang="en-US" sz="1400" i="0">
                              <a:latin typeface="Cambria Math" panose="02040503050406030204" pitchFamily="18" charset="0"/>
                            </a:rPr>
                            <m:t>m</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𝑥</m:t>
                          </m:r>
                        </m:e>
                        <m:sub>
                          <m:r>
                            <m:rPr>
                              <m:sty m:val="p"/>
                            </m:rPr>
                            <a:rPr lang="zh-CN" altLang="en-US" sz="1400" i="0">
                              <a:latin typeface="Cambria Math" panose="02040503050406030204" pitchFamily="18" charset="0"/>
                            </a:rPr>
                            <m:t>V</m:t>
                          </m:r>
                        </m:sub>
                      </m:sSub>
                      <m:r>
                        <m:rPr>
                          <m:sty m:val="p"/>
                        </m:rPr>
                        <a:rPr lang="zh-CN" altLang="en-US" sz="1400" i="0">
                          <a:latin typeface="Cambria Math" panose="02040503050406030204" pitchFamily="18" charset="0"/>
                        </a:rPr>
                        <m:t>sin</m:t>
                      </m:r>
                      <m:r>
                        <a:rPr lang="zh-CN" altLang="en-US" sz="1400" i="1">
                          <a:latin typeface="Cambria Math" panose="02040503050406030204" pitchFamily="18" charset="0"/>
                        </a:rPr>
                        <m:t>𝜑</m:t>
                      </m:r>
                      <m:rad>
                        <m:radPr>
                          <m:degHide m:val="on"/>
                          <m:ctrlPr>
                            <a:rPr lang="zh-CN" altLang="en-US" sz="1400" i="1">
                              <a:latin typeface="Cambria Math" panose="02040503050406030204" pitchFamily="18" charset="0"/>
                            </a:rPr>
                          </m:ctrlPr>
                        </m:radPr>
                        <m:deg/>
                        <m:e>
                          <m:f>
                            <m:fPr>
                              <m:ctrlPr>
                                <a:rPr lang="zh-CN" altLang="en-US" sz="1400" i="1">
                                  <a:latin typeface="Cambria Math" panose="02040503050406030204" pitchFamily="18" charset="0"/>
                                </a:rPr>
                              </m:ctrlPr>
                            </m:fPr>
                            <m:num>
                              <m:r>
                                <a:rPr lang="zh-CN" altLang="en-US" sz="1400" i="0">
                                  <a:latin typeface="Cambria Math" panose="02040503050406030204" pitchFamily="18" charset="0"/>
                                </a:rPr>
                                <m:t>2</m:t>
                              </m:r>
                              <m:r>
                                <a:rPr lang="zh-CN" altLang="en-US" sz="1400" i="1">
                                  <a:latin typeface="Cambria Math" panose="02040503050406030204" pitchFamily="18" charset="0"/>
                                </a:rPr>
                                <m:t>𝛥</m:t>
                              </m:r>
                              <m:r>
                                <a:rPr lang="zh-CN" altLang="en-US" sz="1400" i="1">
                                  <a:latin typeface="Cambria Math" panose="02040503050406030204" pitchFamily="18" charset="0"/>
                                </a:rPr>
                                <m:t>𝑝</m:t>
                              </m:r>
                            </m:num>
                            <m:den>
                              <m:r>
                                <a:rPr lang="zh-CN" altLang="en-US" sz="1400" i="1">
                                  <a:latin typeface="Cambria Math" panose="02040503050406030204" pitchFamily="18" charset="0"/>
                                </a:rPr>
                                <m:t>𝜌</m:t>
                              </m:r>
                            </m:den>
                          </m:f>
                        </m:e>
                      </m:rad>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55</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1" name="矩形 10">
                <a:extLst>
                  <a:ext uri="{FF2B5EF4-FFF2-40B4-BE49-F238E27FC236}">
                    <a16:creationId xmlns:a16="http://schemas.microsoft.com/office/drawing/2014/main" id="{936C62DF-CC16-4EEE-BFF2-8B094A0F488B}"/>
                  </a:ext>
                </a:extLst>
              </p:cNvPr>
              <p:cNvSpPr>
                <a:spLocks noRot="1" noChangeAspect="1" noMove="1" noResize="1" noEditPoints="1" noAdjustHandles="1" noChangeArrowheads="1" noChangeShapeType="1" noTextEdit="1"/>
              </p:cNvSpPr>
              <p:nvPr/>
            </p:nvSpPr>
            <p:spPr>
              <a:xfrm>
                <a:off x="3100469" y="3699175"/>
                <a:ext cx="2694969" cy="728854"/>
              </a:xfrm>
              <a:prstGeom prst="rect">
                <a:avLst/>
              </a:prstGeom>
              <a:blipFill>
                <a:blip r:embed="rId4"/>
                <a:stretch>
                  <a:fillRect/>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0CB3FFD5-090F-4A0A-BB16-4D36281D2EDD}"/>
              </a:ext>
            </a:extLst>
          </p:cNvPr>
          <p:cNvSpPr/>
          <p:nvPr/>
        </p:nvSpPr>
        <p:spPr>
          <a:xfrm>
            <a:off x="2154026" y="4515818"/>
            <a:ext cx="4866640" cy="279115"/>
          </a:xfrm>
          <a:prstGeom prst="rect">
            <a:avLst/>
          </a:prstGeom>
        </p:spPr>
        <p:txBody>
          <a:bodyPr wrap="square">
            <a:spAutoFit/>
          </a:bodyPr>
          <a:lstStyle/>
          <a:p>
            <a:pPr indent="266700">
              <a:lnSpc>
                <a:spcPts val="1575"/>
              </a:lnSpc>
              <a:spcAft>
                <a:spcPts val="0"/>
              </a:spcAft>
            </a:pPr>
            <a:r>
              <a:rPr lang="zh-CN" altLang="zh-CN" sz="1050" dirty="0">
                <a:solidFill>
                  <a:srgbClr val="FF0000"/>
                </a:solidFill>
                <a:latin typeface="NEU-BZ-S92"/>
                <a:ea typeface="黑体" panose="02010609060101010101" pitchFamily="49" charset="-122"/>
                <a:cs typeface="Times New Roman" panose="02020603050405020304" pitchFamily="18" charset="0"/>
              </a:rPr>
              <a:t>式</a:t>
            </a:r>
            <a:r>
              <a:rPr lang="en-US" altLang="zh-CN" sz="1050" dirty="0">
                <a:solidFill>
                  <a:srgbClr val="FF0000"/>
                </a:solidFill>
                <a:latin typeface="NEU-BZ-S92"/>
                <a:ea typeface="黑体" panose="02010609060101010101" pitchFamily="49" charset="-122"/>
                <a:cs typeface="Times New Roman" panose="02020603050405020304" pitchFamily="18" charset="0"/>
              </a:rPr>
              <a:t>(3</a:t>
            </a:r>
            <a:r>
              <a:rPr lang="en-US" altLang="zh-CN" sz="1050" i="1" dirty="0">
                <a:solidFill>
                  <a:srgbClr val="FF0000"/>
                </a:solidFill>
                <a:latin typeface="NEU-BZ-S92"/>
                <a:ea typeface="黑体" panose="02010609060101010101" pitchFamily="49" charset="-122"/>
                <a:cs typeface="Times New Roman" panose="02020603050405020304" pitchFamily="18" charset="0"/>
              </a:rPr>
              <a:t>-</a:t>
            </a:r>
            <a:r>
              <a:rPr lang="en-US" altLang="zh-CN" sz="1050" dirty="0">
                <a:solidFill>
                  <a:srgbClr val="FF0000"/>
                </a:solidFill>
                <a:latin typeface="NEU-BZ-S92"/>
                <a:ea typeface="黑体" panose="02010609060101010101" pitchFamily="49" charset="-122"/>
                <a:cs typeface="Times New Roman" panose="02020603050405020304" pitchFamily="18" charset="0"/>
              </a:rPr>
              <a:t>54)</a:t>
            </a:r>
            <a:r>
              <a:rPr lang="zh-CN" altLang="zh-CN" sz="1050" dirty="0">
                <a:solidFill>
                  <a:srgbClr val="FF0000"/>
                </a:solidFill>
                <a:latin typeface="NEU-BZ-S92"/>
                <a:ea typeface="黑体" panose="02010609060101010101" pitchFamily="49" charset="-122"/>
                <a:cs typeface="Times New Roman" panose="02020603050405020304" pitchFamily="18" charset="0"/>
              </a:rPr>
              <a:t>和式</a:t>
            </a:r>
            <a:r>
              <a:rPr lang="en-US" altLang="zh-CN" sz="1050" dirty="0">
                <a:solidFill>
                  <a:srgbClr val="FF0000"/>
                </a:solidFill>
                <a:latin typeface="NEU-BZ-S92"/>
                <a:ea typeface="黑体" panose="02010609060101010101" pitchFamily="49" charset="-122"/>
                <a:cs typeface="Times New Roman" panose="02020603050405020304" pitchFamily="18" charset="0"/>
              </a:rPr>
              <a:t>(3</a:t>
            </a:r>
            <a:r>
              <a:rPr lang="en-US" altLang="zh-CN" sz="1050" i="1" dirty="0">
                <a:solidFill>
                  <a:srgbClr val="FF0000"/>
                </a:solidFill>
                <a:latin typeface="NEU-BZ-S92"/>
                <a:ea typeface="黑体" panose="02010609060101010101" pitchFamily="49" charset="-122"/>
                <a:cs typeface="Times New Roman" panose="02020603050405020304" pitchFamily="18" charset="0"/>
              </a:rPr>
              <a:t>-</a:t>
            </a:r>
            <a:r>
              <a:rPr lang="en-US" altLang="zh-CN" sz="1050" dirty="0">
                <a:solidFill>
                  <a:srgbClr val="FF0000"/>
                </a:solidFill>
                <a:latin typeface="NEU-BZ-S92"/>
                <a:ea typeface="黑体" panose="02010609060101010101" pitchFamily="49" charset="-122"/>
                <a:cs typeface="Times New Roman" panose="02020603050405020304" pitchFamily="18" charset="0"/>
              </a:rPr>
              <a:t>55)</a:t>
            </a:r>
            <a:r>
              <a:rPr lang="zh-CN" altLang="zh-CN" sz="1050" dirty="0">
                <a:solidFill>
                  <a:srgbClr val="FF0000"/>
                </a:solidFill>
                <a:latin typeface="NEU-BZ-S92"/>
                <a:ea typeface="黑体" panose="02010609060101010101" pitchFamily="49" charset="-122"/>
                <a:cs typeface="Times New Roman" panose="02020603050405020304" pitchFamily="18" charset="0"/>
              </a:rPr>
              <a:t>中的流量系数</a:t>
            </a:r>
            <a:r>
              <a:rPr lang="en-US" altLang="zh-CN" sz="1050" i="1" dirty="0">
                <a:solidFill>
                  <a:srgbClr val="FF0000"/>
                </a:solidFill>
                <a:latin typeface="NEU-BZ-S92"/>
                <a:ea typeface="黑体" panose="02010609060101010101" pitchFamily="49" charset="-122"/>
                <a:cs typeface="Times New Roman" panose="02020603050405020304" pitchFamily="18" charset="0"/>
              </a:rPr>
              <a:t>C</a:t>
            </a:r>
            <a:r>
              <a:rPr lang="en-US" altLang="zh-CN" sz="1050" baseline="-25000" dirty="0">
                <a:solidFill>
                  <a:srgbClr val="FF0000"/>
                </a:solidFill>
                <a:latin typeface="NEU-BZ-S92"/>
                <a:ea typeface="黑体" panose="02010609060101010101" pitchFamily="49" charset="-122"/>
                <a:cs typeface="Times New Roman" panose="02020603050405020304" pitchFamily="18" charset="0"/>
              </a:rPr>
              <a:t>d</a:t>
            </a:r>
            <a:r>
              <a:rPr lang="zh-CN" altLang="zh-CN" sz="1050" dirty="0">
                <a:solidFill>
                  <a:srgbClr val="FF0000"/>
                </a:solidFill>
                <a:latin typeface="NEU-BZ-S92"/>
                <a:ea typeface="黑体" panose="02010609060101010101" pitchFamily="49" charset="-122"/>
                <a:cs typeface="Times New Roman" panose="02020603050405020304" pitchFamily="18" charset="0"/>
              </a:rPr>
              <a:t>值</a:t>
            </a:r>
            <a:r>
              <a:rPr lang="en-US" altLang="zh-CN" sz="1050" dirty="0">
                <a:solidFill>
                  <a:srgbClr val="FF0000"/>
                </a:solidFill>
                <a:latin typeface="NEU-BZ-S92"/>
                <a:ea typeface="黑体" panose="02010609060101010101" pitchFamily="49" charset="-122"/>
                <a:cs typeface="Times New Roman" panose="02020603050405020304" pitchFamily="18" charset="0"/>
              </a:rPr>
              <a:t>,</a:t>
            </a:r>
            <a:r>
              <a:rPr lang="zh-CN" altLang="zh-CN" sz="1050" dirty="0">
                <a:solidFill>
                  <a:srgbClr val="FF0000"/>
                </a:solidFill>
                <a:latin typeface="NEU-BZ-S92"/>
                <a:ea typeface="黑体" panose="02010609060101010101" pitchFamily="49" charset="-122"/>
                <a:cs typeface="Times New Roman" panose="02020603050405020304" pitchFamily="18" charset="0"/>
              </a:rPr>
              <a:t>需根据具体情况从表</a:t>
            </a:r>
            <a:r>
              <a:rPr lang="en-US" altLang="zh-CN" sz="1050" dirty="0">
                <a:solidFill>
                  <a:srgbClr val="FF0000"/>
                </a:solidFill>
                <a:latin typeface="NEU-BZ-S92"/>
                <a:ea typeface="黑体" panose="02010609060101010101" pitchFamily="49" charset="-122"/>
                <a:cs typeface="Times New Roman" panose="02020603050405020304" pitchFamily="18" charset="0"/>
              </a:rPr>
              <a:t>3</a:t>
            </a:r>
            <a:r>
              <a:rPr lang="en-US" altLang="zh-CN" sz="1050" i="1" dirty="0">
                <a:solidFill>
                  <a:srgbClr val="FF0000"/>
                </a:solidFill>
                <a:latin typeface="NEU-BZ-S92"/>
                <a:ea typeface="黑体" panose="02010609060101010101" pitchFamily="49" charset="-122"/>
                <a:cs typeface="Times New Roman" panose="02020603050405020304" pitchFamily="18" charset="0"/>
              </a:rPr>
              <a:t>-</a:t>
            </a:r>
            <a:r>
              <a:rPr lang="en-US" altLang="zh-CN" sz="1050" dirty="0">
                <a:solidFill>
                  <a:srgbClr val="FF0000"/>
                </a:solidFill>
                <a:latin typeface="NEU-BZ-S92"/>
                <a:ea typeface="黑体" panose="02010609060101010101" pitchFamily="49" charset="-122"/>
                <a:cs typeface="Times New Roman" panose="02020603050405020304" pitchFamily="18" charset="0"/>
              </a:rPr>
              <a:t>6</a:t>
            </a:r>
            <a:r>
              <a:rPr lang="zh-CN" altLang="zh-CN" sz="1050" dirty="0">
                <a:solidFill>
                  <a:srgbClr val="FF0000"/>
                </a:solidFill>
                <a:latin typeface="NEU-BZ-S92"/>
                <a:ea typeface="黑体" panose="02010609060101010101" pitchFamily="49" charset="-122"/>
                <a:cs typeface="Times New Roman" panose="02020603050405020304" pitchFamily="18" charset="0"/>
              </a:rPr>
              <a:t>中分别选取。</a:t>
            </a:r>
            <a:endParaRPr lang="zh-CN" altLang="zh-CN" sz="1050" dirty="0">
              <a:solidFill>
                <a:srgbClr val="FF0000"/>
              </a:solidFill>
              <a:effectLst/>
              <a:latin typeface="NEU-BZ-S92"/>
              <a:ea typeface="方正书宋_GBK"/>
              <a:cs typeface="Times New Roman" panose="02020603050405020304" pitchFamily="18" charset="0"/>
            </a:endParaRPr>
          </a:p>
        </p:txBody>
      </p:sp>
      <p:sp>
        <p:nvSpPr>
          <p:cNvPr id="14" name="圆角矩形 3">
            <a:extLst>
              <a:ext uri="{FF2B5EF4-FFF2-40B4-BE49-F238E27FC236}">
                <a16:creationId xmlns:a16="http://schemas.microsoft.com/office/drawing/2014/main" id="{FC743466-A021-47F4-B772-CBD1906676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11ABFAF8-3C01-4708-BDFC-874415BD200C}"/>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Tree>
    <p:extLst>
      <p:ext uri="{BB962C8B-B14F-4D97-AF65-F5344CB8AC3E}">
        <p14:creationId xmlns:p14="http://schemas.microsoft.com/office/powerpoint/2010/main" val="662995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21" presetClass="entr" presetSubtype="1"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2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xEl>
                                              <p:pRg st="0" end="0"/>
                                            </p:txEl>
                                          </p:spTgt>
                                        </p:tgtEl>
                                        <p:attrNameLst>
                                          <p:attrName>style.visibility</p:attrName>
                                        </p:attrNameLst>
                                      </p:cBhvr>
                                      <p:to>
                                        <p:strVal val="visible"/>
                                      </p:to>
                                    </p:set>
                                    <p:animEffect transition="in" filter="wipe(left)">
                                      <p:cBhvr>
                                        <p:cTn id="32" dur="500"/>
                                        <p:tgtEl>
                                          <p:spTgt spid="11">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P spid="9" grpId="0"/>
      <p:bldP spid="1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467533" y="1434252"/>
            <a:ext cx="25500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600" dirty="0">
                <a:solidFill>
                  <a:srgbClr val="184972"/>
                </a:solidFill>
                <a:latin typeface="黑体" panose="02010609060101010101" pitchFamily="49" charset="-122"/>
                <a:ea typeface="黑体" panose="02010609060101010101" pitchFamily="49" charset="-122"/>
              </a:rPr>
              <a:t>（一）平行平板缝隙</a:t>
            </a:r>
          </a:p>
        </p:txBody>
      </p:sp>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380451" y="1466997"/>
            <a:ext cx="280244" cy="28024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505220" y="1465946"/>
            <a:ext cx="275166" cy="27516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 name="矩形 2">
            <a:extLst>
              <a:ext uri="{FF2B5EF4-FFF2-40B4-BE49-F238E27FC236}">
                <a16:creationId xmlns:a16="http://schemas.microsoft.com/office/drawing/2014/main" id="{B4B5C0AC-D3E7-4ABE-A6A0-021CFF0F5ACA}"/>
              </a:ext>
            </a:extLst>
          </p:cNvPr>
          <p:cNvSpPr/>
          <p:nvPr/>
        </p:nvSpPr>
        <p:spPr>
          <a:xfrm>
            <a:off x="3543130" y="2347508"/>
            <a:ext cx="5076613" cy="1514967"/>
          </a:xfrm>
          <a:prstGeom prst="rect">
            <a:avLst/>
          </a:prstGeom>
        </p:spPr>
        <p:txBody>
          <a:bodyPr wrap="square">
            <a:spAutoFit/>
          </a:bodyPr>
          <a:lstStyle/>
          <a:p>
            <a:pPr indent="266700" algn="just">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所示为在两块平行平板所形成的缝隙间充满了液体</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缝隙高度为</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缝隙宽度和长度为</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且一般恒有</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b&gt;&gt;h</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l&gt;&gt;h</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。若缝隙两端存在压差</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液体就会产生流动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即使没有压差</a:t>
            </a:r>
            <a:r>
              <a:rPr lang="en-US" altLang="zh-CN" sz="12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的作用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如果两块平板有相对运动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由于液体粘性的作用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液体也会被平板带着产生流动。</a:t>
            </a:r>
            <a:endParaRPr lang="zh-CN" altLang="zh-CN" sz="1200" dirty="0">
              <a:solidFill>
                <a:srgbClr val="000000"/>
              </a:solidFill>
              <a:effectLst/>
              <a:latin typeface="NEU-BZ-S92"/>
              <a:ea typeface="方正书宋_GBK"/>
              <a:cs typeface="Times New Roman" panose="02020603050405020304" pitchFamily="18" charset="0"/>
            </a:endParaRPr>
          </a:p>
        </p:txBody>
      </p:sp>
      <p:pic>
        <p:nvPicPr>
          <p:cNvPr id="15" name="3T31.EPS" descr="id:2147503842;FounderCES">
            <a:extLst>
              <a:ext uri="{FF2B5EF4-FFF2-40B4-BE49-F238E27FC236}">
                <a16:creationId xmlns:a16="http://schemas.microsoft.com/office/drawing/2014/main" id="{B0DB1379-6AF5-4E88-B4D8-8C18E35E691A}"/>
              </a:ext>
            </a:extLst>
          </p:cNvPr>
          <p:cNvPicPr/>
          <p:nvPr/>
        </p:nvPicPr>
        <p:blipFill>
          <a:blip r:embed="rId3"/>
          <a:stretch>
            <a:fillRect/>
          </a:stretch>
        </p:blipFill>
        <p:spPr>
          <a:xfrm>
            <a:off x="448263" y="2159531"/>
            <a:ext cx="2784671" cy="1890922"/>
          </a:xfrm>
          <a:prstGeom prst="rect">
            <a:avLst/>
          </a:prstGeom>
        </p:spPr>
      </p:pic>
      <p:sp>
        <p:nvSpPr>
          <p:cNvPr id="5" name="矩形 4">
            <a:extLst>
              <a:ext uri="{FF2B5EF4-FFF2-40B4-BE49-F238E27FC236}">
                <a16:creationId xmlns:a16="http://schemas.microsoft.com/office/drawing/2014/main" id="{F5BFFBF1-F9CE-4D7C-90EA-36BFAF6AD2C7}"/>
              </a:ext>
            </a:extLst>
          </p:cNvPr>
          <p:cNvSpPr/>
          <p:nvPr/>
        </p:nvSpPr>
        <p:spPr>
          <a:xfrm>
            <a:off x="696120" y="3914518"/>
            <a:ext cx="2092880" cy="271869"/>
          </a:xfrm>
          <a:prstGeom prst="rect">
            <a:avLst/>
          </a:prstGeom>
        </p:spPr>
        <p:txBody>
          <a:bodyPr wrap="square">
            <a:spAutoFit/>
          </a:bodyPr>
          <a:lstStyle/>
          <a:p>
            <a:pPr indent="228600"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3</a:t>
            </a:r>
            <a:r>
              <a:rPr lang="en-US" altLang="zh-CN" sz="700" i="1"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31</a:t>
            </a:r>
            <a:r>
              <a:rPr lang="zh-CN" altLang="zh-CN" sz="700" i="1" dirty="0">
                <a:solidFill>
                  <a:srgbClr val="000000"/>
                </a:solidFill>
                <a:latin typeface="NEU-BZ-S92"/>
                <a:ea typeface="方正书宋_GBK"/>
                <a:cs typeface="Times New Roman" panose="02020603050405020304" pitchFamily="18" charset="0"/>
              </a:rPr>
              <a:t>　</a:t>
            </a:r>
            <a:r>
              <a:rPr lang="zh-CN" altLang="zh-CN" sz="700" dirty="0">
                <a:solidFill>
                  <a:srgbClr val="000000"/>
                </a:solidFill>
                <a:latin typeface="NEU-BZ-S92"/>
                <a:ea typeface="方正书宋_GBK"/>
                <a:cs typeface="Times New Roman" panose="02020603050405020304" pitchFamily="18" charset="0"/>
              </a:rPr>
              <a:t>平行平板缝隙间的液流</a:t>
            </a:r>
            <a:endParaRPr lang="zh-CN" altLang="zh-CN" sz="9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6623751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291426" y="1011050"/>
            <a:ext cx="25500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600" dirty="0">
                <a:solidFill>
                  <a:srgbClr val="184972"/>
                </a:solidFill>
                <a:latin typeface="黑体" panose="02010609060101010101" pitchFamily="49" charset="-122"/>
                <a:ea typeface="黑体" panose="02010609060101010101" pitchFamily="49" charset="-122"/>
              </a:rPr>
              <a:t>（一）平行平板缝隙</a:t>
            </a: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204344" y="1043795"/>
            <a:ext cx="280244" cy="28024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329113" y="1042744"/>
            <a:ext cx="275166" cy="27516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pic>
        <p:nvPicPr>
          <p:cNvPr id="15" name="3T31.EPS" descr="id:2147503842;FounderCES">
            <a:extLst>
              <a:ext uri="{FF2B5EF4-FFF2-40B4-BE49-F238E27FC236}">
                <a16:creationId xmlns:a16="http://schemas.microsoft.com/office/drawing/2014/main" id="{B0DB1379-6AF5-4E88-B4D8-8C18E35E691A}"/>
              </a:ext>
            </a:extLst>
          </p:cNvPr>
          <p:cNvPicPr/>
          <p:nvPr/>
        </p:nvPicPr>
        <p:blipFill>
          <a:blip r:embed="rId2"/>
          <a:stretch>
            <a:fillRect/>
          </a:stretch>
        </p:blipFill>
        <p:spPr>
          <a:xfrm>
            <a:off x="6103996" y="1089344"/>
            <a:ext cx="2784671" cy="1890922"/>
          </a:xfrm>
          <a:prstGeom prst="rect">
            <a:avLst/>
          </a:prstGeom>
        </p:spPr>
      </p:pic>
      <p:sp>
        <p:nvSpPr>
          <p:cNvPr id="5" name="矩形 4">
            <a:extLst>
              <a:ext uri="{FF2B5EF4-FFF2-40B4-BE49-F238E27FC236}">
                <a16:creationId xmlns:a16="http://schemas.microsoft.com/office/drawing/2014/main" id="{F5BFFBF1-F9CE-4D7C-90EA-36BFAF6AD2C7}"/>
              </a:ext>
            </a:extLst>
          </p:cNvPr>
          <p:cNvSpPr/>
          <p:nvPr/>
        </p:nvSpPr>
        <p:spPr>
          <a:xfrm>
            <a:off x="6449891" y="2796918"/>
            <a:ext cx="2092880" cy="271869"/>
          </a:xfrm>
          <a:prstGeom prst="rect">
            <a:avLst/>
          </a:prstGeom>
        </p:spPr>
        <p:txBody>
          <a:bodyPr wrap="square">
            <a:spAutoFit/>
          </a:bodyPr>
          <a:lstStyle/>
          <a:p>
            <a:pPr indent="228600"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3</a:t>
            </a:r>
            <a:r>
              <a:rPr lang="en-US" altLang="zh-CN" sz="700" i="1"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31</a:t>
            </a:r>
            <a:r>
              <a:rPr lang="zh-CN" altLang="zh-CN" sz="700" i="1" dirty="0">
                <a:solidFill>
                  <a:srgbClr val="000000"/>
                </a:solidFill>
                <a:latin typeface="NEU-BZ-S92"/>
                <a:ea typeface="方正书宋_GBK"/>
                <a:cs typeface="Times New Roman" panose="02020603050405020304" pitchFamily="18" charset="0"/>
              </a:rPr>
              <a:t>　</a:t>
            </a:r>
            <a:r>
              <a:rPr lang="zh-CN" altLang="zh-CN" sz="700" dirty="0">
                <a:solidFill>
                  <a:srgbClr val="000000"/>
                </a:solidFill>
                <a:latin typeface="NEU-BZ-S92"/>
                <a:ea typeface="方正书宋_GBK"/>
                <a:cs typeface="Times New Roman" panose="02020603050405020304" pitchFamily="18" charset="0"/>
              </a:rPr>
              <a:t>平行平板缝隙间的液流</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4" name="矩形 3">
            <a:extLst>
              <a:ext uri="{FF2B5EF4-FFF2-40B4-BE49-F238E27FC236}">
                <a16:creationId xmlns:a16="http://schemas.microsoft.com/office/drawing/2014/main" id="{4FC005DC-F673-4504-A20A-9D757C5F4DA7}"/>
              </a:ext>
            </a:extLst>
          </p:cNvPr>
          <p:cNvSpPr/>
          <p:nvPr/>
        </p:nvSpPr>
        <p:spPr>
          <a:xfrm>
            <a:off x="291425" y="1411923"/>
            <a:ext cx="5812569" cy="1384995"/>
          </a:xfrm>
          <a:prstGeom prst="rect">
            <a:avLst/>
          </a:prstGeom>
        </p:spPr>
        <p:txBody>
          <a:bodyPr wrap="square">
            <a:spAutoFit/>
          </a:bodyPr>
          <a:lstStyle/>
          <a:p>
            <a:pPr indent="3600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现分析液体在平行平板缝隙中最一般的流动情况</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即既有压差的作用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又受平板相对运动的作用。在液流中取一个微元体</a:t>
            </a:r>
            <a:r>
              <a:rPr lang="en-US" altLang="zh-CN" sz="14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4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宽度方向取单位长</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作用在其左右两端面上的压力为</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4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上下两面所受到的切应力为</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τ+</a:t>
            </a:r>
            <a:r>
              <a:rPr lang="en-US" altLang="zh-CN" sz="14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τ</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τ</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因此微元体的受力平衡方程为</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52BC97AA-111A-4425-965C-D9B6031004B1}"/>
                  </a:ext>
                </a:extLst>
              </p:cNvPr>
              <p:cNvSpPr/>
              <p:nvPr/>
            </p:nvSpPr>
            <p:spPr>
              <a:xfrm>
                <a:off x="3350869" y="2448127"/>
                <a:ext cx="2753125"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smtClean="0">
                          <a:solidFill>
                            <a:schemeClr val="tx1"/>
                          </a:solidFill>
                          <a:latin typeface="Cambria Math" panose="02040503050406030204" pitchFamily="18" charset="0"/>
                        </a:rPr>
                        <m:t>𝑝</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𝑦</m:t>
                      </m:r>
                      <m:r>
                        <a:rPr lang="zh-CN" altLang="en-US" sz="1200" i="0">
                          <a:solidFill>
                            <a:schemeClr val="tx1"/>
                          </a:solidFill>
                          <a:latin typeface="Cambria Math" panose="02040503050406030204" pitchFamily="18" charset="0"/>
                        </a:rPr>
                        <m:t>+</m:t>
                      </m:r>
                      <m:r>
                        <m:rPr>
                          <m:nor/>
                        </m:rPr>
                        <a:rPr lang="zh-CN" altLang="en-US" sz="1200" i="1">
                          <a:solidFill>
                            <a:schemeClr val="tx1"/>
                          </a:solidFill>
                          <a:latin typeface="Cambria Math" panose="02040503050406030204" pitchFamily="18" charset="0"/>
                        </a:rPr>
                        <m:t>(</m:t>
                      </m:r>
                      <m:r>
                        <a:rPr lang="zh-CN" altLang="en-US" sz="1200" i="1">
                          <a:solidFill>
                            <a:schemeClr val="tx1"/>
                          </a:solidFill>
                          <a:latin typeface="Cambria Math" panose="02040503050406030204" pitchFamily="18" charset="0"/>
                        </a:rPr>
                        <m:t>𝜏</m:t>
                      </m:r>
                      <m:r>
                        <a:rPr lang="zh-CN" altLang="en-US" sz="1200" i="0">
                          <a:solidFill>
                            <a:schemeClr val="tx1"/>
                          </a:solidFill>
                          <a:latin typeface="Cambria Math" panose="02040503050406030204" pitchFamily="18" charset="0"/>
                        </a:rPr>
                        <m:t>+</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𝜏</m:t>
                      </m:r>
                      <m:r>
                        <m:rPr>
                          <m:nor/>
                        </m:rPr>
                        <a:rPr lang="zh-CN" altLang="en-US" sz="1200" i="1">
                          <a:solidFill>
                            <a:schemeClr val="tx1"/>
                          </a:solidFill>
                          <a:latin typeface="Cambria Math" panose="02040503050406030204" pitchFamily="18" charset="0"/>
                        </a:rPr>
                        <m:t>)</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𝑥</m:t>
                      </m:r>
                      <m:r>
                        <a:rPr lang="zh-CN" altLang="en-US" sz="1200" i="0">
                          <a:solidFill>
                            <a:schemeClr val="tx1"/>
                          </a:solidFill>
                          <a:latin typeface="Cambria Math" panose="02040503050406030204" pitchFamily="18" charset="0"/>
                        </a:rPr>
                        <m:t>=</m:t>
                      </m:r>
                      <m:r>
                        <m:rPr>
                          <m:nor/>
                        </m:rPr>
                        <a:rPr lang="zh-CN" altLang="en-US" sz="1200" i="1">
                          <a:solidFill>
                            <a:schemeClr val="tx1"/>
                          </a:solidFill>
                          <a:latin typeface="Cambria Math" panose="02040503050406030204" pitchFamily="18" charset="0"/>
                        </a:rPr>
                        <m:t>(</m:t>
                      </m:r>
                      <m:r>
                        <a:rPr lang="zh-CN" altLang="en-US" sz="1200" i="1">
                          <a:solidFill>
                            <a:schemeClr val="tx1"/>
                          </a:solidFill>
                          <a:latin typeface="Cambria Math" panose="02040503050406030204" pitchFamily="18" charset="0"/>
                        </a:rPr>
                        <m:t>𝑝</m:t>
                      </m:r>
                      <m:r>
                        <a:rPr lang="zh-CN" altLang="en-US" sz="1200" i="0">
                          <a:solidFill>
                            <a:schemeClr val="tx1"/>
                          </a:solidFill>
                          <a:latin typeface="Cambria Math" panose="02040503050406030204" pitchFamily="18" charset="0"/>
                        </a:rPr>
                        <m:t>+</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𝑝</m:t>
                      </m:r>
                      <m:r>
                        <m:rPr>
                          <m:nor/>
                        </m:rPr>
                        <a:rPr lang="zh-CN" altLang="en-US" sz="1200" i="1">
                          <a:solidFill>
                            <a:schemeClr val="tx1"/>
                          </a:solidFill>
                          <a:latin typeface="Cambria Math" panose="02040503050406030204" pitchFamily="18" charset="0"/>
                        </a:rPr>
                        <m:t>)</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𝑦</m:t>
                      </m:r>
                      <m:r>
                        <a:rPr lang="zh-CN" altLang="en-US" sz="1200" i="0">
                          <a:solidFill>
                            <a:schemeClr val="tx1"/>
                          </a:solidFill>
                          <a:latin typeface="Cambria Math" panose="02040503050406030204" pitchFamily="18" charset="0"/>
                        </a:rPr>
                        <m:t>+</m:t>
                      </m:r>
                      <m:r>
                        <a:rPr lang="zh-CN" altLang="en-US" sz="1200" i="1">
                          <a:solidFill>
                            <a:schemeClr val="tx1"/>
                          </a:solidFill>
                          <a:latin typeface="Cambria Math" panose="02040503050406030204" pitchFamily="18" charset="0"/>
                        </a:rPr>
                        <m:t>𝜏</m:t>
                      </m:r>
                      <m:r>
                        <m:rPr>
                          <m:sty m:val="p"/>
                        </m:rPr>
                        <a:rPr lang="zh-CN" altLang="en-US" sz="1200" i="0">
                          <a:solidFill>
                            <a:schemeClr val="tx1"/>
                          </a:solidFill>
                          <a:latin typeface="Cambria Math" panose="02040503050406030204" pitchFamily="18" charset="0"/>
                        </a:rPr>
                        <m:t>d</m:t>
                      </m:r>
                      <m:r>
                        <a:rPr lang="zh-CN" altLang="en-US" sz="1200" i="1">
                          <a:solidFill>
                            <a:schemeClr val="tx1"/>
                          </a:solidFill>
                          <a:latin typeface="Cambria Math" panose="02040503050406030204" pitchFamily="18" charset="0"/>
                        </a:rPr>
                        <m:t>𝑥</m:t>
                      </m:r>
                    </m:oMath>
                  </m:oMathPara>
                </a14:m>
                <a:endParaRPr lang="zh-CN" altLang="en-US" sz="1200" dirty="0">
                  <a:solidFill>
                    <a:schemeClr val="tx1"/>
                  </a:solidFill>
                </a:endParaRPr>
              </a:p>
            </p:txBody>
          </p:sp>
        </mc:Choice>
        <mc:Fallback xmlns="">
          <p:sp>
            <p:nvSpPr>
              <p:cNvPr id="7" name="矩形 6">
                <a:extLst>
                  <a:ext uri="{FF2B5EF4-FFF2-40B4-BE49-F238E27FC236}">
                    <a16:creationId xmlns:a16="http://schemas.microsoft.com/office/drawing/2014/main" id="{52BC97AA-111A-4425-965C-D9B6031004B1}"/>
                  </a:ext>
                </a:extLst>
              </p:cNvPr>
              <p:cNvSpPr>
                <a:spLocks noRot="1" noChangeAspect="1" noMove="1" noResize="1" noEditPoints="1" noAdjustHandles="1" noChangeArrowheads="1" noChangeShapeType="1" noTextEdit="1"/>
              </p:cNvSpPr>
              <p:nvPr/>
            </p:nvSpPr>
            <p:spPr>
              <a:xfrm>
                <a:off x="3350869" y="2448127"/>
                <a:ext cx="2753125" cy="276999"/>
              </a:xfrm>
              <a:prstGeom prst="rect">
                <a:avLst/>
              </a:prstGeom>
              <a:blipFill>
                <a:blip r:embed="rId3"/>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8D134F3C-6951-4850-93DB-04F4B6682B8B}"/>
                  </a:ext>
                </a:extLst>
              </p:cNvPr>
              <p:cNvSpPr/>
              <p:nvPr/>
            </p:nvSpPr>
            <p:spPr>
              <a:xfrm>
                <a:off x="-100530" y="3051060"/>
                <a:ext cx="2491388" cy="323294"/>
              </a:xfrm>
              <a:prstGeom prst="rect">
                <a:avLst/>
              </a:prstGeom>
            </p:spPr>
            <p:txBody>
              <a:bodyPr wrap="none">
                <a:spAutoFit/>
              </a:bodyPr>
              <a:lstStyle/>
              <a:p>
                <a:pPr indent="3600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经过整理并将</a:t>
                </a:r>
                <a:r>
                  <a:rPr lang="en-US" altLang="zh-CN" sz="12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τ=μ</a:t>
                </a:r>
                <a14:m>
                  <m:oMath xmlns:m="http://schemas.openxmlformats.org/officeDocument/2006/math">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𝑢</m:t>
                        </m:r>
                      </m:num>
                      <m:den>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𝑦</m:t>
                        </m:r>
                      </m:den>
                    </m:f>
                  </m:oMath>
                </a14:m>
                <a:r>
                  <a:rPr lang="zh-CN" alt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代入后有</a:t>
                </a:r>
                <a:endParaRPr lang="zh-CN" altLang="zh-CN" sz="1200" dirty="0">
                  <a:solidFill>
                    <a:srgbClr val="000000"/>
                  </a:solidFill>
                  <a:effectLst/>
                  <a:latin typeface="NEU-BZ-S92"/>
                  <a:ea typeface="方正书宋_GBK"/>
                  <a:cs typeface="Times New Roman" panose="02020603050405020304" pitchFamily="18" charset="0"/>
                </a:endParaRPr>
              </a:p>
            </p:txBody>
          </p:sp>
        </mc:Choice>
        <mc:Fallback xmlns="">
          <p:sp>
            <p:nvSpPr>
              <p:cNvPr id="17" name="矩形 16">
                <a:extLst>
                  <a:ext uri="{FF2B5EF4-FFF2-40B4-BE49-F238E27FC236}">
                    <a16:creationId xmlns:a16="http://schemas.microsoft.com/office/drawing/2014/main" id="{8D134F3C-6951-4850-93DB-04F4B6682B8B}"/>
                  </a:ext>
                </a:extLst>
              </p:cNvPr>
              <p:cNvSpPr>
                <a:spLocks noRot="1" noChangeAspect="1" noMove="1" noResize="1" noEditPoints="1" noAdjustHandles="1" noChangeArrowheads="1" noChangeShapeType="1" noTextEdit="1"/>
              </p:cNvSpPr>
              <p:nvPr/>
            </p:nvSpPr>
            <p:spPr>
              <a:xfrm>
                <a:off x="-100530" y="3051060"/>
                <a:ext cx="2491388" cy="323294"/>
              </a:xfrm>
              <a:prstGeom prst="rect">
                <a:avLst/>
              </a:prstGeom>
              <a:blipFill>
                <a:blip r:embed="rId4"/>
                <a:stretch>
                  <a:fillRect t="-113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90E0B7FC-6194-491E-86E3-0258578AE544}"/>
                  </a:ext>
                </a:extLst>
              </p:cNvPr>
              <p:cNvSpPr/>
              <p:nvPr/>
            </p:nvSpPr>
            <p:spPr>
              <a:xfrm>
                <a:off x="2446160" y="2925970"/>
                <a:ext cx="963341" cy="494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sSup>
                            <m:sSupPr>
                              <m:ctrlPr>
                                <a:rPr lang="zh-CN" altLang="en-US" sz="1200" i="1">
                                  <a:latin typeface="Cambria Math" panose="02040503050406030204" pitchFamily="18" charset="0"/>
                                </a:rPr>
                              </m:ctrlPr>
                            </m:sSupPr>
                            <m:e>
                              <m:r>
                                <m:rPr>
                                  <m:sty m:val="p"/>
                                </m:rPr>
                                <a:rPr lang="zh-CN" altLang="en-US" sz="1200">
                                  <a:latin typeface="Cambria Math" panose="02040503050406030204" pitchFamily="18" charset="0"/>
                                </a:rPr>
                                <m:t>d</m:t>
                              </m:r>
                            </m:e>
                            <m:sup>
                              <m:r>
                                <a:rPr lang="zh-CN" altLang="en-US" sz="1200" i="0">
                                  <a:latin typeface="Cambria Math" panose="02040503050406030204" pitchFamily="18" charset="0"/>
                                </a:rPr>
                                <m:t>2</m:t>
                              </m:r>
                            </m:sup>
                          </m:sSup>
                          <m:r>
                            <a:rPr lang="zh-CN" altLang="en-US" sz="1200" i="1">
                              <a:latin typeface="Cambria Math" panose="02040503050406030204" pitchFamily="18" charset="0"/>
                            </a:rPr>
                            <m:t>𝑢</m:t>
                          </m:r>
                        </m:num>
                        <m:den>
                          <m:r>
                            <m:rPr>
                              <m:sty m:val="p"/>
                            </m:rPr>
                            <a:rPr lang="zh-CN" altLang="en-US" sz="1200" i="0">
                              <a:latin typeface="Cambria Math" panose="02040503050406030204" pitchFamily="18" charset="0"/>
                            </a:rPr>
                            <m:t>d</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r>
                                <a:rPr lang="zh-CN" altLang="en-US" sz="1200" i="0">
                                  <a:latin typeface="Cambria Math" panose="02040503050406030204" pitchFamily="18" charset="0"/>
                                </a:rPr>
                                <m:t>2</m:t>
                              </m:r>
                            </m:sup>
                          </m:sSup>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1">
                              <a:latin typeface="Cambria Math" panose="02040503050406030204" pitchFamily="18" charset="0"/>
                            </a:rPr>
                            <m:t>𝜇</m:t>
                          </m:r>
                        </m:den>
                      </m:f>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𝑝</m:t>
                          </m:r>
                        </m:num>
                        <m:den>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𝑥</m:t>
                          </m:r>
                        </m:den>
                      </m:f>
                    </m:oMath>
                  </m:oMathPara>
                </a14:m>
                <a:endParaRPr lang="zh-CN" altLang="en-US" sz="1200" dirty="0"/>
              </a:p>
            </p:txBody>
          </p:sp>
        </mc:Choice>
        <mc:Fallback xmlns="">
          <p:sp>
            <p:nvSpPr>
              <p:cNvPr id="19" name="矩形 18">
                <a:extLst>
                  <a:ext uri="{FF2B5EF4-FFF2-40B4-BE49-F238E27FC236}">
                    <a16:creationId xmlns:a16="http://schemas.microsoft.com/office/drawing/2014/main" id="{90E0B7FC-6194-491E-86E3-0258578AE544}"/>
                  </a:ext>
                </a:extLst>
              </p:cNvPr>
              <p:cNvSpPr>
                <a:spLocks noRot="1" noChangeAspect="1" noMove="1" noResize="1" noEditPoints="1" noAdjustHandles="1" noChangeArrowheads="1" noChangeShapeType="1" noTextEdit="1"/>
              </p:cNvSpPr>
              <p:nvPr/>
            </p:nvSpPr>
            <p:spPr>
              <a:xfrm>
                <a:off x="2446160" y="2925970"/>
                <a:ext cx="963341" cy="494431"/>
              </a:xfrm>
              <a:prstGeom prst="rect">
                <a:avLst/>
              </a:prstGeom>
              <a:blipFill>
                <a:blip r:embed="rId5"/>
                <a:stretch>
                  <a:fillRect/>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914574DE-B11B-4B52-B1F6-9E7E6F377580}"/>
              </a:ext>
            </a:extLst>
          </p:cNvPr>
          <p:cNvSpPr/>
          <p:nvPr/>
        </p:nvSpPr>
        <p:spPr>
          <a:xfrm>
            <a:off x="0" y="3542958"/>
            <a:ext cx="1685077" cy="28386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对上式积分两次得</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22EDBEC7-C997-4AAD-B960-2EF9B454C3D7}"/>
                  </a:ext>
                </a:extLst>
              </p:cNvPr>
              <p:cNvSpPr/>
              <p:nvPr/>
            </p:nvSpPr>
            <p:spPr>
              <a:xfrm>
                <a:off x="1552907" y="3454042"/>
                <a:ext cx="2341667" cy="471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𝑢</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2</m:t>
                          </m:r>
                          <m:r>
                            <a:rPr lang="zh-CN" altLang="en-US" sz="1200" i="1">
                              <a:latin typeface="Cambria Math" panose="02040503050406030204" pitchFamily="18" charset="0"/>
                            </a:rPr>
                            <m:t>𝜇</m:t>
                          </m:r>
                        </m:den>
                      </m:f>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𝑝</m:t>
                          </m:r>
                        </m:num>
                        <m:den>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𝑥</m:t>
                          </m:r>
                        </m:den>
                      </m:f>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𝑦</m:t>
                          </m:r>
                        </m:e>
                        <m:sup>
                          <m:r>
                            <a:rPr lang="zh-CN" altLang="en-US" sz="1200" i="0">
                              <a:latin typeface="Cambria Math" panose="02040503050406030204" pitchFamily="18" charset="0"/>
                            </a:rPr>
                            <m:t>2</m:t>
                          </m:r>
                        </m:sup>
                      </m:sSup>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𝐶</m:t>
                          </m:r>
                        </m:e>
                        <m:sub>
                          <m:r>
                            <a:rPr lang="zh-CN" altLang="en-US" sz="1200" i="0">
                              <a:latin typeface="Cambria Math" panose="02040503050406030204" pitchFamily="18" charset="0"/>
                            </a:rPr>
                            <m:t>1</m:t>
                          </m:r>
                        </m:sub>
                      </m:sSub>
                      <m:r>
                        <a:rPr lang="zh-CN" altLang="en-US" sz="1200" i="1">
                          <a:latin typeface="Cambria Math" panose="02040503050406030204" pitchFamily="18" charset="0"/>
                        </a:rPr>
                        <m:t>𝑦</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𝐶</m:t>
                          </m:r>
                        </m:e>
                        <m:sub>
                          <m:r>
                            <a:rPr lang="zh-CN" altLang="en-US" sz="1200" i="0">
                              <a:latin typeface="Cambria Math" panose="02040503050406030204" pitchFamily="18" charset="0"/>
                            </a:rPr>
                            <m:t>2</m:t>
                          </m:r>
                        </m:sub>
                      </m:sSub>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56</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7" name="矩形 26">
                <a:extLst>
                  <a:ext uri="{FF2B5EF4-FFF2-40B4-BE49-F238E27FC236}">
                    <a16:creationId xmlns:a16="http://schemas.microsoft.com/office/drawing/2014/main" id="{22EDBEC7-C997-4AAD-B960-2EF9B454C3D7}"/>
                  </a:ext>
                </a:extLst>
              </p:cNvPr>
              <p:cNvSpPr>
                <a:spLocks noRot="1" noChangeAspect="1" noMove="1" noResize="1" noEditPoints="1" noAdjustHandles="1" noChangeArrowheads="1" noChangeShapeType="1" noTextEdit="1"/>
              </p:cNvSpPr>
              <p:nvPr/>
            </p:nvSpPr>
            <p:spPr>
              <a:xfrm>
                <a:off x="1552907" y="3454042"/>
                <a:ext cx="2341667" cy="471924"/>
              </a:xfrm>
              <a:prstGeom prst="rect">
                <a:avLst/>
              </a:prstGeom>
              <a:blipFill>
                <a:blip r:embed="rId6"/>
                <a:stretch>
                  <a:fillRect b="-12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58FA3956-71BA-4B09-9F24-FD9C5641EAF4}"/>
                  </a:ext>
                </a:extLst>
              </p:cNvPr>
              <p:cNvSpPr/>
              <p:nvPr/>
            </p:nvSpPr>
            <p:spPr>
              <a:xfrm>
                <a:off x="3755397" y="3190013"/>
                <a:ext cx="4990643" cy="597151"/>
              </a:xfrm>
              <a:prstGeom prst="rect">
                <a:avLst/>
              </a:prstGeom>
            </p:spPr>
            <p:txBody>
              <a:bodyPr wrap="square">
                <a:spAutoFit/>
              </a:bodyPr>
              <a:lstStyle/>
              <a:p>
                <a:pPr algn="ct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1000" dirty="0">
                    <a:solidFill>
                      <a:srgbClr val="FF0000"/>
                    </a:solidFill>
                    <a:effectLst/>
                    <a:latin typeface="Times New Roman" panose="02020603050405020304" pitchFamily="18" charset="0"/>
                    <a:ea typeface="黑体" panose="02010609060101010101" pitchFamily="49" charset="-122"/>
                  </a:rPr>
                  <a:t>,</a:t>
                </a:r>
                <a:r>
                  <a:rPr lang="en-US" altLang="zh-CN" sz="1000" i="1" dirty="0">
                    <a:solidFill>
                      <a:srgbClr val="FF0000"/>
                    </a:solidFill>
                    <a:effectLst/>
                    <a:latin typeface="Times New Roman" panose="02020603050405020304" pitchFamily="18" charset="0"/>
                    <a:ea typeface="黑体" panose="02010609060101010101" pitchFamily="49" charset="-122"/>
                  </a:rPr>
                  <a:t>C</a:t>
                </a:r>
                <a:r>
                  <a:rPr lang="en-US" altLang="zh-CN" sz="1000" baseline="-25000" dirty="0">
                    <a:solidFill>
                      <a:srgbClr val="FF0000"/>
                    </a:solidFill>
                    <a:effectLst/>
                    <a:latin typeface="Times New Roman" panose="02020603050405020304" pitchFamily="18" charset="0"/>
                    <a:ea typeface="黑体" panose="02010609060101010101" pitchFamily="49" charset="-122"/>
                  </a:rPr>
                  <a:t>1</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FF0000"/>
                    </a:solidFill>
                    <a:effectLst/>
                    <a:latin typeface="Times New Roman" panose="02020603050405020304" pitchFamily="18" charset="0"/>
                    <a:ea typeface="黑体" panose="02010609060101010101" pitchFamily="49" charset="-122"/>
                  </a:rPr>
                  <a:t>C</a:t>
                </a:r>
                <a:r>
                  <a:rPr lang="en-US" altLang="zh-CN" sz="1000" baseline="-25000" dirty="0">
                    <a:solidFill>
                      <a:srgbClr val="FF0000"/>
                    </a:solidFill>
                    <a:effectLst/>
                    <a:latin typeface="Times New Roman" panose="02020603050405020304" pitchFamily="18" charset="0"/>
                    <a:ea typeface="黑体" panose="02010609060101010101" pitchFamily="49" charset="-122"/>
                  </a:rPr>
                  <a:t>2</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为积分常数</a:t>
                </a:r>
                <a:r>
                  <a:rPr lang="en-US" altLang="zh-CN" sz="1000" dirty="0">
                    <a:solidFill>
                      <a:srgbClr val="FF0000"/>
                    </a:solidFill>
                    <a:effectLst/>
                    <a:latin typeface="Times New Roman" panose="02020603050405020304" pitchFamily="18" charset="0"/>
                    <a:ea typeface="黑体" panose="02010609060101010101" pitchFamily="49" charset="-122"/>
                  </a:rPr>
                  <a:t>,</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可利用边界条件求出</a:t>
                </a:r>
                <a:r>
                  <a:rPr lang="en-US" altLang="zh-CN" sz="1000" dirty="0">
                    <a:solidFill>
                      <a:srgbClr val="FF0000"/>
                    </a:solidFill>
                    <a:effectLst/>
                    <a:latin typeface="Times New Roman" panose="02020603050405020304" pitchFamily="18" charset="0"/>
                    <a:ea typeface="黑体" panose="02010609060101010101" pitchFamily="49" charset="-122"/>
                  </a:rPr>
                  <a:t>:</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当平行平板间的相对运动速度为</a:t>
                </a:r>
                <a:r>
                  <a:rPr lang="en-US" altLang="zh-CN" sz="1000" i="1" dirty="0">
                    <a:solidFill>
                      <a:srgbClr val="FF0000"/>
                    </a:solidFill>
                    <a:effectLst/>
                    <a:latin typeface="Times New Roman" panose="02020603050405020304" pitchFamily="18" charset="0"/>
                    <a:ea typeface="黑体" panose="02010609060101010101" pitchFamily="49" charset="-122"/>
                  </a:rPr>
                  <a:t>u</a:t>
                </a:r>
                <a:r>
                  <a:rPr lang="en-US" altLang="zh-CN" sz="1000" baseline="-25000" dirty="0">
                    <a:solidFill>
                      <a:srgbClr val="FF0000"/>
                    </a:solidFill>
                    <a:effectLst/>
                    <a:latin typeface="Times New Roman" panose="02020603050405020304" pitchFamily="18" charset="0"/>
                    <a:ea typeface="黑体" panose="02010609060101010101" pitchFamily="49" charset="-122"/>
                  </a:rPr>
                  <a:t>0</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时</a:t>
                </a:r>
                <a:r>
                  <a:rPr lang="en-US" altLang="zh-CN" sz="1000" dirty="0">
                    <a:solidFill>
                      <a:srgbClr val="FF0000"/>
                    </a:solidFill>
                    <a:effectLst/>
                    <a:latin typeface="Times New Roman" panose="02020603050405020304" pitchFamily="18" charset="0"/>
                    <a:ea typeface="黑体" panose="02010609060101010101" pitchFamily="49" charset="-122"/>
                  </a:rPr>
                  <a:t>,</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1000" i="1" dirty="0">
                    <a:solidFill>
                      <a:srgbClr val="FF0000"/>
                    </a:solidFill>
                    <a:effectLst/>
                    <a:latin typeface="Times New Roman" panose="02020603050405020304" pitchFamily="18" charset="0"/>
                    <a:ea typeface="黑体" panose="02010609060101010101" pitchFamily="49" charset="-122"/>
                  </a:rPr>
                  <a:t>y=</a:t>
                </a:r>
                <a:r>
                  <a:rPr lang="en-US" altLang="zh-CN" sz="1000" dirty="0">
                    <a:solidFill>
                      <a:srgbClr val="FF0000"/>
                    </a:solidFill>
                    <a:effectLst/>
                    <a:latin typeface="Times New Roman" panose="02020603050405020304" pitchFamily="18" charset="0"/>
                    <a:ea typeface="黑体" panose="02010609060101010101" pitchFamily="49" charset="-122"/>
                  </a:rPr>
                  <a:t>0</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处</a:t>
                </a:r>
                <a:r>
                  <a:rPr lang="en-US" altLang="zh-CN" sz="1000" dirty="0">
                    <a:solidFill>
                      <a:srgbClr val="FF0000"/>
                    </a:solidFill>
                    <a:effectLst/>
                    <a:latin typeface="Times New Roman" panose="02020603050405020304" pitchFamily="18" charset="0"/>
                    <a:ea typeface="黑体" panose="02010609060101010101" pitchFamily="49" charset="-122"/>
                  </a:rPr>
                  <a:t>,</a:t>
                </a:r>
                <a:r>
                  <a:rPr lang="en-US" altLang="zh-CN" sz="1000" i="1" dirty="0">
                    <a:solidFill>
                      <a:srgbClr val="FF0000"/>
                    </a:solidFill>
                    <a:effectLst/>
                    <a:latin typeface="Times New Roman" panose="02020603050405020304" pitchFamily="18" charset="0"/>
                    <a:ea typeface="黑体" panose="02010609060101010101" pitchFamily="49" charset="-122"/>
                  </a:rPr>
                  <a:t>u=</a:t>
                </a:r>
                <a:r>
                  <a:rPr lang="en-US" altLang="zh-CN" sz="1000" dirty="0">
                    <a:solidFill>
                      <a:srgbClr val="FF0000"/>
                    </a:solidFill>
                    <a:effectLst/>
                    <a:latin typeface="Times New Roman" panose="02020603050405020304" pitchFamily="18" charset="0"/>
                    <a:ea typeface="黑体" panose="02010609060101010101" pitchFamily="49" charset="-122"/>
                  </a:rPr>
                  <a:t>0,</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在</a:t>
                </a:r>
                <a:r>
                  <a:rPr lang="en-US" altLang="zh-CN" sz="1000" i="1" dirty="0">
                    <a:solidFill>
                      <a:srgbClr val="FF0000"/>
                    </a:solidFill>
                    <a:effectLst/>
                    <a:latin typeface="Times New Roman" panose="02020603050405020304" pitchFamily="18" charset="0"/>
                    <a:ea typeface="黑体" panose="02010609060101010101" pitchFamily="49" charset="-122"/>
                  </a:rPr>
                  <a:t>y=h</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处</a:t>
                </a:r>
                <a:r>
                  <a:rPr lang="en-US" altLang="zh-CN" sz="1000" dirty="0">
                    <a:solidFill>
                      <a:srgbClr val="FF0000"/>
                    </a:solidFill>
                    <a:effectLst/>
                    <a:latin typeface="Times New Roman" panose="02020603050405020304" pitchFamily="18" charset="0"/>
                    <a:ea typeface="黑体" panose="02010609060101010101" pitchFamily="49" charset="-122"/>
                  </a:rPr>
                  <a:t>,</a:t>
                </a:r>
                <a:r>
                  <a:rPr lang="en-US" altLang="zh-CN" sz="1000" i="1" dirty="0">
                    <a:solidFill>
                      <a:srgbClr val="FF0000"/>
                    </a:solidFill>
                    <a:effectLst/>
                    <a:latin typeface="Times New Roman" panose="02020603050405020304" pitchFamily="18" charset="0"/>
                    <a:ea typeface="黑体" panose="02010609060101010101" pitchFamily="49" charset="-122"/>
                  </a:rPr>
                  <a:t>u=u</a:t>
                </a:r>
                <a:r>
                  <a:rPr lang="en-US" altLang="zh-CN" sz="1000" baseline="-25000" dirty="0">
                    <a:solidFill>
                      <a:srgbClr val="FF0000"/>
                    </a:solidFill>
                    <a:effectLst/>
                    <a:latin typeface="Times New Roman" panose="02020603050405020304" pitchFamily="18" charset="0"/>
                    <a:ea typeface="黑体" panose="02010609060101010101" pitchFamily="49" charset="-122"/>
                  </a:rPr>
                  <a:t>0</a:t>
                </a:r>
                <a:r>
                  <a:rPr lang="en-US" altLang="zh-CN" sz="1000" dirty="0">
                    <a:solidFill>
                      <a:srgbClr val="FF0000"/>
                    </a:solidFill>
                    <a:effectLst/>
                    <a:latin typeface="Times New Roman" panose="02020603050405020304" pitchFamily="18" charset="0"/>
                    <a:ea typeface="黑体" panose="02010609060101010101" pitchFamily="49" charset="-122"/>
                  </a:rPr>
                  <a:t>,</a:t>
                </a:r>
                <a:r>
                  <a:rPr lang="zh-CN" altLang="zh-CN" sz="1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则得</a:t>
                </a:r>
                <a:r>
                  <a:rPr lang="en-US" altLang="zh-CN" sz="1000" i="1" dirty="0">
                    <a:solidFill>
                      <a:srgbClr val="FF0000"/>
                    </a:solidFill>
                    <a:effectLst/>
                    <a:latin typeface="Times New Roman" panose="02020603050405020304" pitchFamily="18" charset="0"/>
                    <a:ea typeface="黑体" panose="02010609060101010101" pitchFamily="49" charset="-122"/>
                  </a:rPr>
                  <a:t>C</a:t>
                </a:r>
                <a:r>
                  <a:rPr lang="en-US" altLang="zh-CN" sz="1000" baseline="-25000" dirty="0">
                    <a:solidFill>
                      <a:srgbClr val="FF0000"/>
                    </a:solidFill>
                    <a:effectLst/>
                    <a:latin typeface="Times New Roman" panose="02020603050405020304" pitchFamily="18" charset="0"/>
                    <a:ea typeface="黑体" panose="02010609060101010101" pitchFamily="49" charset="-122"/>
                  </a:rPr>
                  <a:t>1</a:t>
                </a:r>
                <a:r>
                  <a:rPr lang="en-US" altLang="zh-CN" sz="1000" i="1" dirty="0">
                    <a:solidFill>
                      <a:srgbClr val="FF0000"/>
                    </a:solidFill>
                    <a:effectLst/>
                    <a:latin typeface="Times New Roman" panose="02020603050405020304" pitchFamily="18" charset="0"/>
                    <a:ea typeface="黑体" panose="02010609060101010101" pitchFamily="49" charset="-122"/>
                  </a:rPr>
                  <a:t>=</a:t>
                </a:r>
                <a14:m>
                  <m:oMath xmlns:m="http://schemas.openxmlformats.org/officeDocument/2006/math">
                    <m:f>
                      <m:fPr>
                        <m:ctrlPr>
                          <a:rPr lang="zh-CN" altLang="zh-CN" sz="16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6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𝑢</m:t>
                            </m:r>
                          </m:e>
                          <m:sub>
                            <m:r>
                              <a:rPr lang="en-US" altLang="zh-CN" sz="1100">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0</m:t>
                            </m:r>
                          </m:sub>
                        </m:sSub>
                      </m:num>
                      <m:den>
                        <m:r>
                          <a:rPr lang="en-US" altLang="zh-CN" sz="11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h</m:t>
                        </m:r>
                      </m:den>
                    </m:f>
                  </m:oMath>
                </a14:m>
                <a:r>
                  <a:rPr lang="en-US" altLang="zh-CN" sz="1000" i="1" dirty="0">
                    <a:solidFill>
                      <a:srgbClr val="FF0000"/>
                    </a:solidFill>
                    <a:effectLst/>
                    <a:latin typeface="Times New Roman" panose="02020603050405020304" pitchFamily="18" charset="0"/>
                    <a:ea typeface="黑体" panose="02010609060101010101" pitchFamily="49" charset="-122"/>
                  </a:rPr>
                  <a:t>-</a:t>
                </a:r>
                <a14:m>
                  <m:oMath xmlns:m="http://schemas.openxmlformats.org/officeDocument/2006/math">
                    <m:f>
                      <m:fPr>
                        <m:ctrlPr>
                          <a:rPr lang="zh-CN" altLang="zh-CN" sz="16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100">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sz="1100">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sz="11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𝜇</m:t>
                        </m:r>
                      </m:den>
                    </m:f>
                    <m:f>
                      <m:fPr>
                        <m:ctrlPr>
                          <a:rPr lang="zh-CN" altLang="zh-CN" sz="16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100">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11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𝑝</m:t>
                        </m:r>
                      </m:num>
                      <m:den>
                        <m:r>
                          <m:rPr>
                            <m:sty m:val="p"/>
                          </m:rPr>
                          <a:rPr lang="en-US" altLang="zh-CN" sz="1100">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11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𝑥</m:t>
                        </m:r>
                      </m:den>
                    </m:f>
                  </m:oMath>
                </a14:m>
                <a:r>
                  <a:rPr lang="en-US" altLang="zh-CN" sz="1000" i="1" dirty="0">
                    <a:solidFill>
                      <a:srgbClr val="FF0000"/>
                    </a:solidFill>
                    <a:effectLst/>
                    <a:latin typeface="Times New Roman" panose="02020603050405020304" pitchFamily="18" charset="0"/>
                    <a:ea typeface="黑体" panose="02010609060101010101" pitchFamily="49" charset="-122"/>
                  </a:rPr>
                  <a:t>h</a:t>
                </a:r>
                <a:r>
                  <a:rPr lang="en-US" altLang="zh-CN" sz="1000" dirty="0">
                    <a:solidFill>
                      <a:srgbClr val="FF0000"/>
                    </a:solidFill>
                    <a:effectLst/>
                    <a:latin typeface="Times New Roman" panose="02020603050405020304" pitchFamily="18" charset="0"/>
                    <a:ea typeface="黑体" panose="02010609060101010101" pitchFamily="49" charset="-122"/>
                  </a:rPr>
                  <a:t>,</a:t>
                </a:r>
                <a:r>
                  <a:rPr lang="en-US" altLang="zh-CN" sz="1000" i="1" dirty="0">
                    <a:solidFill>
                      <a:srgbClr val="FF0000"/>
                    </a:solidFill>
                    <a:effectLst/>
                    <a:latin typeface="Times New Roman" panose="02020603050405020304" pitchFamily="18" charset="0"/>
                    <a:ea typeface="黑体" panose="02010609060101010101" pitchFamily="49" charset="-122"/>
                  </a:rPr>
                  <a:t>C</a:t>
                </a:r>
                <a:r>
                  <a:rPr lang="en-US" altLang="zh-CN" sz="1000" baseline="-25000" dirty="0">
                    <a:solidFill>
                      <a:srgbClr val="FF0000"/>
                    </a:solidFill>
                    <a:effectLst/>
                    <a:latin typeface="Times New Roman" panose="02020603050405020304" pitchFamily="18" charset="0"/>
                    <a:ea typeface="黑体" panose="02010609060101010101" pitchFamily="49" charset="-122"/>
                  </a:rPr>
                  <a:t>2</a:t>
                </a:r>
                <a:r>
                  <a:rPr lang="en-US" altLang="zh-CN" sz="1000" i="1" dirty="0">
                    <a:solidFill>
                      <a:srgbClr val="FF0000"/>
                    </a:solidFill>
                    <a:effectLst/>
                    <a:latin typeface="Times New Roman" panose="02020603050405020304" pitchFamily="18" charset="0"/>
                    <a:ea typeface="黑体" panose="02010609060101010101" pitchFamily="49" charset="-122"/>
                  </a:rPr>
                  <a:t>=</a:t>
                </a:r>
                <a:r>
                  <a:rPr lang="en-US" altLang="zh-CN" sz="1000" dirty="0">
                    <a:solidFill>
                      <a:srgbClr val="FF0000"/>
                    </a:solidFill>
                    <a:effectLst/>
                    <a:latin typeface="Times New Roman" panose="02020603050405020304" pitchFamily="18" charset="0"/>
                    <a:ea typeface="黑体" panose="02010609060101010101" pitchFamily="49" charset="-122"/>
                  </a:rPr>
                  <a:t>0;</a:t>
                </a:r>
                <a:endParaRPr lang="zh-CN" altLang="en-US" sz="1600" dirty="0">
                  <a:solidFill>
                    <a:srgbClr val="FF0000"/>
                  </a:solidFill>
                </a:endParaRPr>
              </a:p>
            </p:txBody>
          </p:sp>
        </mc:Choice>
        <mc:Fallback xmlns="">
          <p:sp>
            <p:nvSpPr>
              <p:cNvPr id="29" name="矩形 28">
                <a:extLst>
                  <a:ext uri="{FF2B5EF4-FFF2-40B4-BE49-F238E27FC236}">
                    <a16:creationId xmlns:a16="http://schemas.microsoft.com/office/drawing/2014/main" id="{58FA3956-71BA-4B09-9F24-FD9C5641EAF4}"/>
                  </a:ext>
                </a:extLst>
              </p:cNvPr>
              <p:cNvSpPr>
                <a:spLocks noRot="1" noChangeAspect="1" noMove="1" noResize="1" noEditPoints="1" noAdjustHandles="1" noChangeArrowheads="1" noChangeShapeType="1" noTextEdit="1"/>
              </p:cNvSpPr>
              <p:nvPr/>
            </p:nvSpPr>
            <p:spPr>
              <a:xfrm>
                <a:off x="3755397" y="3190013"/>
                <a:ext cx="4990643" cy="597151"/>
              </a:xfrm>
              <a:prstGeom prst="rect">
                <a:avLst/>
              </a:prstGeom>
              <a:blipFill>
                <a:blip r:embed="rId7"/>
                <a:stretch>
                  <a:fillRect/>
                </a:stretch>
              </a:blipFill>
            </p:spPr>
            <p:txBody>
              <a:bodyPr/>
              <a:lstStyle/>
              <a:p>
                <a:r>
                  <a:rPr lang="zh-CN" altLang="en-US">
                    <a:noFill/>
                  </a:rPr>
                  <a:t> </a:t>
                </a:r>
              </a:p>
            </p:txBody>
          </p:sp>
        </mc:Fallback>
      </mc:AlternateContent>
      <p:sp>
        <p:nvSpPr>
          <p:cNvPr id="31" name="矩形 30">
            <a:extLst>
              <a:ext uri="{FF2B5EF4-FFF2-40B4-BE49-F238E27FC236}">
                <a16:creationId xmlns:a16="http://schemas.microsoft.com/office/drawing/2014/main" id="{575DA5EF-72C4-483A-8A9C-070D24D4515D}"/>
              </a:ext>
            </a:extLst>
          </p:cNvPr>
          <p:cNvSpPr/>
          <p:nvPr/>
        </p:nvSpPr>
        <p:spPr>
          <a:xfrm>
            <a:off x="291425" y="4049478"/>
            <a:ext cx="6579045"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此外</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液流作层流时</a:t>
            </a:r>
            <a:r>
              <a:rPr lang="en-US" altLang="zh-CN" sz="1200" i="1" dirty="0">
                <a:solidFill>
                  <a:srgbClr val="000000"/>
                </a:solidFill>
                <a:latin typeface="Times New Roman" panose="02020603050405020304" pitchFamily="18" charset="0"/>
                <a:ea typeface="黑体" panose="02010609060101010101" pitchFamily="49" charset="-122"/>
              </a:rPr>
              <a:t>p</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只是</a:t>
            </a:r>
            <a:r>
              <a:rPr lang="en-US" altLang="zh-CN" sz="1200" i="1" dirty="0">
                <a:solidFill>
                  <a:srgbClr val="000000"/>
                </a:solidFill>
                <a:latin typeface="Times New Roman" panose="02020603050405020304" pitchFamily="18" charset="0"/>
                <a:ea typeface="黑体" panose="02010609060101010101" pitchFamily="49" charset="-122"/>
              </a:rPr>
              <a:t>x</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的线性函数</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200" dirty="0" err="1">
                <a:solidFill>
                  <a:srgbClr val="000000"/>
                </a:solidFill>
                <a:latin typeface="Times New Roman" panose="02020603050405020304" pitchFamily="18" charset="0"/>
                <a:ea typeface="黑体" panose="02010609060101010101" pitchFamily="49" charset="-122"/>
              </a:rPr>
              <a:t>d</a:t>
            </a:r>
            <a:r>
              <a:rPr lang="en-US" altLang="zh-CN" sz="1200" i="1" dirty="0" err="1">
                <a:solidFill>
                  <a:srgbClr val="000000"/>
                </a:solidFill>
                <a:latin typeface="Times New Roman" panose="02020603050405020304" pitchFamily="18" charset="0"/>
                <a:ea typeface="黑体" panose="02010609060101010101" pitchFamily="49" charset="-122"/>
              </a:rPr>
              <a:t>p</a:t>
            </a:r>
            <a:r>
              <a:rPr lang="en-US" altLang="zh-CN" sz="1200" i="1" dirty="0">
                <a:solidFill>
                  <a:srgbClr val="000000"/>
                </a:solidFill>
                <a:latin typeface="Times New Roman" panose="02020603050405020304" pitchFamily="18" charset="0"/>
                <a:ea typeface="黑体" panose="02010609060101010101" pitchFamily="49" charset="-122"/>
              </a:rPr>
              <a:t>/</a:t>
            </a:r>
            <a:r>
              <a:rPr lang="en-US" altLang="zh-CN" sz="1200" dirty="0">
                <a:solidFill>
                  <a:srgbClr val="000000"/>
                </a:solidFill>
                <a:latin typeface="Times New Roman" panose="02020603050405020304" pitchFamily="18" charset="0"/>
                <a:ea typeface="黑体" panose="02010609060101010101" pitchFamily="49" charset="-122"/>
              </a:rPr>
              <a:t>d</a:t>
            </a:r>
            <a:r>
              <a:rPr lang="en-US" altLang="zh-CN" sz="1200" i="1" dirty="0">
                <a:solidFill>
                  <a:srgbClr val="000000"/>
                </a:solidFill>
                <a:latin typeface="Times New Roman" panose="02020603050405020304" pitchFamily="18" charset="0"/>
                <a:ea typeface="黑体" panose="02010609060101010101" pitchFamily="49" charset="-122"/>
              </a:rPr>
              <a:t>x=</a:t>
            </a:r>
            <a:r>
              <a:rPr lang="en-US" altLang="zh-CN" sz="1200" dirty="0">
                <a:solidFill>
                  <a:srgbClr val="000000"/>
                </a:solidFill>
                <a:latin typeface="Times New Roman" panose="02020603050405020304" pitchFamily="18" charset="0"/>
                <a:ea typeface="黑体" panose="02010609060101010101" pitchFamily="49" charset="-122"/>
              </a:rPr>
              <a:t>(</a:t>
            </a:r>
            <a:r>
              <a:rPr lang="en-US" altLang="zh-CN" sz="1200" i="1" dirty="0">
                <a:solidFill>
                  <a:srgbClr val="000000"/>
                </a:solidFill>
                <a:latin typeface="Times New Roman" panose="02020603050405020304" pitchFamily="18" charset="0"/>
                <a:ea typeface="黑体" panose="02010609060101010101" pitchFamily="49" charset="-122"/>
              </a:rPr>
              <a:t>p</a:t>
            </a:r>
            <a:r>
              <a:rPr lang="en-US" altLang="zh-CN" sz="1200" baseline="-25000" dirty="0">
                <a:solidFill>
                  <a:srgbClr val="000000"/>
                </a:solidFill>
                <a:latin typeface="Times New Roman" panose="02020603050405020304" pitchFamily="18" charset="0"/>
                <a:ea typeface="黑体" panose="02010609060101010101" pitchFamily="49" charset="-122"/>
              </a:rPr>
              <a:t>2</a:t>
            </a:r>
            <a:r>
              <a:rPr lang="en-US" altLang="zh-CN" sz="1200" i="1" dirty="0">
                <a:solidFill>
                  <a:srgbClr val="000000"/>
                </a:solidFill>
                <a:latin typeface="Times New Roman" panose="02020603050405020304" pitchFamily="18" charset="0"/>
                <a:ea typeface="黑体" panose="02010609060101010101" pitchFamily="49" charset="-122"/>
              </a:rPr>
              <a:t>-p</a:t>
            </a:r>
            <a:r>
              <a:rPr lang="en-US" altLang="zh-CN" sz="1200" baseline="-25000" dirty="0">
                <a:solidFill>
                  <a:srgbClr val="000000"/>
                </a:solidFill>
                <a:latin typeface="Times New Roman" panose="02020603050405020304" pitchFamily="18" charset="0"/>
                <a:ea typeface="黑体" panose="02010609060101010101" pitchFamily="49" charset="-122"/>
              </a:rPr>
              <a:t>1</a:t>
            </a:r>
            <a:r>
              <a:rPr lang="en-US" altLang="zh-CN" sz="1200" dirty="0">
                <a:solidFill>
                  <a:srgbClr val="000000"/>
                </a:solidFill>
                <a:latin typeface="Times New Roman" panose="02020603050405020304" pitchFamily="18" charset="0"/>
                <a:ea typeface="黑体" panose="02010609060101010101" pitchFamily="49" charset="-122"/>
              </a:rPr>
              <a:t>)</a:t>
            </a:r>
            <a:r>
              <a:rPr lang="en-US" altLang="zh-CN" sz="1200" i="1" dirty="0">
                <a:solidFill>
                  <a:srgbClr val="000000"/>
                </a:solidFill>
                <a:latin typeface="Times New Roman" panose="02020603050405020304" pitchFamily="18" charset="0"/>
                <a:ea typeface="黑体" panose="02010609060101010101" pitchFamily="49" charset="-122"/>
              </a:rPr>
              <a:t>/l=-</a:t>
            </a:r>
            <a:r>
              <a:rPr lang="en-US" altLang="zh-CN" sz="1200" dirty="0" err="1">
                <a:solidFill>
                  <a:srgbClr val="000000"/>
                </a:solidFill>
                <a:latin typeface="Times New Roman" panose="02020603050405020304" pitchFamily="18" charset="0"/>
                <a:ea typeface="黑体" panose="02010609060101010101" pitchFamily="49" charset="-122"/>
              </a:rPr>
              <a:t>Δ</a:t>
            </a:r>
            <a:r>
              <a:rPr lang="en-US" altLang="zh-CN" sz="1200" i="1" dirty="0" err="1">
                <a:solidFill>
                  <a:srgbClr val="000000"/>
                </a:solidFill>
                <a:latin typeface="Times New Roman" panose="02020603050405020304" pitchFamily="18" charset="0"/>
                <a:ea typeface="黑体" panose="02010609060101010101" pitchFamily="49" charset="-122"/>
              </a:rPr>
              <a:t>p</a:t>
            </a:r>
            <a:r>
              <a:rPr lang="en-US" altLang="zh-CN" sz="1200" i="1" dirty="0">
                <a:solidFill>
                  <a:srgbClr val="000000"/>
                </a:solidFill>
                <a:latin typeface="Times New Roman" panose="02020603050405020304" pitchFamily="18" charset="0"/>
                <a:ea typeface="黑体" panose="02010609060101010101" pitchFamily="49" charset="-122"/>
              </a:rPr>
              <a:t>/l</a:t>
            </a:r>
            <a:r>
              <a:rPr lang="en-US" altLang="zh-CN" sz="1200" dirty="0">
                <a:solidFill>
                  <a:srgbClr val="000000"/>
                </a:solidFill>
                <a:latin typeface="Times New Roman" panose="02020603050405020304" pitchFamily="18" charset="0"/>
                <a:ea typeface="黑体" panose="02010609060101010101" pitchFamily="49" charset="-122"/>
              </a:rPr>
              <a:t>,</a:t>
            </a:r>
            <a:r>
              <a:rPr lang="zh-CN" altLang="en-US" sz="1200" dirty="0">
                <a:solidFill>
                  <a:srgbClr val="000000"/>
                </a:solidFill>
                <a:latin typeface="Times New Roman" panose="02020603050405020304" pitchFamily="18" charset="0"/>
                <a:ea typeface="黑体" panose="02010609060101010101" pitchFamily="49" charset="-122"/>
              </a:rPr>
              <a:t>把这些关系式代入上式并整理后有</a:t>
            </a:r>
            <a:endParaRPr lang="zh-CN" altLang="en-US" sz="2400" dirty="0"/>
          </a:p>
        </p:txBody>
      </p:sp>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DCE2381B-C568-466F-89E1-F5EFA02F7B4F}"/>
                  </a:ext>
                </a:extLst>
              </p:cNvPr>
              <p:cNvSpPr/>
              <p:nvPr/>
            </p:nvSpPr>
            <p:spPr>
              <a:xfrm>
                <a:off x="6640574" y="3947641"/>
                <a:ext cx="2178160" cy="4729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𝑢</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𝑦</m:t>
                          </m:r>
                          <m:r>
                            <m:rPr>
                              <m:nor/>
                            </m:rPr>
                            <a:rPr lang="zh-CN" altLang="en-US" sz="1200" i="1">
                              <a:latin typeface="Cambria Math" panose="02040503050406030204" pitchFamily="18" charset="0"/>
                            </a:rPr>
                            <m:t>(</m:t>
                          </m:r>
                          <m:r>
                            <a:rPr lang="zh-CN" altLang="en-US" sz="1200" i="1">
                              <a:latin typeface="Cambria Math" panose="02040503050406030204" pitchFamily="18" charset="0"/>
                            </a:rPr>
                            <m:t>h</m:t>
                          </m:r>
                          <m:r>
                            <m:rPr>
                              <m:nor/>
                            </m:rPr>
                            <a:rPr lang="zh-CN" altLang="en-US" sz="1200" i="1">
                              <a:latin typeface="Cambria Math" panose="02040503050406030204" pitchFamily="18" charset="0"/>
                            </a:rPr>
                            <m:t>−</m:t>
                          </m:r>
                          <m:r>
                            <a:rPr lang="zh-CN" altLang="en-US" sz="1200" i="1">
                              <a:latin typeface="Cambria Math" panose="02040503050406030204" pitchFamily="18" charset="0"/>
                            </a:rPr>
                            <m:t>𝑦</m:t>
                          </m:r>
                          <m:r>
                            <m:rPr>
                              <m:nor/>
                            </m:rPr>
                            <a:rPr lang="zh-CN" altLang="en-US" sz="1200" i="1">
                              <a:latin typeface="Cambria Math" panose="02040503050406030204" pitchFamily="18" charset="0"/>
                            </a:rPr>
                            <m:t>)</m:t>
                          </m:r>
                        </m:num>
                        <m:den>
                          <m:r>
                            <a:rPr lang="zh-CN" altLang="en-US" sz="1200" i="0">
                              <a:latin typeface="Cambria Math" panose="02040503050406030204" pitchFamily="18" charset="0"/>
                            </a:rPr>
                            <m:t>2</m:t>
                          </m:r>
                          <m:r>
                            <a:rPr lang="zh-CN" altLang="en-US" sz="1200" i="1">
                              <a:latin typeface="Cambria Math" panose="02040503050406030204" pitchFamily="18" charset="0"/>
                            </a:rPr>
                            <m:t>𝜇</m:t>
                          </m:r>
                          <m:r>
                            <a:rPr lang="zh-CN" altLang="en-US" sz="1200" i="1">
                              <a:latin typeface="Cambria Math" panose="02040503050406030204" pitchFamily="18" charset="0"/>
                            </a:rPr>
                            <m:t>𝑙</m:t>
                          </m:r>
                        </m:den>
                      </m:f>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0</m:t>
                              </m:r>
                            </m:sub>
                          </m:sSub>
                        </m:num>
                        <m:den>
                          <m:r>
                            <a:rPr lang="zh-CN" altLang="en-US" sz="1200" i="1">
                              <a:latin typeface="Cambria Math" panose="02040503050406030204" pitchFamily="18" charset="0"/>
                            </a:rPr>
                            <m:t>h</m:t>
                          </m:r>
                        </m:den>
                      </m:f>
                      <m:r>
                        <a:rPr lang="zh-CN" altLang="en-US" sz="1200" i="1">
                          <a:latin typeface="Cambria Math" panose="02040503050406030204" pitchFamily="18" charset="0"/>
                        </a:rPr>
                        <m:t>𝑦</m:t>
                      </m:r>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57</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32" name="矩形 31">
                <a:extLst>
                  <a:ext uri="{FF2B5EF4-FFF2-40B4-BE49-F238E27FC236}">
                    <a16:creationId xmlns:a16="http://schemas.microsoft.com/office/drawing/2014/main" id="{DCE2381B-C568-466F-89E1-F5EFA02F7B4F}"/>
                  </a:ext>
                </a:extLst>
              </p:cNvPr>
              <p:cNvSpPr>
                <a:spLocks noRot="1" noChangeAspect="1" noMove="1" noResize="1" noEditPoints="1" noAdjustHandles="1" noChangeArrowheads="1" noChangeShapeType="1" noTextEdit="1"/>
              </p:cNvSpPr>
              <p:nvPr/>
            </p:nvSpPr>
            <p:spPr>
              <a:xfrm>
                <a:off x="6640574" y="3947641"/>
                <a:ext cx="2178160" cy="472950"/>
              </a:xfrm>
              <a:prstGeom prst="rect">
                <a:avLst/>
              </a:prstGeom>
              <a:blipFill>
                <a:blip r:embed="rId8"/>
                <a:stretch>
                  <a:fillRect b="-5195"/>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076CB9F3-7383-4567-B3B3-9386BED4D321}"/>
              </a:ext>
            </a:extLst>
          </p:cNvPr>
          <p:cNvSpPr/>
          <p:nvPr/>
        </p:nvSpPr>
        <p:spPr>
          <a:xfrm>
            <a:off x="291425" y="4575591"/>
            <a:ext cx="2492990" cy="276999"/>
          </a:xfrm>
          <a:prstGeom prst="rect">
            <a:avLst/>
          </a:prstGeom>
        </p:spPr>
        <p:txBody>
          <a:bodyPr wrap="none">
            <a:spAutoFit/>
          </a:bodyPr>
          <a:lstStyle/>
          <a:p>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由此得通过平行平板缝隙的流量为</a:t>
            </a:r>
            <a:endParaRPr lang="zh-CN" altLang="en-US" sz="2400" dirty="0"/>
          </a:p>
        </p:txBody>
      </p: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C42E068F-61EE-4EF8-A9F5-D21B8233AB1F}"/>
                  </a:ext>
                </a:extLst>
              </p:cNvPr>
              <p:cNvSpPr/>
              <p:nvPr/>
            </p:nvSpPr>
            <p:spPr>
              <a:xfrm>
                <a:off x="2723740" y="4487873"/>
                <a:ext cx="4544639" cy="463075"/>
              </a:xfrm>
              <a:prstGeom prst="rect">
                <a:avLst/>
              </a:prstGeom>
            </p:spPr>
            <p:txBody>
              <a:bodyPr wrap="square">
                <a:spAutoFit/>
              </a:bodyPr>
              <a:lstStyle/>
              <a:p>
                <a14:m>
                  <m:oMath xmlns:m="http://schemas.openxmlformats.org/officeDocument/2006/math">
                    <m:m>
                      <m:mPr>
                        <m:plcHide m:val="on"/>
                        <m:mcs>
                          <m:mc>
                            <m:mcPr>
                              <m:count m:val="2"/>
                              <m:mcJc m:val="center"/>
                            </m:mcPr>
                          </m:mc>
                        </m:mcs>
                        <m:ctrlPr>
                          <a:rPr lang="zh-CN" altLang="en-US" sz="1100" i="1" smtClean="0">
                            <a:latin typeface="Cambria Math" panose="02040503050406030204" pitchFamily="18" charset="0"/>
                          </a:rPr>
                        </m:ctrlPr>
                      </m:mPr>
                      <m:mr>
                        <m:e>
                          <m:r>
                            <m:rPr>
                              <m:sty m:val="p"/>
                            </m:rPr>
                            <a:rPr lang="zh-CN" altLang="en-US" sz="1100">
                              <a:latin typeface="Cambria Math" panose="02040503050406030204" pitchFamily="18" charset="0"/>
                            </a:rPr>
                            <m:t>q</m:t>
                          </m:r>
                        </m:e>
                        <m:e>
                          <m:r>
                            <a:rPr lang="zh-CN" altLang="en-US" sz="1100" i="0">
                              <a:latin typeface="Cambria Math" panose="02040503050406030204" pitchFamily="18" charset="0"/>
                            </a:rPr>
                            <m:t>=</m:t>
                          </m:r>
                          <m:nary>
                            <m:naryPr>
                              <m:limLoc m:val="subSup"/>
                              <m:grow m:val="on"/>
                              <m:ctrlPr>
                                <a:rPr lang="zh-CN" altLang="en-US" sz="1100" i="1">
                                  <a:latin typeface="Cambria Math" panose="02040503050406030204" pitchFamily="18" charset="0"/>
                                </a:rPr>
                              </m:ctrlPr>
                            </m:naryPr>
                            <m:sub>
                              <m:r>
                                <a:rPr lang="zh-CN" altLang="en-US" sz="1100" i="0">
                                  <a:latin typeface="Cambria Math" panose="02040503050406030204" pitchFamily="18" charset="0"/>
                                </a:rPr>
                                <m:t>0</m:t>
                              </m:r>
                            </m:sub>
                            <m:sup>
                              <m:r>
                                <a:rPr lang="zh-CN" altLang="en-US" sz="1100" i="1">
                                  <a:latin typeface="Cambria Math" panose="02040503050406030204" pitchFamily="18" charset="0"/>
                                </a:rPr>
                                <m:t>h</m:t>
                              </m:r>
                            </m:sup>
                            <m:e>
                              <m:r>
                                <m:rPr>
                                  <m:sty m:val="p"/>
                                </m:rPr>
                                <a:rPr lang="zh-CN" altLang="en-US" sz="1100" i="0">
                                  <a:latin typeface="Cambria Math" panose="02040503050406030204" pitchFamily="18" charset="0"/>
                                </a:rPr>
                                <m:t>u</m:t>
                              </m:r>
                            </m:e>
                          </m:nary>
                          <m:r>
                            <m:rPr>
                              <m:sty m:val="p"/>
                            </m:rPr>
                            <a:rPr lang="zh-CN" altLang="en-US" sz="1100" i="0">
                              <a:latin typeface="Cambria Math" panose="02040503050406030204" pitchFamily="18" charset="0"/>
                            </a:rPr>
                            <m:t>b</m:t>
                          </m:r>
                          <m:r>
                            <a:rPr lang="zh-CN" altLang="en-US" sz="1100" i="1">
                              <a:latin typeface="Cambria Math" panose="02040503050406030204" pitchFamily="18" charset="0"/>
                            </a:rPr>
                            <m:t>𝑑</m:t>
                          </m:r>
                          <m:r>
                            <m:rPr>
                              <m:sty m:val="p"/>
                            </m:rPr>
                            <a:rPr lang="zh-CN" altLang="en-US" sz="1100" i="0">
                              <a:latin typeface="Cambria Math" panose="02040503050406030204" pitchFamily="18" charset="0"/>
                            </a:rPr>
                            <m:t>y</m:t>
                          </m:r>
                          <m:r>
                            <a:rPr lang="zh-CN" altLang="en-US" sz="1100" i="0">
                              <a:latin typeface="Cambria Math" panose="02040503050406030204" pitchFamily="18" charset="0"/>
                            </a:rPr>
                            <m:t>=</m:t>
                          </m:r>
                          <m:nary>
                            <m:naryPr>
                              <m:limLoc m:val="subSup"/>
                              <m:grow m:val="on"/>
                              <m:ctrlPr>
                                <a:rPr lang="zh-CN" altLang="en-US" sz="1100" i="1">
                                  <a:latin typeface="Cambria Math" panose="02040503050406030204" pitchFamily="18" charset="0"/>
                                </a:rPr>
                              </m:ctrlPr>
                            </m:naryPr>
                            <m:sub>
                              <m:r>
                                <a:rPr lang="zh-CN" altLang="en-US" sz="1100" i="0">
                                  <a:latin typeface="Cambria Math" panose="02040503050406030204" pitchFamily="18" charset="0"/>
                                </a:rPr>
                                <m:t>0</m:t>
                              </m:r>
                            </m:sub>
                            <m:sup>
                              <m:r>
                                <a:rPr lang="zh-CN" altLang="en-US" sz="1100" i="1">
                                  <a:latin typeface="Cambria Math" panose="02040503050406030204" pitchFamily="18" charset="0"/>
                                </a:rPr>
                                <m:t>h</m:t>
                              </m:r>
                            </m:sup>
                            <m:e/>
                          </m:nary>
                          <m:d>
                            <m:dPr>
                              <m:begChr m:val="["/>
                              <m:endChr m:val="]"/>
                              <m:ctrlPr>
                                <a:rPr lang="zh-CN" altLang="en-US" sz="1100" i="1">
                                  <a:latin typeface="Cambria Math" panose="02040503050406030204" pitchFamily="18" charset="0"/>
                                </a:rPr>
                              </m:ctrlPr>
                            </m:dPr>
                            <m:e>
                              <m:f>
                                <m:fPr>
                                  <m:ctrlPr>
                                    <a:rPr lang="zh-CN" altLang="en-US" sz="1100" i="1">
                                      <a:latin typeface="Cambria Math" panose="02040503050406030204" pitchFamily="18" charset="0"/>
                                    </a:rPr>
                                  </m:ctrlPr>
                                </m:fPr>
                                <m:num>
                                  <m:r>
                                    <a:rPr lang="zh-CN" altLang="en-US" sz="1100" i="1">
                                      <a:latin typeface="Cambria Math" panose="02040503050406030204" pitchFamily="18" charset="0"/>
                                    </a:rPr>
                                    <m:t>𝑦</m:t>
                                  </m:r>
                                  <m:r>
                                    <m:rPr>
                                      <m:nor/>
                                    </m:rPr>
                                    <a:rPr lang="zh-CN" altLang="en-US" sz="1100" i="1">
                                      <a:latin typeface="Cambria Math" panose="02040503050406030204" pitchFamily="18" charset="0"/>
                                    </a:rPr>
                                    <m:t>(</m:t>
                                  </m:r>
                                  <m:r>
                                    <a:rPr lang="zh-CN" altLang="en-US" sz="1100" i="1">
                                      <a:latin typeface="Cambria Math" panose="02040503050406030204" pitchFamily="18" charset="0"/>
                                    </a:rPr>
                                    <m:t>h</m:t>
                                  </m:r>
                                  <m:r>
                                    <m:rPr>
                                      <m:nor/>
                                    </m:rPr>
                                    <a:rPr lang="zh-CN" altLang="en-US" sz="1100" i="1">
                                      <a:latin typeface="Cambria Math" panose="02040503050406030204" pitchFamily="18" charset="0"/>
                                    </a:rPr>
                                    <m:t>−</m:t>
                                  </m:r>
                                  <m:r>
                                    <a:rPr lang="zh-CN" altLang="en-US" sz="1100" i="1">
                                      <a:latin typeface="Cambria Math" panose="02040503050406030204" pitchFamily="18" charset="0"/>
                                    </a:rPr>
                                    <m:t>𝑦</m:t>
                                  </m:r>
                                  <m:r>
                                    <m:rPr>
                                      <m:nor/>
                                    </m:rPr>
                                    <a:rPr lang="zh-CN" altLang="en-US" sz="1100" i="1">
                                      <a:latin typeface="Cambria Math" panose="02040503050406030204" pitchFamily="18" charset="0"/>
                                    </a:rPr>
                                    <m:t>)</m:t>
                                  </m:r>
                                </m:num>
                                <m:den>
                                  <m:r>
                                    <a:rPr lang="zh-CN" altLang="en-US" sz="1100" i="0">
                                      <a:latin typeface="Cambria Math" panose="02040503050406030204" pitchFamily="18" charset="0"/>
                                    </a:rPr>
                                    <m:t>2</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0</m:t>
                                      </m:r>
                                    </m:sub>
                                  </m:sSub>
                                </m:num>
                                <m:den>
                                  <m:r>
                                    <a:rPr lang="zh-CN" altLang="en-US" sz="1100" i="1">
                                      <a:latin typeface="Cambria Math" panose="02040503050406030204" pitchFamily="18" charset="0"/>
                                    </a:rPr>
                                    <m:t>h</m:t>
                                  </m:r>
                                </m:den>
                              </m:f>
                              <m:r>
                                <a:rPr lang="zh-CN" altLang="en-US" sz="1100" i="1">
                                  <a:latin typeface="Cambria Math" panose="02040503050406030204" pitchFamily="18" charset="0"/>
                                </a:rPr>
                                <m:t>𝑦</m:t>
                              </m:r>
                            </m:e>
                          </m:d>
                          <m:r>
                            <m:rPr>
                              <m:sty m:val="p"/>
                            </m:rPr>
                            <a:rPr lang="zh-CN" altLang="en-US" sz="1100" i="0">
                              <a:latin typeface="Cambria Math" panose="02040503050406030204" pitchFamily="18" charset="0"/>
                            </a:rPr>
                            <m:t>b</m:t>
                          </m:r>
                          <m:r>
                            <a:rPr lang="zh-CN" altLang="en-US" sz="1100" i="1">
                              <a:latin typeface="Cambria Math" panose="02040503050406030204" pitchFamily="18" charset="0"/>
                            </a:rPr>
                            <m:t>𝑑</m:t>
                          </m:r>
                          <m:r>
                            <m:rPr>
                              <m:sty m:val="p"/>
                            </m:rPr>
                            <a:rPr lang="zh-CN" altLang="en-US" sz="1100" i="0">
                              <a:latin typeface="Cambria Math" panose="02040503050406030204" pitchFamily="18" charset="0"/>
                            </a:rPr>
                            <m:t>y</m:t>
                          </m:r>
                        </m:e>
                      </m:mr>
                      <m:mr>
                        <m:e/>
                        <m:e/>
                      </m:mr>
                    </m:m>
                  </m:oMath>
                </a14:m>
                <a:r>
                  <a:rPr lang="zh-CN" altLang="en-US" sz="1100" dirty="0">
                    <a:solidFill>
                      <a:prstClr val="black"/>
                    </a:solidFill>
                  </a:rPr>
                  <a:t> </a:t>
                </a:r>
                <a14:m>
                  <m:oMath xmlns:m="http://schemas.openxmlformats.org/officeDocument/2006/math">
                    <m:r>
                      <a:rPr lang="zh-CN" altLang="en-US" sz="1100">
                        <a:solidFill>
                          <a:prstClr val="black"/>
                        </a:solidFill>
                        <a:latin typeface="Cambria Math" panose="02040503050406030204" pitchFamily="18" charset="0"/>
                      </a:rPr>
                      <m:t>=</m:t>
                    </m:r>
                    <m:f>
                      <m:fPr>
                        <m:ctrlPr>
                          <a:rPr lang="zh-CN" altLang="en-US" sz="1100" i="1">
                            <a:solidFill>
                              <a:prstClr val="black"/>
                            </a:solidFill>
                            <a:latin typeface="Cambria Math" panose="02040503050406030204" pitchFamily="18" charset="0"/>
                          </a:rPr>
                        </m:ctrlPr>
                      </m:fPr>
                      <m:num>
                        <m:r>
                          <a:rPr lang="zh-CN" altLang="en-US" sz="1100" i="1">
                            <a:solidFill>
                              <a:prstClr val="black"/>
                            </a:solidFill>
                            <a:latin typeface="Cambria Math" panose="02040503050406030204" pitchFamily="18" charset="0"/>
                          </a:rPr>
                          <m:t>𝑏</m:t>
                        </m:r>
                        <m:sSup>
                          <m:sSupPr>
                            <m:ctrlPr>
                              <a:rPr lang="zh-CN" altLang="en-US" sz="1100" i="1">
                                <a:solidFill>
                                  <a:prstClr val="black"/>
                                </a:solidFill>
                                <a:latin typeface="Cambria Math" panose="02040503050406030204" pitchFamily="18" charset="0"/>
                              </a:rPr>
                            </m:ctrlPr>
                          </m:sSupPr>
                          <m:e>
                            <m:r>
                              <a:rPr lang="zh-CN" altLang="en-US" sz="1100" i="1">
                                <a:solidFill>
                                  <a:prstClr val="black"/>
                                </a:solidFill>
                                <a:latin typeface="Cambria Math" panose="02040503050406030204" pitchFamily="18" charset="0"/>
                              </a:rPr>
                              <m:t>h</m:t>
                            </m:r>
                          </m:e>
                          <m:sup>
                            <m:r>
                              <a:rPr lang="zh-CN" altLang="en-US" sz="1100">
                                <a:solidFill>
                                  <a:prstClr val="black"/>
                                </a:solidFill>
                                <a:latin typeface="Cambria Math" panose="02040503050406030204" pitchFamily="18" charset="0"/>
                              </a:rPr>
                              <m:t>3</m:t>
                            </m:r>
                          </m:sup>
                        </m:sSup>
                      </m:num>
                      <m:den>
                        <m:r>
                          <a:rPr lang="zh-CN" altLang="en-US" sz="1100">
                            <a:solidFill>
                              <a:prstClr val="black"/>
                            </a:solidFill>
                            <a:latin typeface="Cambria Math" panose="02040503050406030204" pitchFamily="18" charset="0"/>
                          </a:rPr>
                          <m:t>12</m:t>
                        </m:r>
                        <m:r>
                          <a:rPr lang="zh-CN" altLang="en-US" sz="1100" i="1">
                            <a:solidFill>
                              <a:prstClr val="black"/>
                            </a:solidFill>
                            <a:latin typeface="Cambria Math" panose="02040503050406030204" pitchFamily="18" charset="0"/>
                          </a:rPr>
                          <m:t>𝜇</m:t>
                        </m:r>
                        <m:r>
                          <a:rPr lang="zh-CN" altLang="en-US" sz="1100" i="1">
                            <a:solidFill>
                              <a:prstClr val="black"/>
                            </a:solidFill>
                            <a:latin typeface="Cambria Math" panose="02040503050406030204" pitchFamily="18" charset="0"/>
                          </a:rPr>
                          <m:t>𝑙</m:t>
                        </m:r>
                      </m:den>
                    </m:f>
                    <m:r>
                      <a:rPr lang="zh-CN" altLang="en-US" sz="1100" i="1">
                        <a:solidFill>
                          <a:prstClr val="black"/>
                        </a:solidFill>
                        <a:latin typeface="Cambria Math" panose="02040503050406030204" pitchFamily="18" charset="0"/>
                      </a:rPr>
                      <m:t>𝛥</m:t>
                    </m:r>
                    <m:r>
                      <m:rPr>
                        <m:sty m:val="p"/>
                      </m:rPr>
                      <a:rPr lang="zh-CN" altLang="en-US" sz="1100">
                        <a:solidFill>
                          <a:prstClr val="black"/>
                        </a:solidFill>
                        <a:latin typeface="Cambria Math" panose="02040503050406030204" pitchFamily="18" charset="0"/>
                      </a:rPr>
                      <m:t>p</m:t>
                    </m:r>
                    <m:r>
                      <a:rPr lang="zh-CN" altLang="en-US" sz="1100">
                        <a:solidFill>
                          <a:prstClr val="black"/>
                        </a:solidFill>
                        <a:latin typeface="Cambria Math" panose="02040503050406030204" pitchFamily="18" charset="0"/>
                      </a:rPr>
                      <m:t>+</m:t>
                    </m:r>
                    <m:f>
                      <m:fPr>
                        <m:ctrlPr>
                          <a:rPr lang="zh-CN" altLang="en-US" sz="1100" i="1">
                            <a:solidFill>
                              <a:prstClr val="black"/>
                            </a:solidFill>
                            <a:latin typeface="Cambria Math" panose="02040503050406030204" pitchFamily="18" charset="0"/>
                          </a:rPr>
                        </m:ctrlPr>
                      </m:fPr>
                      <m:num>
                        <m:r>
                          <a:rPr lang="zh-CN" altLang="en-US" sz="1100" i="1">
                            <a:solidFill>
                              <a:prstClr val="black"/>
                            </a:solidFill>
                            <a:latin typeface="Cambria Math" panose="02040503050406030204" pitchFamily="18" charset="0"/>
                          </a:rPr>
                          <m:t>𝑏h</m:t>
                        </m:r>
                      </m:num>
                      <m:den>
                        <m:r>
                          <a:rPr lang="zh-CN" altLang="en-US" sz="1100">
                            <a:solidFill>
                              <a:prstClr val="black"/>
                            </a:solidFill>
                            <a:latin typeface="Cambria Math" panose="02040503050406030204" pitchFamily="18" charset="0"/>
                          </a:rPr>
                          <m:t>2</m:t>
                        </m:r>
                      </m:den>
                    </m:f>
                    <m:sSub>
                      <m:sSubPr>
                        <m:ctrlPr>
                          <a:rPr lang="zh-CN" altLang="en-US" sz="1100" i="1">
                            <a:solidFill>
                              <a:prstClr val="black"/>
                            </a:solidFill>
                            <a:latin typeface="Cambria Math" panose="02040503050406030204" pitchFamily="18" charset="0"/>
                          </a:rPr>
                        </m:ctrlPr>
                      </m:sSubPr>
                      <m:e>
                        <m:r>
                          <a:rPr lang="zh-CN" altLang="en-US" sz="1100" i="1">
                            <a:solidFill>
                              <a:prstClr val="black"/>
                            </a:solidFill>
                            <a:latin typeface="Cambria Math" panose="02040503050406030204" pitchFamily="18" charset="0"/>
                          </a:rPr>
                          <m:t>𝑢</m:t>
                        </m:r>
                      </m:e>
                      <m:sub>
                        <m:r>
                          <a:rPr lang="zh-CN" altLang="en-US" sz="1100">
                            <a:solidFill>
                              <a:prstClr val="black"/>
                            </a:solidFill>
                            <a:latin typeface="Cambria Math" panose="02040503050406030204" pitchFamily="18" charset="0"/>
                          </a:rPr>
                          <m:t>0</m:t>
                        </m:r>
                      </m:sub>
                    </m:sSub>
                    <m:r>
                      <m:rPr>
                        <m:nor/>
                      </m:rPr>
                      <a:rPr lang="zh-CN" altLang="en-US" sz="1100" i="1">
                        <a:solidFill>
                          <a:prstClr val="black"/>
                        </a:solidFill>
                        <a:latin typeface="Cambria Math" panose="02040503050406030204" pitchFamily="18" charset="0"/>
                      </a:rPr>
                      <m:t>(</m:t>
                    </m:r>
                    <m:r>
                      <a:rPr lang="zh-CN" altLang="en-US" sz="1100">
                        <a:solidFill>
                          <a:prstClr val="black"/>
                        </a:solidFill>
                        <a:latin typeface="Cambria Math" panose="02040503050406030204" pitchFamily="18" charset="0"/>
                      </a:rPr>
                      <m:t>3</m:t>
                    </m:r>
                    <m:r>
                      <m:rPr>
                        <m:nor/>
                      </m:rPr>
                      <a:rPr lang="zh-CN" altLang="en-US" sz="1100" i="1">
                        <a:solidFill>
                          <a:prstClr val="black"/>
                        </a:solidFill>
                        <a:latin typeface="Cambria Math" panose="02040503050406030204" pitchFamily="18" charset="0"/>
                      </a:rPr>
                      <m:t>−</m:t>
                    </m:r>
                    <m:r>
                      <a:rPr lang="zh-CN" altLang="en-US" sz="1100">
                        <a:solidFill>
                          <a:prstClr val="black"/>
                        </a:solidFill>
                        <a:latin typeface="Cambria Math" panose="02040503050406030204" pitchFamily="18" charset="0"/>
                      </a:rPr>
                      <m:t>58</m:t>
                    </m:r>
                    <m:r>
                      <m:rPr>
                        <m:nor/>
                      </m:rPr>
                      <a:rPr lang="zh-CN" altLang="en-US" sz="1100" i="1">
                        <a:solidFill>
                          <a:prstClr val="black"/>
                        </a:solidFill>
                        <a:latin typeface="Cambria Math" panose="02040503050406030204" pitchFamily="18" charset="0"/>
                      </a:rPr>
                      <m:t>)</m:t>
                    </m:r>
                  </m:oMath>
                </a14:m>
                <a:endParaRPr lang="zh-CN" altLang="en-US" sz="1100" dirty="0"/>
              </a:p>
            </p:txBody>
          </p:sp>
        </mc:Choice>
        <mc:Fallback xmlns="">
          <p:sp>
            <p:nvSpPr>
              <p:cNvPr id="35" name="矩形 34">
                <a:extLst>
                  <a:ext uri="{FF2B5EF4-FFF2-40B4-BE49-F238E27FC236}">
                    <a16:creationId xmlns:a16="http://schemas.microsoft.com/office/drawing/2014/main" id="{C42E068F-61EE-4EF8-A9F5-D21B8233AB1F}"/>
                  </a:ext>
                </a:extLst>
              </p:cNvPr>
              <p:cNvSpPr>
                <a:spLocks noRot="1" noChangeAspect="1" noMove="1" noResize="1" noEditPoints="1" noAdjustHandles="1" noChangeArrowheads="1" noChangeShapeType="1" noTextEdit="1"/>
              </p:cNvSpPr>
              <p:nvPr/>
            </p:nvSpPr>
            <p:spPr>
              <a:xfrm>
                <a:off x="2723740" y="4487873"/>
                <a:ext cx="4544639" cy="463075"/>
              </a:xfrm>
              <a:prstGeom prst="rect">
                <a:avLst/>
              </a:prstGeom>
              <a:blipFill>
                <a:blip r:embed="rId9"/>
                <a:stretch>
                  <a:fillRect t="-53947" b="-776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528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7">
                                            <p:txEl>
                                              <p:pRg st="0" end="0"/>
                                            </p:txEl>
                                          </p:spTgt>
                                        </p:tgtEl>
                                        <p:attrNameLst>
                                          <p:attrName>style.visibility</p:attrName>
                                        </p:attrNameLst>
                                      </p:cBhvr>
                                      <p:to>
                                        <p:strVal val="visible"/>
                                      </p:to>
                                    </p:set>
                                    <p:animEffect transition="in" filter="wipe(left)">
                                      <p:cBhvr>
                                        <p:cTn id="32" dur="500"/>
                                        <p:tgtEl>
                                          <p:spTgt spid="27">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2">
                                            <p:txEl>
                                              <p:pRg st="0" end="0"/>
                                            </p:txEl>
                                          </p:spTgt>
                                        </p:tgtEl>
                                        <p:attrNameLst>
                                          <p:attrName>style.visibility</p:attrName>
                                        </p:attrNameLst>
                                      </p:cBhvr>
                                      <p:to>
                                        <p:strVal val="visible"/>
                                      </p:to>
                                    </p:set>
                                    <p:animEffect transition="in" filter="wipe(left)">
                                      <p:cBhvr>
                                        <p:cTn id="49" dur="500"/>
                                        <p:tgtEl>
                                          <p:spTgt spid="32">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1000"/>
                                        <p:tgtEl>
                                          <p:spTgt spid="34"/>
                                        </p:tgtEl>
                                      </p:cBhvr>
                                    </p:animEffect>
                                    <p:anim calcmode="lin" valueType="num">
                                      <p:cBhvr>
                                        <p:cTn id="55" dur="1000" fill="hold"/>
                                        <p:tgtEl>
                                          <p:spTgt spid="34"/>
                                        </p:tgtEl>
                                        <p:attrNameLst>
                                          <p:attrName>ppt_x</p:attrName>
                                        </p:attrNameLst>
                                      </p:cBhvr>
                                      <p:tavLst>
                                        <p:tav tm="0">
                                          <p:val>
                                            <p:strVal val="#ppt_x"/>
                                          </p:val>
                                        </p:tav>
                                        <p:tav tm="100000">
                                          <p:val>
                                            <p:strVal val="#ppt_x"/>
                                          </p:val>
                                        </p:tav>
                                      </p:tavLst>
                                    </p:anim>
                                    <p:anim calcmode="lin" valueType="num">
                                      <p:cBhvr>
                                        <p:cTn id="56"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wipe(left)">
                                      <p:cBhvr>
                                        <p:cTn id="6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7" grpId="0"/>
      <p:bldP spid="19" grpId="0"/>
      <p:bldP spid="21" grpId="0"/>
      <p:bldP spid="29" grpId="0"/>
      <p:bldP spid="31" grpId="0"/>
      <p:bldP spid="34" grpId="0"/>
      <p:bldP spid="3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263290" y="932464"/>
            <a:ext cx="25500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600" dirty="0">
                <a:solidFill>
                  <a:srgbClr val="184972"/>
                </a:solidFill>
                <a:latin typeface="黑体" panose="02010609060101010101" pitchFamily="49" charset="-122"/>
                <a:ea typeface="黑体" panose="02010609060101010101" pitchFamily="49" charset="-122"/>
              </a:rPr>
              <a:t>（一）平行平板缝隙</a:t>
            </a: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176208" y="965209"/>
            <a:ext cx="280244" cy="28024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300977" y="964158"/>
            <a:ext cx="275166" cy="27516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3" name="矩形 2">
            <a:extLst>
              <a:ext uri="{FF2B5EF4-FFF2-40B4-BE49-F238E27FC236}">
                <a16:creationId xmlns:a16="http://schemas.microsoft.com/office/drawing/2014/main" id="{313B6C38-1AEF-4FBF-A462-8025C25DA2A8}"/>
              </a:ext>
            </a:extLst>
          </p:cNvPr>
          <p:cNvSpPr/>
          <p:nvPr/>
        </p:nvSpPr>
        <p:spPr>
          <a:xfrm>
            <a:off x="344466" y="1382046"/>
            <a:ext cx="3713871" cy="830997"/>
          </a:xfrm>
          <a:prstGeom prst="rect">
            <a:avLst/>
          </a:prstGeom>
        </p:spPr>
        <p:txBody>
          <a:bodyPr wrap="square">
            <a:spAutoFit/>
          </a:bodyPr>
          <a:lstStyle/>
          <a:p>
            <a:pPr indent="266700"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当平行平板间没有相对运动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12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通过的液流纯由压差引起</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称为压差流动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其值为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74140E4C-69A4-4FEB-B890-8EF14C2F4816}"/>
                  </a:ext>
                </a:extLst>
              </p:cNvPr>
              <p:cNvSpPr/>
              <p:nvPr/>
            </p:nvSpPr>
            <p:spPr>
              <a:xfrm>
                <a:off x="1310388" y="2288832"/>
                <a:ext cx="1782026" cy="55829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m:rPr>
                          <m:nor/>
                        </m:rPr>
                        <a:rPr lang="zh-CN" altLang="en-US" sz="1400" i="1">
                          <a:latin typeface="Cambria Math" panose="02040503050406030204" pitchFamily="18" charset="0"/>
                        </a:rPr>
                        <m:t>′</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𝑏</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h</m:t>
                              </m:r>
                            </m:e>
                            <m:sup>
                              <m:r>
                                <a:rPr lang="zh-CN" altLang="en-US" sz="1400" i="0">
                                  <a:latin typeface="Cambria Math" panose="02040503050406030204" pitchFamily="18" charset="0"/>
                                </a:rPr>
                                <m:t>3</m:t>
                              </m:r>
                            </m:sup>
                          </m:sSup>
                        </m:num>
                        <m:den>
                          <m:r>
                            <a:rPr lang="zh-CN" altLang="en-US" sz="1400" i="0">
                              <a:latin typeface="Cambria Math" panose="02040503050406030204" pitchFamily="18" charset="0"/>
                            </a:rPr>
                            <m:t>12</m:t>
                          </m:r>
                          <m:r>
                            <a:rPr lang="zh-CN" altLang="en-US" sz="1400" i="1">
                              <a:latin typeface="Cambria Math" panose="02040503050406030204" pitchFamily="18" charset="0"/>
                            </a:rPr>
                            <m:t>𝜇</m:t>
                          </m:r>
                          <m:r>
                            <a:rPr lang="zh-CN" altLang="en-US" sz="1400" i="1">
                              <a:latin typeface="Cambria Math" panose="02040503050406030204" pitchFamily="18" charset="0"/>
                            </a:rPr>
                            <m:t>𝑙</m:t>
                          </m:r>
                        </m:den>
                      </m:f>
                      <m:r>
                        <m:rPr>
                          <m:sty m:val="p"/>
                        </m:rPr>
                        <a:rPr lang="zh-CN" altLang="en-US" sz="1400" i="0">
                          <a:latin typeface="Cambria Math" panose="02040503050406030204" pitchFamily="18" charset="0"/>
                        </a:rPr>
                        <m:t>Δ</m:t>
                      </m:r>
                      <m:r>
                        <a:rPr lang="zh-CN" altLang="en-US" sz="1400" i="1">
                          <a:latin typeface="Cambria Math" panose="02040503050406030204" pitchFamily="18" charset="0"/>
                        </a:rPr>
                        <m:t>𝑝</m:t>
                      </m:r>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59</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6" name="矩形 5">
                <a:extLst>
                  <a:ext uri="{FF2B5EF4-FFF2-40B4-BE49-F238E27FC236}">
                    <a16:creationId xmlns:a16="http://schemas.microsoft.com/office/drawing/2014/main" id="{74140E4C-69A4-4FEB-B890-8EF14C2F4816}"/>
                  </a:ext>
                </a:extLst>
              </p:cNvPr>
              <p:cNvSpPr>
                <a:spLocks noRot="1" noChangeAspect="1" noMove="1" noResize="1" noEditPoints="1" noAdjustHandles="1" noChangeArrowheads="1" noChangeShapeType="1" noTextEdit="1"/>
              </p:cNvSpPr>
              <p:nvPr/>
            </p:nvSpPr>
            <p:spPr>
              <a:xfrm>
                <a:off x="1310388" y="2288832"/>
                <a:ext cx="1782026" cy="558294"/>
              </a:xfrm>
              <a:prstGeom prst="rect">
                <a:avLst/>
              </a:prstGeom>
              <a:blipFill>
                <a:blip r:embed="rId2"/>
                <a:stretch>
                  <a:fillRect/>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66DF9534-A6E1-4346-85A9-B8F94C880B22}"/>
              </a:ext>
            </a:extLst>
          </p:cNvPr>
          <p:cNvSpPr/>
          <p:nvPr/>
        </p:nvSpPr>
        <p:spPr>
          <a:xfrm>
            <a:off x="4047743" y="1382047"/>
            <a:ext cx="4572000" cy="830997"/>
          </a:xfrm>
          <a:prstGeom prst="rect">
            <a:avLst/>
          </a:prstGeom>
        </p:spPr>
        <p:txBody>
          <a:bodyPr>
            <a:spAutoFit/>
          </a:bodyPr>
          <a:lstStyle/>
          <a:p>
            <a:pPr indent="266700"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当平行平板两端不存在压差</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20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通过的液流纯由平板相对运动引起时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称为剪切流动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其值为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C779388-3336-4C9E-88C2-735953F83BF4}"/>
                  </a:ext>
                </a:extLst>
              </p:cNvPr>
              <p:cNvSpPr/>
              <p:nvPr/>
            </p:nvSpPr>
            <p:spPr>
              <a:xfrm>
                <a:off x="5518071" y="2288832"/>
                <a:ext cx="1631344" cy="4999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m:rPr>
                          <m:nor/>
                        </m:rPr>
                        <a:rPr lang="zh-CN" altLang="en-US" sz="1400" i="1">
                          <a:latin typeface="Cambria Math" panose="02040503050406030204" pitchFamily="18" charset="0"/>
                        </a:rPr>
                        <m:t>″</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𝑏h</m:t>
                          </m:r>
                        </m:num>
                        <m:den>
                          <m:r>
                            <a:rPr lang="zh-CN" altLang="en-US" sz="1400" i="0">
                              <a:latin typeface="Cambria Math" panose="02040503050406030204" pitchFamily="18" charset="0"/>
                            </a:rPr>
                            <m:t>2</m:t>
                          </m:r>
                        </m:den>
                      </m:f>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𝑢</m:t>
                          </m:r>
                        </m:e>
                        <m:sub>
                          <m:r>
                            <a:rPr lang="zh-CN" altLang="en-US" sz="1400" i="0">
                              <a:latin typeface="Cambria Math" panose="02040503050406030204" pitchFamily="18" charset="0"/>
                            </a:rPr>
                            <m:t>0</m:t>
                          </m:r>
                        </m:sub>
                      </m:sSub>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60</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0" name="矩形 9">
                <a:extLst>
                  <a:ext uri="{FF2B5EF4-FFF2-40B4-BE49-F238E27FC236}">
                    <a16:creationId xmlns:a16="http://schemas.microsoft.com/office/drawing/2014/main" id="{0C779388-3336-4C9E-88C2-735953F83BF4}"/>
                  </a:ext>
                </a:extLst>
              </p:cNvPr>
              <p:cNvSpPr>
                <a:spLocks noRot="1" noChangeAspect="1" noMove="1" noResize="1" noEditPoints="1" noAdjustHandles="1" noChangeArrowheads="1" noChangeShapeType="1" noTextEdit="1"/>
              </p:cNvSpPr>
              <p:nvPr/>
            </p:nvSpPr>
            <p:spPr>
              <a:xfrm>
                <a:off x="5518071" y="2288832"/>
                <a:ext cx="1631344" cy="499945"/>
              </a:xfrm>
              <a:prstGeom prst="rect">
                <a:avLst/>
              </a:prstGeom>
              <a:blipFill>
                <a:blip r:embed="rId3"/>
                <a:stretch>
                  <a:fillRect b="-2439"/>
                </a:stretch>
              </a:blipFill>
            </p:spPr>
            <p:txBody>
              <a:bodyPr/>
              <a:lstStyle/>
              <a:p>
                <a:r>
                  <a:rPr lang="zh-CN" altLang="en-US">
                    <a:noFill/>
                  </a:rPr>
                  <a:t> </a:t>
                </a:r>
              </a:p>
            </p:txBody>
          </p:sp>
        </mc:Fallback>
      </mc:AlternateContent>
      <p:sp>
        <p:nvSpPr>
          <p:cNvPr id="28" name="圆角矩形 6">
            <a:extLst>
              <a:ext uri="{FF2B5EF4-FFF2-40B4-BE49-F238E27FC236}">
                <a16:creationId xmlns:a16="http://schemas.microsoft.com/office/drawing/2014/main" id="{45A6F04D-A7A4-4B5B-B0E4-0783A48E9280}"/>
              </a:ext>
            </a:extLst>
          </p:cNvPr>
          <p:cNvSpPr/>
          <p:nvPr/>
        </p:nvSpPr>
        <p:spPr>
          <a:xfrm>
            <a:off x="657015" y="1349604"/>
            <a:ext cx="3390728" cy="17069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0" name="圆角矩形 6">
            <a:extLst>
              <a:ext uri="{FF2B5EF4-FFF2-40B4-BE49-F238E27FC236}">
                <a16:creationId xmlns:a16="http://schemas.microsoft.com/office/drawing/2014/main" id="{FAAB8B43-8EFF-4431-8001-59C4657BF1C7}"/>
              </a:ext>
            </a:extLst>
          </p:cNvPr>
          <p:cNvSpPr/>
          <p:nvPr/>
        </p:nvSpPr>
        <p:spPr>
          <a:xfrm>
            <a:off x="4360292" y="1349603"/>
            <a:ext cx="4144565" cy="170691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矩形 15">
            <a:extLst>
              <a:ext uri="{FF2B5EF4-FFF2-40B4-BE49-F238E27FC236}">
                <a16:creationId xmlns:a16="http://schemas.microsoft.com/office/drawing/2014/main" id="{D73BBF7B-2364-4E26-95F4-97B520916D29}"/>
              </a:ext>
            </a:extLst>
          </p:cNvPr>
          <p:cNvSpPr/>
          <p:nvPr/>
        </p:nvSpPr>
        <p:spPr>
          <a:xfrm>
            <a:off x="344466" y="3288828"/>
            <a:ext cx="8275277" cy="738664"/>
          </a:xfrm>
          <a:prstGeom prst="rect">
            <a:avLst/>
          </a:prstGeom>
        </p:spPr>
        <p:txBody>
          <a:bodyPr wrap="square">
            <a:spAutoFit/>
          </a:bodyPr>
          <a:lstStyle/>
          <a:p>
            <a:pPr algn="just">
              <a:lnSpc>
                <a:spcPct val="200000"/>
              </a:lnSpc>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如果将上面的这些流量理解为元件缝隙中的泄漏量</a:t>
            </a:r>
            <a:r>
              <a:rPr lang="en-US" altLang="zh-CN" sz="1050" dirty="0">
                <a:solidFill>
                  <a:srgbClr val="000000"/>
                </a:solidFill>
                <a:latin typeface="Times New Roman" panose="02020603050405020304" pitchFamily="18" charset="0"/>
                <a:ea typeface="黑体" panose="02010609060101010101" pitchFamily="49" charset="-122"/>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那么从式</a:t>
            </a:r>
            <a:r>
              <a:rPr lang="en-US" altLang="zh-CN" sz="1050" dirty="0">
                <a:solidFill>
                  <a:srgbClr val="000000"/>
                </a:solidFill>
                <a:latin typeface="Times New Roman" panose="02020603050405020304" pitchFamily="18" charset="0"/>
                <a:ea typeface="黑体" panose="02010609060101010101" pitchFamily="49" charset="-122"/>
              </a:rPr>
              <a:t>(3</a:t>
            </a:r>
            <a:r>
              <a:rPr lang="en-US" altLang="zh-CN" sz="1050" i="1" dirty="0">
                <a:solidFill>
                  <a:srgbClr val="000000"/>
                </a:solidFill>
                <a:latin typeface="Times New Roman" panose="02020603050405020304" pitchFamily="18" charset="0"/>
                <a:ea typeface="黑体" panose="02010609060101010101" pitchFamily="49" charset="-122"/>
              </a:rPr>
              <a:t>-</a:t>
            </a:r>
            <a:r>
              <a:rPr lang="en-US" altLang="zh-CN" sz="1050" dirty="0">
                <a:solidFill>
                  <a:srgbClr val="000000"/>
                </a:solidFill>
                <a:latin typeface="Times New Roman" panose="02020603050405020304" pitchFamily="18" charset="0"/>
                <a:ea typeface="黑体" panose="02010609060101010101" pitchFamily="49" charset="-122"/>
              </a:rPr>
              <a:t>59)</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可以看到</a:t>
            </a:r>
            <a:r>
              <a:rPr lang="en-US" altLang="zh-CN" sz="1050" dirty="0">
                <a:solidFill>
                  <a:srgbClr val="000000"/>
                </a:solidFill>
                <a:latin typeface="Times New Roman" panose="02020603050405020304" pitchFamily="18" charset="0"/>
                <a:ea typeface="黑体" panose="02010609060101010101" pitchFamily="49" charset="-122"/>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在压差作用下</a:t>
            </a:r>
            <a:r>
              <a:rPr lang="en-US" altLang="zh-CN" sz="1050" dirty="0">
                <a:solidFill>
                  <a:srgbClr val="000000"/>
                </a:solidFill>
                <a:latin typeface="Times New Roman" panose="02020603050405020304" pitchFamily="18" charset="0"/>
                <a:ea typeface="黑体" panose="02010609060101010101" pitchFamily="49" charset="-122"/>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通过缝隙的流量与缝隙值的三次方成正比</a:t>
            </a:r>
            <a:r>
              <a:rPr lang="en-US" altLang="zh-CN" sz="1050" dirty="0">
                <a:solidFill>
                  <a:srgbClr val="000000"/>
                </a:solidFill>
                <a:latin typeface="Times New Roman" panose="02020603050405020304" pitchFamily="18" charset="0"/>
                <a:ea typeface="黑体" panose="02010609060101010101" pitchFamily="49" charset="-122"/>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这说明元件内缝隙的大小对其泄漏量的影响是很大的。此外</a:t>
            </a:r>
            <a:r>
              <a:rPr lang="en-US" altLang="zh-CN" sz="1050" dirty="0">
                <a:solidFill>
                  <a:srgbClr val="000000"/>
                </a:solidFill>
                <a:latin typeface="Times New Roman" panose="02020603050405020304" pitchFamily="18" charset="0"/>
                <a:ea typeface="黑体" panose="02010609060101010101" pitchFamily="49" charset="-122"/>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如果将泄漏所造成的功率损失写成</a:t>
            </a:r>
            <a:endParaRPr lang="zh-CN" altLang="en-US" dirty="0"/>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EC26105-34DA-4A9D-AA4C-3FB75658E361}"/>
                  </a:ext>
                </a:extLst>
              </p:cNvPr>
              <p:cNvSpPr/>
              <p:nvPr/>
            </p:nvSpPr>
            <p:spPr>
              <a:xfrm>
                <a:off x="5752180" y="3582908"/>
                <a:ext cx="2752677" cy="4761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𝑃</m:t>
                          </m:r>
                        </m:e>
                        <m:sub>
                          <m:r>
                            <m:rPr>
                              <m:sty m:val="p"/>
                            </m:rPr>
                            <a:rPr lang="zh-CN" altLang="en-US" sz="1100" i="0">
                              <a:latin typeface="Cambria Math" panose="02040503050406030204" pitchFamily="18" charset="0"/>
                            </a:rPr>
                            <m:t>l</m:t>
                          </m:r>
                        </m:sub>
                      </m:sSub>
                      <m:r>
                        <a:rPr lang="zh-CN" altLang="en-US" sz="1100" i="0">
                          <a:latin typeface="Cambria Math" panose="02040503050406030204" pitchFamily="18" charset="0"/>
                        </a:rPr>
                        <m:t>=</m:t>
                      </m:r>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𝑝𝑞</m:t>
                      </m:r>
                      <m:r>
                        <a:rPr lang="zh-CN" altLang="en-US" sz="1100" i="0">
                          <a:latin typeface="Cambria Math" panose="02040503050406030204" pitchFamily="18" charset="0"/>
                        </a:rPr>
                        <m:t>=</m:t>
                      </m:r>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d>
                        <m:dPr>
                          <m:ctrlPr>
                            <a:rPr lang="zh-CN" altLang="en-US" sz="1100" i="1">
                              <a:latin typeface="Cambria Math" panose="02040503050406030204" pitchFamily="18" charset="0"/>
                            </a:rPr>
                          </m:ctrlPr>
                        </m:dPr>
                        <m:e>
                          <m:f>
                            <m:fPr>
                              <m:ctrlPr>
                                <a:rPr lang="zh-CN" altLang="en-US" sz="1100" i="1">
                                  <a:latin typeface="Cambria Math" panose="02040503050406030204" pitchFamily="18" charset="0"/>
                                </a:rPr>
                              </m:ctrlPr>
                            </m:fPr>
                            <m:num>
                              <m:r>
                                <a:rPr lang="zh-CN" altLang="en-US" sz="1100" i="1">
                                  <a:latin typeface="Cambria Math" panose="02040503050406030204" pitchFamily="18" charset="0"/>
                                </a:rPr>
                                <m:t>𝑏</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h</m:t>
                                  </m:r>
                                </m:e>
                                <m:sup>
                                  <m:r>
                                    <a:rPr lang="zh-CN" altLang="en-US" sz="1100" i="0">
                                      <a:latin typeface="Cambria Math" panose="02040503050406030204" pitchFamily="18" charset="0"/>
                                    </a:rPr>
                                    <m:t>3</m:t>
                                  </m:r>
                                </m:sup>
                              </m:sSup>
                            </m:num>
                            <m:den>
                              <m:r>
                                <a:rPr lang="zh-CN" altLang="en-US" sz="1100" i="0">
                                  <a:latin typeface="Cambria Math" panose="02040503050406030204" pitchFamily="18" charset="0"/>
                                </a:rPr>
                                <m:t>12</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a:rPr lang="zh-CN" altLang="en-US" sz="1100" i="1">
                                  <a:latin typeface="Cambria Math" panose="02040503050406030204" pitchFamily="18" charset="0"/>
                                </a:rPr>
                                <m:t>𝑏h</m:t>
                              </m:r>
                            </m:num>
                            <m:den>
                              <m:r>
                                <a:rPr lang="zh-CN" altLang="en-US" sz="1100" i="0">
                                  <a:latin typeface="Cambria Math" panose="02040503050406030204" pitchFamily="18" charset="0"/>
                                </a:rPr>
                                <m:t>2</m:t>
                              </m:r>
                            </m:den>
                          </m:f>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0</m:t>
                              </m:r>
                            </m:sub>
                          </m:sSub>
                        </m:e>
                      </m:d>
                      <m:r>
                        <m:rPr>
                          <m:nor/>
                        </m:rPr>
                        <a:rPr lang="zh-CN" altLang="en-US" sz="1100" i="1">
                          <a:latin typeface="Cambria Math" panose="02040503050406030204" pitchFamily="18" charset="0"/>
                        </a:rPr>
                        <m:t>(</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61</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18" name="矩形 17">
                <a:extLst>
                  <a:ext uri="{FF2B5EF4-FFF2-40B4-BE49-F238E27FC236}">
                    <a16:creationId xmlns:a16="http://schemas.microsoft.com/office/drawing/2014/main" id="{9EC26105-34DA-4A9D-AA4C-3FB75658E361}"/>
                  </a:ext>
                </a:extLst>
              </p:cNvPr>
              <p:cNvSpPr>
                <a:spLocks noRot="1" noChangeAspect="1" noMove="1" noResize="1" noEditPoints="1" noAdjustHandles="1" noChangeArrowheads="1" noChangeShapeType="1" noTextEdit="1"/>
              </p:cNvSpPr>
              <p:nvPr/>
            </p:nvSpPr>
            <p:spPr>
              <a:xfrm>
                <a:off x="5752180" y="3582908"/>
                <a:ext cx="2752677" cy="476156"/>
              </a:xfrm>
              <a:prstGeom prst="rect">
                <a:avLst/>
              </a:prstGeom>
              <a:blipFill>
                <a:blip r:embed="rId4"/>
                <a:stretch>
                  <a:fillRect/>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522C3E93-9039-4DDA-9BB2-6966B37EE61E}"/>
              </a:ext>
            </a:extLst>
          </p:cNvPr>
          <p:cNvSpPr/>
          <p:nvPr/>
        </p:nvSpPr>
        <p:spPr>
          <a:xfrm>
            <a:off x="316330" y="4069534"/>
            <a:ext cx="8275277" cy="870046"/>
          </a:xfrm>
          <a:prstGeom prst="rect">
            <a:avLst/>
          </a:prstGeom>
        </p:spPr>
        <p:txBody>
          <a:bodyPr wrap="square">
            <a:spAutoFit/>
          </a:bodyPr>
          <a:lstStyle/>
          <a:p>
            <a:pPr algn="ctr">
              <a:lnSpc>
                <a:spcPct val="200000"/>
              </a:lnSpc>
            </a:pP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便可以得出结论</a:t>
            </a:r>
            <a:r>
              <a:rPr lang="en-US" altLang="zh-CN" sz="1100" b="1" dirty="0">
                <a:solidFill>
                  <a:srgbClr val="000000"/>
                </a:solidFill>
                <a:latin typeface="Times New Roman" panose="02020603050405020304" pitchFamily="18" charset="0"/>
                <a:ea typeface="黑体" panose="02010609060101010101" pitchFamily="49" charset="-122"/>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缝隙</a:t>
            </a:r>
            <a:r>
              <a:rPr lang="en-US" altLang="zh-CN" sz="1600" b="1" i="1" dirty="0">
                <a:solidFill>
                  <a:srgbClr val="FF0000"/>
                </a:solidFill>
                <a:latin typeface="Times New Roman" panose="02020603050405020304" pitchFamily="18" charset="0"/>
                <a:ea typeface="黑体" panose="02010609060101010101" pitchFamily="49" charset="-122"/>
              </a:rPr>
              <a:t>h</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愈小</a:t>
            </a:r>
            <a:r>
              <a:rPr lang="en-US" altLang="zh-CN" sz="1600" b="1" dirty="0">
                <a:solidFill>
                  <a:srgbClr val="FF0000"/>
                </a:solidFill>
                <a:latin typeface="Times New Roman" panose="02020603050405020304" pitchFamily="18" charset="0"/>
                <a:ea typeface="黑体" panose="02010609060101010101" pitchFamily="49" charset="-122"/>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泄漏功率损失也愈小。</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但是</a:t>
            </a:r>
            <a:r>
              <a:rPr lang="en-US" altLang="zh-CN" sz="1100" b="1" dirty="0">
                <a:solidFill>
                  <a:srgbClr val="000000"/>
                </a:solidFill>
                <a:latin typeface="Times New Roman" panose="02020603050405020304" pitchFamily="18" charset="0"/>
                <a:ea typeface="黑体" panose="02010609060101010101" pitchFamily="49" charset="-122"/>
              </a:rPr>
              <a:t>,</a:t>
            </a:r>
          </a:p>
          <a:p>
            <a:pPr algn="ctr">
              <a:lnSpc>
                <a:spcPct val="200000"/>
              </a:lnSpc>
            </a:pPr>
            <a:r>
              <a:rPr lang="en-US" altLang="zh-CN" sz="1100" b="1" i="1" dirty="0">
                <a:solidFill>
                  <a:srgbClr val="000000"/>
                </a:solidFill>
                <a:latin typeface="Times New Roman" panose="02020603050405020304" pitchFamily="18" charset="0"/>
                <a:ea typeface="黑体" panose="02010609060101010101" pitchFamily="49" charset="-122"/>
              </a:rPr>
              <a:t>h</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的减小会使液压元件中的摩擦功率损失增大</a:t>
            </a:r>
            <a:r>
              <a:rPr lang="en-US" altLang="zh-CN" sz="1100" b="1" dirty="0">
                <a:solidFill>
                  <a:srgbClr val="000000"/>
                </a:solidFill>
                <a:latin typeface="Times New Roman" panose="02020603050405020304" pitchFamily="18" charset="0"/>
                <a:ea typeface="黑体" panose="02010609060101010101" pitchFamily="49" charset="-122"/>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因而缝隙</a:t>
            </a:r>
            <a:r>
              <a:rPr lang="en-US" altLang="zh-CN" sz="1100" b="1" i="1" dirty="0">
                <a:solidFill>
                  <a:srgbClr val="000000"/>
                </a:solidFill>
                <a:latin typeface="Times New Roman" panose="02020603050405020304" pitchFamily="18" charset="0"/>
                <a:ea typeface="黑体" panose="02010609060101010101" pitchFamily="49" charset="-122"/>
              </a:rPr>
              <a:t>h</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有一个使这两种功率损失之和达到最小的最佳值</a:t>
            </a:r>
            <a:r>
              <a:rPr lang="en-US" altLang="zh-CN" sz="1100" b="1" dirty="0">
                <a:solidFill>
                  <a:srgbClr val="000000"/>
                </a:solidFill>
                <a:latin typeface="Times New Roman" panose="02020603050405020304" pitchFamily="18" charset="0"/>
                <a:ea typeface="黑体" panose="02010609060101010101" pitchFamily="49" charset="-122"/>
              </a:rPr>
              <a:t>,</a:t>
            </a:r>
            <a:r>
              <a:rPr lang="zh-CN" altLang="zh-CN" sz="11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并不是愈小愈好。</a:t>
            </a:r>
            <a:endParaRPr lang="zh-CN" altLang="en-US" sz="2000" b="1" dirty="0"/>
          </a:p>
        </p:txBody>
      </p:sp>
    </p:spTree>
    <p:extLst>
      <p:ext uri="{BB962C8B-B14F-4D97-AF65-F5344CB8AC3E}">
        <p14:creationId xmlns:p14="http://schemas.microsoft.com/office/powerpoint/2010/main" val="71179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fltVal val="0"/>
                                          </p:val>
                                        </p:tav>
                                        <p:tav tm="100000">
                                          <p:val>
                                            <p:strVal val="#ppt_w"/>
                                          </p:val>
                                        </p:tav>
                                      </p:tavLst>
                                    </p:anim>
                                    <p:anim calcmode="lin" valueType="num">
                                      <p:cBhvr>
                                        <p:cTn id="40" dur="500" fill="hold"/>
                                        <p:tgtEl>
                                          <p:spTgt spid="23"/>
                                        </p:tgtEl>
                                        <p:attrNameLst>
                                          <p:attrName>ppt_h</p:attrName>
                                        </p:attrNameLst>
                                      </p:cBhvr>
                                      <p:tavLst>
                                        <p:tav tm="0">
                                          <p:val>
                                            <p:fltVal val="0"/>
                                          </p:val>
                                        </p:tav>
                                        <p:tav tm="100000">
                                          <p:val>
                                            <p:strVal val="#ppt_h"/>
                                          </p:val>
                                        </p:tav>
                                      </p:tavLst>
                                    </p:anim>
                                    <p:animEffect transition="in" filter="fade">
                                      <p:cBhvr>
                                        <p:cTn id="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9" grpId="0"/>
      <p:bldP spid="10" grpId="0"/>
      <p:bldP spid="28" grpId="0" animBg="1"/>
      <p:bldP spid="30" grpId="0" animBg="1"/>
      <p:bldP spid="16" grpId="0"/>
      <p:bldP spid="18" grpId="0"/>
      <p:bldP spid="2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322443" y="1434252"/>
            <a:ext cx="255005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600" dirty="0">
                <a:solidFill>
                  <a:srgbClr val="184972"/>
                </a:solidFill>
                <a:latin typeface="黑体" panose="02010609060101010101" pitchFamily="49" charset="-122"/>
                <a:ea typeface="黑体" panose="02010609060101010101" pitchFamily="49" charset="-122"/>
              </a:rPr>
              <a:t>（二）环形缝隙</a:t>
            </a:r>
          </a:p>
        </p:txBody>
      </p:sp>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380451" y="1466997"/>
            <a:ext cx="280244" cy="28024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505220" y="1465946"/>
            <a:ext cx="275166" cy="27516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4" name="矩形 3">
            <a:extLst>
              <a:ext uri="{FF2B5EF4-FFF2-40B4-BE49-F238E27FC236}">
                <a16:creationId xmlns:a16="http://schemas.microsoft.com/office/drawing/2014/main" id="{88973444-B419-4594-B4BA-2810A86BA91E}"/>
              </a:ext>
            </a:extLst>
          </p:cNvPr>
          <p:cNvSpPr/>
          <p:nvPr/>
        </p:nvSpPr>
        <p:spPr>
          <a:xfrm>
            <a:off x="784228" y="2135538"/>
            <a:ext cx="7634356" cy="1877437"/>
          </a:xfrm>
          <a:prstGeom prst="rect">
            <a:avLst/>
          </a:prstGeom>
        </p:spPr>
        <p:txBody>
          <a:bodyPr wrap="square">
            <a:spAutoFit/>
          </a:bodyPr>
          <a:lstStyle/>
          <a:p>
            <a:pPr algn="ctr">
              <a:lnSpc>
                <a:spcPct val="200000"/>
              </a:lnSpc>
            </a:pPr>
            <a:r>
              <a:rPr lang="zh-CN" altLang="en-US" sz="2000" b="1" dirty="0">
                <a:solidFill>
                  <a:srgbClr val="FF0000"/>
                </a:solidFill>
              </a:rPr>
              <a:t>液压元件各零件间的配合间隙</a:t>
            </a:r>
            <a:r>
              <a:rPr lang="zh-CN" altLang="en-US" dirty="0"/>
              <a:t>大多数为圆环形间隙</a:t>
            </a:r>
            <a:r>
              <a:rPr lang="en-US" altLang="zh-CN" dirty="0"/>
              <a:t>,</a:t>
            </a:r>
          </a:p>
          <a:p>
            <a:pPr algn="ctr">
              <a:lnSpc>
                <a:spcPct val="200000"/>
              </a:lnSpc>
            </a:pPr>
            <a:r>
              <a:rPr lang="zh-CN" altLang="en-US" dirty="0"/>
              <a:t>如</a:t>
            </a:r>
            <a:r>
              <a:rPr lang="zh-CN" altLang="en-US" sz="2000" b="1" dirty="0"/>
              <a:t>滑阀与阀套之间</a:t>
            </a:r>
            <a:r>
              <a:rPr lang="zh-CN" altLang="en-US" dirty="0"/>
              <a:t>、</a:t>
            </a:r>
            <a:r>
              <a:rPr lang="zh-CN" altLang="en-US" sz="2000" b="1" dirty="0"/>
              <a:t>活塞与缸筒之间</a:t>
            </a:r>
            <a:r>
              <a:rPr lang="zh-CN" altLang="en-US" dirty="0"/>
              <a:t>等等。</a:t>
            </a:r>
            <a:endParaRPr lang="en-US" altLang="zh-CN" dirty="0"/>
          </a:p>
          <a:p>
            <a:pPr algn="ctr">
              <a:lnSpc>
                <a:spcPct val="200000"/>
              </a:lnSpc>
            </a:pPr>
            <a:r>
              <a:rPr lang="zh-CN" altLang="en-US" dirty="0"/>
              <a:t>理想情况下为同心环形缝隙</a:t>
            </a:r>
            <a:r>
              <a:rPr lang="en-US" altLang="zh-CN" dirty="0"/>
              <a:t>;</a:t>
            </a:r>
            <a:r>
              <a:rPr lang="zh-CN" altLang="en-US" dirty="0"/>
              <a:t>但实际上</a:t>
            </a:r>
            <a:r>
              <a:rPr lang="en-US" altLang="zh-CN" dirty="0"/>
              <a:t>,</a:t>
            </a:r>
            <a:r>
              <a:rPr lang="zh-CN" altLang="en-US" dirty="0"/>
              <a:t>一般多为偏心环形缝隙。</a:t>
            </a:r>
          </a:p>
        </p:txBody>
      </p:sp>
    </p:spTree>
    <p:extLst>
      <p:ext uri="{BB962C8B-B14F-4D97-AF65-F5344CB8AC3E}">
        <p14:creationId xmlns:p14="http://schemas.microsoft.com/office/powerpoint/2010/main" val="4628332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657015" y="920348"/>
            <a:ext cx="2550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黑体" panose="02010609060101010101" pitchFamily="49" charset="-122"/>
                <a:ea typeface="黑体" panose="02010609060101010101" pitchFamily="49" charset="-122"/>
              </a:rPr>
              <a:t>（二）环形缝隙</a:t>
            </a: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199699" y="950393"/>
            <a:ext cx="378889" cy="378889"/>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373970" y="958678"/>
            <a:ext cx="372024" cy="37202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5" name="文本框 19">
            <a:extLst>
              <a:ext uri="{FF2B5EF4-FFF2-40B4-BE49-F238E27FC236}">
                <a16:creationId xmlns:a16="http://schemas.microsoft.com/office/drawing/2014/main" id="{80A1FD85-B460-44BC-88F7-D9FDB42E51E0}"/>
              </a:ext>
            </a:extLst>
          </p:cNvPr>
          <p:cNvSpPr txBox="1">
            <a:spLocks noChangeArrowheads="1"/>
          </p:cNvSpPr>
          <p:nvPr/>
        </p:nvSpPr>
        <p:spPr bwMode="auto">
          <a:xfrm>
            <a:off x="657015" y="1531712"/>
            <a:ext cx="24663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流经同心环形缝隙的流量</a:t>
            </a:r>
          </a:p>
        </p:txBody>
      </p:sp>
      <p:sp>
        <p:nvSpPr>
          <p:cNvPr id="16" name="直角三角形 15">
            <a:extLst>
              <a:ext uri="{FF2B5EF4-FFF2-40B4-BE49-F238E27FC236}">
                <a16:creationId xmlns:a16="http://schemas.microsoft.com/office/drawing/2014/main" id="{193090BA-193D-4839-BF65-CF4E612182D5}"/>
              </a:ext>
            </a:extLst>
          </p:cNvPr>
          <p:cNvSpPr/>
          <p:nvPr/>
        </p:nvSpPr>
        <p:spPr>
          <a:xfrm rot="2637755" flipH="1" flipV="1">
            <a:off x="478434" y="1593408"/>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2" name="矩形 1">
            <a:extLst>
              <a:ext uri="{FF2B5EF4-FFF2-40B4-BE49-F238E27FC236}">
                <a16:creationId xmlns:a16="http://schemas.microsoft.com/office/drawing/2014/main" id="{F45D459E-2034-4407-85EC-4FAC8F62E055}"/>
              </a:ext>
            </a:extLst>
          </p:cNvPr>
          <p:cNvSpPr/>
          <p:nvPr/>
        </p:nvSpPr>
        <p:spPr>
          <a:xfrm>
            <a:off x="784228" y="1955378"/>
            <a:ext cx="3744936"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dirty="0">
                <a:solidFill>
                  <a:srgbClr val="000000"/>
                </a:solidFill>
                <a:latin typeface="Times New Roman" panose="02020603050405020304" pitchFamily="18" charset="0"/>
                <a:ea typeface="黑体" panose="02010609060101010101" pitchFamily="49" charset="-122"/>
              </a:rPr>
              <a:t>3</a:t>
            </a:r>
            <a:r>
              <a:rPr lang="en-US" altLang="zh-CN" sz="1400" i="1" dirty="0">
                <a:solidFill>
                  <a:srgbClr val="000000"/>
                </a:solidFill>
                <a:latin typeface="Times New Roman" panose="02020603050405020304" pitchFamily="18" charset="0"/>
                <a:ea typeface="黑体" panose="02010609060101010101" pitchFamily="49" charset="-122"/>
              </a:rPr>
              <a:t>-</a:t>
            </a:r>
            <a:r>
              <a:rPr lang="en-US" altLang="zh-CN" sz="1400" dirty="0">
                <a:solidFill>
                  <a:srgbClr val="000000"/>
                </a:solidFill>
                <a:latin typeface="Times New Roman" panose="02020603050405020304" pitchFamily="18" charset="0"/>
                <a:ea typeface="黑体" panose="02010609060101010101" pitchFamily="49" charset="-122"/>
              </a:rPr>
              <a:t>32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所示为液体在同心环形缝隙间的流动。</a:t>
            </a:r>
            <a:endParaRPr lang="zh-CN" altLang="en-US" sz="1400" dirty="0"/>
          </a:p>
        </p:txBody>
      </p:sp>
      <p:sp>
        <p:nvSpPr>
          <p:cNvPr id="5" name="矩形 4">
            <a:extLst>
              <a:ext uri="{FF2B5EF4-FFF2-40B4-BE49-F238E27FC236}">
                <a16:creationId xmlns:a16="http://schemas.microsoft.com/office/drawing/2014/main" id="{EF83680F-4129-419F-BAC2-BFEFD7592364}"/>
              </a:ext>
            </a:extLst>
          </p:cNvPr>
          <p:cNvSpPr/>
          <p:nvPr/>
        </p:nvSpPr>
        <p:spPr>
          <a:xfrm>
            <a:off x="441175" y="2263155"/>
            <a:ext cx="4173028" cy="1569660"/>
          </a:xfrm>
          <a:prstGeom prst="rect">
            <a:avLst/>
          </a:prstGeom>
        </p:spPr>
        <p:txBody>
          <a:bodyPr wrap="square">
            <a:spAutoFit/>
          </a:bodyPr>
          <a:lstStyle/>
          <a:p>
            <a:pPr algn="just">
              <a:lnSpc>
                <a:spcPct val="20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rPr>
              <a:t>3</a:t>
            </a:r>
            <a:r>
              <a:rPr lang="en-US" altLang="zh-CN" sz="1200" i="1" dirty="0">
                <a:solidFill>
                  <a:srgbClr val="000000"/>
                </a:solidFill>
                <a:latin typeface="Times New Roman" panose="02020603050405020304" pitchFamily="18" charset="0"/>
                <a:ea typeface="黑体" panose="02010609060101010101" pitchFamily="49" charset="-122"/>
              </a:rPr>
              <a:t>-</a:t>
            </a:r>
            <a:r>
              <a:rPr lang="en-US" altLang="zh-CN" sz="1200" dirty="0">
                <a:solidFill>
                  <a:srgbClr val="000000"/>
                </a:solidFill>
                <a:latin typeface="Times New Roman" panose="02020603050405020304" pitchFamily="18" charset="0"/>
                <a:ea typeface="黑体" panose="02010609060101010101" pitchFamily="49" charset="-122"/>
              </a:rPr>
              <a:t>32a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中圆柱体直径为</a:t>
            </a:r>
            <a:r>
              <a:rPr lang="en-US" altLang="zh-CN" sz="1200" i="1" dirty="0">
                <a:solidFill>
                  <a:srgbClr val="000000"/>
                </a:solidFill>
                <a:latin typeface="Times New Roman" panose="02020603050405020304" pitchFamily="18" charset="0"/>
                <a:ea typeface="黑体" panose="02010609060101010101" pitchFamily="49" charset="-122"/>
              </a:rPr>
              <a:t>d</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缝隙大小为</a:t>
            </a:r>
            <a:r>
              <a:rPr lang="en-US" altLang="zh-CN" sz="1200" i="1" dirty="0">
                <a:solidFill>
                  <a:srgbClr val="000000"/>
                </a:solidFill>
                <a:latin typeface="Times New Roman" panose="02020603050405020304" pitchFamily="18" charset="0"/>
                <a:ea typeface="黑体" panose="02010609060101010101" pitchFamily="49" charset="-122"/>
              </a:rPr>
              <a:t>h</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缝隙长度为</a:t>
            </a:r>
            <a:r>
              <a:rPr lang="en-US" altLang="zh-CN" sz="1200" i="1" dirty="0">
                <a:solidFill>
                  <a:srgbClr val="000000"/>
                </a:solidFill>
                <a:latin typeface="Times New Roman" panose="02020603050405020304" pitchFamily="18" charset="0"/>
                <a:ea typeface="黑体" panose="02010609060101010101" pitchFamily="49" charset="-122"/>
              </a:rPr>
              <a:t>l</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。当缝隙</a:t>
            </a:r>
            <a:r>
              <a:rPr lang="en-US" altLang="zh-CN" sz="1200" i="1" dirty="0">
                <a:solidFill>
                  <a:srgbClr val="000000"/>
                </a:solidFill>
                <a:latin typeface="Times New Roman" panose="02020603050405020304" pitchFamily="18" charset="0"/>
                <a:ea typeface="黑体" panose="02010609060101010101" pitchFamily="49" charset="-122"/>
              </a:rPr>
              <a:t>h</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较小时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可将环形缝隙沿圆周方向展开</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把它近似地看作是平行平板缝隙间的流动</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这样只要将</a:t>
            </a:r>
            <a:r>
              <a:rPr lang="en-US" altLang="zh-CN" sz="1200" i="1" dirty="0">
                <a:solidFill>
                  <a:srgbClr val="000000"/>
                </a:solidFill>
                <a:latin typeface="Times New Roman" panose="02020603050405020304" pitchFamily="18" charset="0"/>
                <a:ea typeface="黑体" panose="02010609060101010101" pitchFamily="49" charset="-122"/>
              </a:rPr>
              <a:t>b=</a:t>
            </a:r>
            <a:r>
              <a:rPr lang="en-US" altLang="zh-CN" sz="1200" dirty="0">
                <a:solidFill>
                  <a:srgbClr val="000000"/>
                </a:solidFill>
                <a:latin typeface="Times New Roman" panose="02020603050405020304" pitchFamily="18" charset="0"/>
                <a:ea typeface="黑体" panose="02010609060101010101" pitchFamily="49" charset="-122"/>
              </a:rPr>
              <a:t>π</a:t>
            </a:r>
            <a:r>
              <a:rPr lang="en-US" altLang="zh-CN" sz="1200" i="1" dirty="0">
                <a:solidFill>
                  <a:srgbClr val="000000"/>
                </a:solidFill>
                <a:latin typeface="Times New Roman" panose="02020603050405020304" pitchFamily="18" charset="0"/>
                <a:ea typeface="黑体" panose="02010609060101010101" pitchFamily="49" charset="-122"/>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代入式</a:t>
            </a:r>
            <a:r>
              <a:rPr lang="en-US" altLang="zh-CN" sz="1200" dirty="0">
                <a:solidFill>
                  <a:srgbClr val="000000"/>
                </a:solidFill>
                <a:latin typeface="Times New Roman" panose="02020603050405020304" pitchFamily="18" charset="0"/>
                <a:ea typeface="黑体" panose="02010609060101010101" pitchFamily="49" charset="-122"/>
              </a:rPr>
              <a:t>(3</a:t>
            </a:r>
            <a:r>
              <a:rPr lang="en-US" altLang="zh-CN" sz="1200" i="1" dirty="0">
                <a:solidFill>
                  <a:srgbClr val="000000"/>
                </a:solidFill>
                <a:latin typeface="Times New Roman" panose="02020603050405020304" pitchFamily="18" charset="0"/>
                <a:ea typeface="黑体" panose="02010609060101010101" pitchFamily="49" charset="-122"/>
              </a:rPr>
              <a:t>-</a:t>
            </a:r>
            <a:r>
              <a:rPr lang="en-US" altLang="zh-CN" sz="1200" dirty="0">
                <a:solidFill>
                  <a:srgbClr val="000000"/>
                </a:solidFill>
                <a:latin typeface="Times New Roman" panose="02020603050405020304" pitchFamily="18" charset="0"/>
                <a:ea typeface="黑体" panose="02010609060101010101" pitchFamily="49" charset="-122"/>
              </a:rPr>
              <a:t>58),</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就可得同心环形缝隙的流量公式</a:t>
            </a:r>
            <a:endParaRPr lang="zh-CN" altLang="en-US" sz="2400" dirty="0"/>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7ECEB07-917A-4CA6-ABDD-A7AD9E96DB44}"/>
                  </a:ext>
                </a:extLst>
              </p:cNvPr>
              <p:cNvSpPr/>
              <p:nvPr/>
            </p:nvSpPr>
            <p:spPr>
              <a:xfrm>
                <a:off x="2160413" y="3399856"/>
                <a:ext cx="2375971" cy="4964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𝒒</m:t>
                          </m:r>
                        </m:e>
                        <m:sub>
                          <m:r>
                            <a:rPr lang="zh-CN" altLang="en-US" sz="1200" b="1" i="0">
                              <a:latin typeface="Cambria Math" panose="02040503050406030204" pitchFamily="18" charset="0"/>
                            </a:rPr>
                            <m:t>𝟎</m:t>
                          </m:r>
                        </m:sub>
                      </m:sSub>
                      <m:r>
                        <a:rPr lang="zh-CN" altLang="en-US" sz="1200" b="1" i="0">
                          <a:latin typeface="Cambria Math" panose="02040503050406030204" pitchFamily="18" charset="0"/>
                        </a:rPr>
                        <m:t>=</m:t>
                      </m:r>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r>
                            <a:rPr lang="zh-CN" altLang="en-US" sz="1200" b="1" i="1">
                              <a:latin typeface="Cambria Math" panose="02040503050406030204" pitchFamily="18" charset="0"/>
                            </a:rPr>
                            <m:t>𝒅</m:t>
                          </m:r>
                          <m:sSup>
                            <m:sSupPr>
                              <m:ctrlPr>
                                <a:rPr lang="zh-CN" altLang="en-US" sz="1200" b="1" i="1">
                                  <a:latin typeface="Cambria Math" panose="02040503050406030204" pitchFamily="18" charset="0"/>
                                </a:rPr>
                              </m:ctrlPr>
                            </m:sSupPr>
                            <m:e>
                              <m:r>
                                <a:rPr lang="zh-CN" altLang="en-US" sz="1200" b="1" i="1">
                                  <a:latin typeface="Cambria Math" panose="02040503050406030204" pitchFamily="18" charset="0"/>
                                </a:rPr>
                                <m:t>𝒉</m:t>
                              </m:r>
                            </m:e>
                            <m:sup>
                              <m:r>
                                <a:rPr lang="zh-CN" altLang="en-US" sz="1200" b="1" i="0">
                                  <a:latin typeface="Cambria Math" panose="02040503050406030204" pitchFamily="18" charset="0"/>
                                </a:rPr>
                                <m:t>𝟑</m:t>
                              </m:r>
                            </m:sup>
                          </m:sSup>
                        </m:num>
                        <m:den>
                          <m:r>
                            <a:rPr lang="zh-CN" altLang="en-US" sz="1200" b="1" i="0">
                              <a:latin typeface="Cambria Math" panose="02040503050406030204" pitchFamily="18" charset="0"/>
                            </a:rPr>
                            <m:t>𝟏𝟐</m:t>
                          </m:r>
                          <m:r>
                            <a:rPr lang="zh-CN" altLang="en-US" sz="1200" b="1" i="1">
                              <a:latin typeface="Cambria Math" panose="02040503050406030204" pitchFamily="18" charset="0"/>
                            </a:rPr>
                            <m:t>𝝁</m:t>
                          </m:r>
                          <m:r>
                            <a:rPr lang="zh-CN" altLang="en-US" sz="1200" b="1" i="1">
                              <a:latin typeface="Cambria Math" panose="02040503050406030204" pitchFamily="18" charset="0"/>
                            </a:rPr>
                            <m:t>𝒍</m:t>
                          </m:r>
                        </m:den>
                      </m:f>
                      <m:r>
                        <a:rPr lang="zh-CN" altLang="en-US" sz="1200" b="1" i="0">
                          <a:latin typeface="Cambria Math" panose="02040503050406030204" pitchFamily="18" charset="0"/>
                        </a:rPr>
                        <m:t>𝚫</m:t>
                      </m:r>
                      <m:r>
                        <a:rPr lang="zh-CN" altLang="en-US" sz="1200" b="1" i="1">
                          <a:latin typeface="Cambria Math" panose="02040503050406030204" pitchFamily="18" charset="0"/>
                        </a:rPr>
                        <m:t>𝒑</m:t>
                      </m:r>
                      <m:r>
                        <a:rPr lang="zh-CN" altLang="en-US" sz="1200" b="1" i="0">
                          <a:latin typeface="Cambria Math" panose="02040503050406030204" pitchFamily="18" charset="0"/>
                        </a:rPr>
                        <m:t>+</m:t>
                      </m:r>
                      <m:f>
                        <m:fPr>
                          <m:ctrlPr>
                            <a:rPr lang="zh-CN" altLang="en-US" sz="1200" b="1" i="1">
                              <a:latin typeface="Cambria Math" panose="02040503050406030204" pitchFamily="18" charset="0"/>
                            </a:rPr>
                          </m:ctrlPr>
                        </m:fPr>
                        <m:num>
                          <m:r>
                            <a:rPr lang="zh-CN" altLang="en-US" sz="1200" b="1" i="0">
                              <a:latin typeface="Cambria Math" panose="02040503050406030204" pitchFamily="18" charset="0"/>
                            </a:rPr>
                            <m:t>𝛑</m:t>
                          </m:r>
                          <m:r>
                            <a:rPr lang="zh-CN" altLang="en-US" sz="1200" b="1" i="1">
                              <a:latin typeface="Cambria Math" panose="02040503050406030204" pitchFamily="18" charset="0"/>
                            </a:rPr>
                            <m:t>𝒅𝒉</m:t>
                          </m:r>
                        </m:num>
                        <m:den>
                          <m:r>
                            <a:rPr lang="zh-CN" altLang="en-US" sz="1200" b="1" i="0">
                              <a:latin typeface="Cambria Math" panose="02040503050406030204" pitchFamily="18" charset="0"/>
                            </a:rPr>
                            <m:t>𝟐</m:t>
                          </m:r>
                        </m:den>
                      </m:f>
                      <m:sSub>
                        <m:sSubPr>
                          <m:ctrlPr>
                            <a:rPr lang="zh-CN" altLang="en-US" sz="1200" b="1" i="1">
                              <a:latin typeface="Cambria Math" panose="02040503050406030204" pitchFamily="18" charset="0"/>
                            </a:rPr>
                          </m:ctrlPr>
                        </m:sSubPr>
                        <m:e>
                          <m:r>
                            <a:rPr lang="zh-CN" altLang="en-US" sz="1200" b="1" i="1">
                              <a:latin typeface="Cambria Math" panose="02040503050406030204" pitchFamily="18" charset="0"/>
                            </a:rPr>
                            <m:t>𝒖</m:t>
                          </m:r>
                        </m:e>
                        <m:sub>
                          <m:r>
                            <a:rPr lang="zh-CN" altLang="en-US" sz="1200" b="1" i="0">
                              <a:latin typeface="Cambria Math" panose="02040503050406030204" pitchFamily="18" charset="0"/>
                            </a:rPr>
                            <m:t>𝟎</m:t>
                          </m:r>
                        </m:sub>
                      </m:sSub>
                      <m:r>
                        <m:rPr>
                          <m:nor/>
                        </m:rPr>
                        <a:rPr lang="zh-CN" altLang="en-US" sz="1200" b="1" i="1">
                          <a:latin typeface="Cambria Math" panose="02040503050406030204" pitchFamily="18" charset="0"/>
                        </a:rPr>
                        <m:t>(</m:t>
                      </m:r>
                      <m:r>
                        <a:rPr lang="zh-CN" altLang="en-US" sz="1200" b="1" i="0">
                          <a:latin typeface="Cambria Math" panose="02040503050406030204" pitchFamily="18" charset="0"/>
                        </a:rPr>
                        <m:t>𝟑</m:t>
                      </m:r>
                      <m:r>
                        <m:rPr>
                          <m:nor/>
                        </m:rPr>
                        <a:rPr lang="zh-CN" altLang="en-US" sz="1200" b="1" i="1">
                          <a:latin typeface="Cambria Math" panose="02040503050406030204" pitchFamily="18" charset="0"/>
                        </a:rPr>
                        <m:t>−</m:t>
                      </m:r>
                      <m:r>
                        <a:rPr lang="zh-CN" altLang="en-US" sz="1200" b="1" i="0">
                          <a:latin typeface="Cambria Math" panose="02040503050406030204" pitchFamily="18" charset="0"/>
                        </a:rPr>
                        <m:t>𝟔𝟐</m:t>
                      </m:r>
                      <m:r>
                        <m:rPr>
                          <m:nor/>
                        </m:rPr>
                        <a:rPr lang="zh-CN" altLang="en-US" sz="1200" b="1" i="1">
                          <a:latin typeface="Cambria Math" panose="02040503050406030204" pitchFamily="18" charset="0"/>
                        </a:rPr>
                        <m:t>)</m:t>
                      </m:r>
                    </m:oMath>
                  </m:oMathPara>
                </a14:m>
                <a:endParaRPr lang="zh-CN" altLang="en-US" sz="1200" b="1" dirty="0"/>
              </a:p>
            </p:txBody>
          </p:sp>
        </mc:Choice>
        <mc:Fallback xmlns="">
          <p:sp>
            <p:nvSpPr>
              <p:cNvPr id="7" name="矩形 6">
                <a:extLst>
                  <a:ext uri="{FF2B5EF4-FFF2-40B4-BE49-F238E27FC236}">
                    <a16:creationId xmlns:a16="http://schemas.microsoft.com/office/drawing/2014/main" id="{37ECEB07-917A-4CA6-ABDD-A7AD9E96DB44}"/>
                  </a:ext>
                </a:extLst>
              </p:cNvPr>
              <p:cNvSpPr>
                <a:spLocks noRot="1" noChangeAspect="1" noMove="1" noResize="1" noEditPoints="1" noAdjustHandles="1" noChangeArrowheads="1" noChangeShapeType="1" noTextEdit="1"/>
              </p:cNvSpPr>
              <p:nvPr/>
            </p:nvSpPr>
            <p:spPr>
              <a:xfrm>
                <a:off x="2160413" y="3399856"/>
                <a:ext cx="2375971" cy="496418"/>
              </a:xfrm>
              <a:prstGeom prst="rect">
                <a:avLst/>
              </a:prstGeom>
              <a:blipFill>
                <a:blip r:embed="rId2"/>
                <a:stretch>
                  <a:fillRect b="-4938"/>
                </a:stretch>
              </a:blipFill>
            </p:spPr>
            <p:txBody>
              <a:bodyPr/>
              <a:lstStyle/>
              <a:p>
                <a:r>
                  <a:rPr lang="zh-CN" altLang="en-US">
                    <a:noFill/>
                  </a:rPr>
                  <a:t> </a:t>
                </a:r>
              </a:p>
            </p:txBody>
          </p:sp>
        </mc:Fallback>
      </mc:AlternateContent>
      <p:pic>
        <p:nvPicPr>
          <p:cNvPr id="19" name="3T32.EPS" descr="id:2147503894;FounderCES">
            <a:extLst>
              <a:ext uri="{FF2B5EF4-FFF2-40B4-BE49-F238E27FC236}">
                <a16:creationId xmlns:a16="http://schemas.microsoft.com/office/drawing/2014/main" id="{868E16D0-3E94-47AD-97A2-BCD9B39F0DCE}"/>
              </a:ext>
            </a:extLst>
          </p:cNvPr>
          <p:cNvPicPr/>
          <p:nvPr/>
        </p:nvPicPr>
        <p:blipFill>
          <a:blip r:embed="rId3"/>
          <a:stretch>
            <a:fillRect/>
          </a:stretch>
        </p:blipFill>
        <p:spPr>
          <a:xfrm>
            <a:off x="5118988" y="1810667"/>
            <a:ext cx="3592195" cy="1485900"/>
          </a:xfrm>
          <a:prstGeom prst="rect">
            <a:avLst/>
          </a:prstGeom>
        </p:spPr>
      </p:pic>
      <p:sp>
        <p:nvSpPr>
          <p:cNvPr id="18" name="矩形 17">
            <a:extLst>
              <a:ext uri="{FF2B5EF4-FFF2-40B4-BE49-F238E27FC236}">
                <a16:creationId xmlns:a16="http://schemas.microsoft.com/office/drawing/2014/main" id="{1D372B24-14E9-4840-8F84-D7752B41F59B}"/>
              </a:ext>
            </a:extLst>
          </p:cNvPr>
          <p:cNvSpPr/>
          <p:nvPr/>
        </p:nvSpPr>
        <p:spPr>
          <a:xfrm>
            <a:off x="6082401" y="3459685"/>
            <a:ext cx="1832553" cy="253531"/>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3</a:t>
            </a:r>
            <a:r>
              <a:rPr lang="en-US" altLang="zh-CN" sz="800" i="1" dirty="0">
                <a:solidFill>
                  <a:srgbClr val="000000"/>
                </a:solidFill>
                <a:latin typeface="NEU-BZ-S92"/>
                <a:ea typeface="方正书宋_GBK"/>
                <a:cs typeface="Times New Roman" panose="02020603050405020304" pitchFamily="18" charset="0"/>
              </a:rPr>
              <a:t>-</a:t>
            </a:r>
            <a:r>
              <a:rPr lang="en-US" altLang="zh-CN" sz="800" dirty="0">
                <a:solidFill>
                  <a:srgbClr val="000000"/>
                </a:solidFill>
                <a:latin typeface="NEU-BZ-S92"/>
                <a:ea typeface="方正书宋_GBK"/>
                <a:cs typeface="Times New Roman" panose="02020603050405020304" pitchFamily="18" charset="0"/>
              </a:rPr>
              <a:t>32</a:t>
            </a:r>
            <a:r>
              <a:rPr lang="zh-CN" altLang="zh-CN" sz="800" i="1" dirty="0">
                <a:solidFill>
                  <a:srgbClr val="000000"/>
                </a:solidFill>
                <a:latin typeface="NEU-BZ-S92"/>
                <a:ea typeface="方正书宋_GBK"/>
                <a:cs typeface="Times New Roman" panose="02020603050405020304" pitchFamily="18" charset="0"/>
              </a:rPr>
              <a:t>　</a:t>
            </a:r>
            <a:r>
              <a:rPr lang="zh-CN" altLang="zh-CN" sz="800" dirty="0">
                <a:solidFill>
                  <a:srgbClr val="000000"/>
                </a:solidFill>
                <a:latin typeface="NEU-BZ-S92"/>
                <a:ea typeface="方正书宋_GBK"/>
                <a:cs typeface="Times New Roman" panose="02020603050405020304" pitchFamily="18" charset="0"/>
              </a:rPr>
              <a:t>同心环形缝隙间的液流</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21" name="矩形 20">
            <a:extLst>
              <a:ext uri="{FF2B5EF4-FFF2-40B4-BE49-F238E27FC236}">
                <a16:creationId xmlns:a16="http://schemas.microsoft.com/office/drawing/2014/main" id="{E15FF34B-E2E5-4040-AF21-83731B4A4C7A}"/>
              </a:ext>
            </a:extLst>
          </p:cNvPr>
          <p:cNvSpPr/>
          <p:nvPr/>
        </p:nvSpPr>
        <p:spPr>
          <a:xfrm>
            <a:off x="1817815" y="4249464"/>
            <a:ext cx="5569153" cy="338554"/>
          </a:xfrm>
          <a:prstGeom prst="rect">
            <a:avLst/>
          </a:prstGeom>
        </p:spPr>
        <p:txBody>
          <a:bodyPr wrap="none">
            <a:spAutoFit/>
          </a:bodyPr>
          <a:lstStyle/>
          <a:p>
            <a:r>
              <a:rPr lang="zh-CN"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当圆柱体移动方向与压差方向相反时</a:t>
            </a:r>
            <a:r>
              <a:rPr lang="en-US"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600" dirty="0">
                <a:solidFill>
                  <a:srgbClr val="FF0000"/>
                </a:solidFill>
                <a:latin typeface="黑体" panose="02010609060101010101" pitchFamily="49" charset="-122"/>
                <a:ea typeface="黑体" panose="02010609060101010101" pitchFamily="49" charset="-122"/>
                <a:cs typeface="Times New Roman" panose="02020603050405020304" pitchFamily="18" charset="0"/>
              </a:rPr>
              <a:t>上式第二项应取负号。</a:t>
            </a:r>
            <a:endParaRPr lang="zh-CN" altLang="en-US" sz="3200"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644855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657015" y="920348"/>
            <a:ext cx="2550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黑体" panose="02010609060101010101" pitchFamily="49" charset="-122"/>
                <a:ea typeface="黑体" panose="02010609060101010101" pitchFamily="49" charset="-122"/>
              </a:rPr>
              <a:t>（二）环形缝隙</a:t>
            </a: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199699" y="950393"/>
            <a:ext cx="378889" cy="378889"/>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373970" y="958678"/>
            <a:ext cx="372024" cy="37202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5" name="文本框 19">
            <a:extLst>
              <a:ext uri="{FF2B5EF4-FFF2-40B4-BE49-F238E27FC236}">
                <a16:creationId xmlns:a16="http://schemas.microsoft.com/office/drawing/2014/main" id="{80A1FD85-B460-44BC-88F7-D9FDB42E51E0}"/>
              </a:ext>
            </a:extLst>
          </p:cNvPr>
          <p:cNvSpPr txBox="1">
            <a:spLocks noChangeArrowheads="1"/>
          </p:cNvSpPr>
          <p:nvPr/>
        </p:nvSpPr>
        <p:spPr bwMode="auto">
          <a:xfrm>
            <a:off x="657015" y="1531712"/>
            <a:ext cx="24663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流经同心环形缝隙的流量</a:t>
            </a:r>
          </a:p>
        </p:txBody>
      </p:sp>
      <p:sp>
        <p:nvSpPr>
          <p:cNvPr id="16" name="直角三角形 15">
            <a:extLst>
              <a:ext uri="{FF2B5EF4-FFF2-40B4-BE49-F238E27FC236}">
                <a16:creationId xmlns:a16="http://schemas.microsoft.com/office/drawing/2014/main" id="{193090BA-193D-4839-BF65-CF4E612182D5}"/>
              </a:ext>
            </a:extLst>
          </p:cNvPr>
          <p:cNvSpPr/>
          <p:nvPr/>
        </p:nvSpPr>
        <p:spPr>
          <a:xfrm rot="2637755" flipH="1" flipV="1">
            <a:off x="478434" y="1593408"/>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pic>
        <p:nvPicPr>
          <p:cNvPr id="19" name="3T32.EPS" descr="id:2147503894;FounderCES">
            <a:extLst>
              <a:ext uri="{FF2B5EF4-FFF2-40B4-BE49-F238E27FC236}">
                <a16:creationId xmlns:a16="http://schemas.microsoft.com/office/drawing/2014/main" id="{868E16D0-3E94-47AD-97A2-BCD9B39F0DCE}"/>
              </a:ext>
            </a:extLst>
          </p:cNvPr>
          <p:cNvPicPr/>
          <p:nvPr/>
        </p:nvPicPr>
        <p:blipFill>
          <a:blip r:embed="rId2"/>
          <a:stretch>
            <a:fillRect/>
          </a:stretch>
        </p:blipFill>
        <p:spPr>
          <a:xfrm>
            <a:off x="135942" y="2304532"/>
            <a:ext cx="3592195" cy="1485900"/>
          </a:xfrm>
          <a:prstGeom prst="rect">
            <a:avLst/>
          </a:prstGeom>
        </p:spPr>
      </p:pic>
      <p:sp>
        <p:nvSpPr>
          <p:cNvPr id="18" name="矩形 17">
            <a:extLst>
              <a:ext uri="{FF2B5EF4-FFF2-40B4-BE49-F238E27FC236}">
                <a16:creationId xmlns:a16="http://schemas.microsoft.com/office/drawing/2014/main" id="{1D372B24-14E9-4840-8F84-D7752B41F59B}"/>
              </a:ext>
            </a:extLst>
          </p:cNvPr>
          <p:cNvSpPr/>
          <p:nvPr/>
        </p:nvSpPr>
        <p:spPr>
          <a:xfrm>
            <a:off x="1015764" y="4051456"/>
            <a:ext cx="1832553" cy="253531"/>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3</a:t>
            </a:r>
            <a:r>
              <a:rPr lang="en-US" altLang="zh-CN" sz="800" i="1" dirty="0">
                <a:solidFill>
                  <a:srgbClr val="000000"/>
                </a:solidFill>
                <a:latin typeface="NEU-BZ-S92"/>
                <a:ea typeface="方正书宋_GBK"/>
                <a:cs typeface="Times New Roman" panose="02020603050405020304" pitchFamily="18" charset="0"/>
              </a:rPr>
              <a:t>-</a:t>
            </a:r>
            <a:r>
              <a:rPr lang="en-US" altLang="zh-CN" sz="800" dirty="0">
                <a:solidFill>
                  <a:srgbClr val="000000"/>
                </a:solidFill>
                <a:latin typeface="NEU-BZ-S92"/>
                <a:ea typeface="方正书宋_GBK"/>
                <a:cs typeface="Times New Roman" panose="02020603050405020304" pitchFamily="18" charset="0"/>
              </a:rPr>
              <a:t>32</a:t>
            </a:r>
            <a:r>
              <a:rPr lang="zh-CN" altLang="zh-CN" sz="800" i="1" dirty="0">
                <a:solidFill>
                  <a:srgbClr val="000000"/>
                </a:solidFill>
                <a:latin typeface="NEU-BZ-S92"/>
                <a:ea typeface="方正书宋_GBK"/>
                <a:cs typeface="Times New Roman" panose="02020603050405020304" pitchFamily="18" charset="0"/>
              </a:rPr>
              <a:t>　</a:t>
            </a:r>
            <a:r>
              <a:rPr lang="zh-CN" altLang="zh-CN" sz="800" dirty="0">
                <a:solidFill>
                  <a:srgbClr val="000000"/>
                </a:solidFill>
                <a:latin typeface="NEU-BZ-S92"/>
                <a:ea typeface="方正书宋_GBK"/>
                <a:cs typeface="Times New Roman" panose="02020603050405020304" pitchFamily="18" charset="0"/>
              </a:rPr>
              <a:t>同心环形缝隙间的液流</a:t>
            </a:r>
            <a:endParaRPr lang="zh-CN" altLang="zh-CN" sz="1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610E355-4C6C-449C-9B60-60FDEC53F0BE}"/>
                  </a:ext>
                </a:extLst>
              </p:cNvPr>
              <p:cNvSpPr/>
              <p:nvPr/>
            </p:nvSpPr>
            <p:spPr>
              <a:xfrm>
                <a:off x="4088188" y="1155843"/>
                <a:ext cx="4572000" cy="3460243"/>
              </a:xfrm>
              <a:prstGeom prst="rect">
                <a:avLst/>
              </a:prstGeom>
            </p:spPr>
            <p:txBody>
              <a:bodyPr>
                <a:spAutoFit/>
              </a:bodyPr>
              <a:lstStyle/>
              <a:p>
                <a:pPr indent="360000">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若圆柱体和内孔之间没有相对运动</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即</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u</a:t>
                </a:r>
                <a:r>
                  <a:rPr lang="en-US" altLang="zh-CN" sz="1400" baseline="-25000" dirty="0">
                    <a:solidFill>
                      <a:srgbClr val="000000"/>
                    </a:solidFill>
                    <a:effectLst/>
                    <a:latin typeface="NEU-BZ-S92"/>
                    <a:ea typeface="黑体" panose="02010609060101010101" pitchFamily="49" charset="-122"/>
                    <a:cs typeface="Times New Roman" panose="02020603050405020304" pitchFamily="18" charset="0"/>
                  </a:rPr>
                  <a:t>0</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0,</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则此时的同心环形缝隙流量公式为</a:t>
                </a:r>
                <a:endParaRPr lang="zh-CN" altLang="zh-CN" sz="1400" dirty="0">
                  <a:solidFill>
                    <a:srgbClr val="000000"/>
                  </a:solidFill>
                  <a:effectLst/>
                  <a:latin typeface="NEU-BZ-S92"/>
                  <a:ea typeface="方正书宋_GBK"/>
                  <a:cs typeface="Times New Roman" panose="02020603050405020304" pitchFamily="18" charset="0"/>
                </a:endParaRPr>
              </a:p>
              <a:p>
                <a:pPr indent="360000">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𝑞</m:t>
                      </m:r>
                      <m:r>
                        <m:rPr>
                          <m:nor/>
                        </m:rPr>
                        <a:rPr lang="en-US" altLang="zh-CN" sz="1400" i="1">
                          <a:solidFill>
                            <a:srgbClr val="000000"/>
                          </a:solidFill>
                          <a:effectLst/>
                          <a:latin typeface="黑体" panose="02010609060101010101" pitchFamily="49" charset="-122"/>
                          <a:ea typeface="方正书宋_GBK"/>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 </m:t>
                          </m:r>
                        </m:e>
                        <m: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0</m:t>
                          </m:r>
                        </m:sub>
                      </m:s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π</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𝑑</m:t>
                          </m:r>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h</m:t>
                              </m:r>
                            </m:e>
                            <m:sup>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3</m:t>
                              </m:r>
                            </m:sup>
                          </m:sSup>
                        </m:num>
                        <m:den>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12</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𝜇</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den>
                      </m:f>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Δ</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𝑝</m:t>
                      </m:r>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3</m:t>
                      </m:r>
                      <m:r>
                        <m:rPr>
                          <m:nor/>
                        </m:rPr>
                        <a:rPr lang="en-US" altLang="zh-CN" sz="1400" i="1">
                          <a:solidFill>
                            <a:srgbClr val="000000"/>
                          </a:solidFill>
                          <a:effectLst/>
                          <a:latin typeface="黑体" panose="02010609060101010101" pitchFamily="49" charset="-122"/>
                          <a:ea typeface="方正书宋_GBK"/>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63</m:t>
                      </m:r>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oMath>
                  </m:oMathPara>
                </a14:m>
                <a:endParaRPr lang="zh-CN" altLang="zh-CN" sz="1400" dirty="0">
                  <a:solidFill>
                    <a:srgbClr val="000000"/>
                  </a:solidFill>
                  <a:effectLst/>
                  <a:latin typeface="NEU-BZ-S92"/>
                  <a:ea typeface="方正书宋_GBK"/>
                  <a:cs typeface="Times New Roman" panose="02020603050405020304" pitchFamily="18" charset="0"/>
                </a:endParaRPr>
              </a:p>
              <a:p>
                <a:pPr indent="360000">
                  <a:lnSpc>
                    <a:spcPct val="150000"/>
                  </a:lnSpc>
                  <a:spcAft>
                    <a:spcPts val="0"/>
                  </a:spcAft>
                </a:pPr>
                <a:r>
                  <a:rPr lang="zh-CN" altLang="zh-CN" sz="1400" dirty="0">
                    <a:solidFill>
                      <a:srgbClr val="000000"/>
                    </a:solidFill>
                    <a:effectLst/>
                    <a:latin typeface="NEU-BZ-S92"/>
                    <a:ea typeface="黑体" panose="02010609060101010101" pitchFamily="49" charset="-122"/>
                    <a:cs typeface="Times New Roman" panose="02020603050405020304" pitchFamily="18" charset="0"/>
                  </a:rPr>
                  <a:t>当缝隙较大时</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见图</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3</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32b),</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必须精确计算。经推导其流量公式为</a:t>
                </a:r>
                <a:endParaRPr lang="zh-CN" altLang="zh-CN" sz="1400" dirty="0">
                  <a:solidFill>
                    <a:srgbClr val="000000"/>
                  </a:solidFill>
                  <a:effectLst/>
                  <a:latin typeface="NEU-BZ-S92"/>
                  <a:ea typeface="方正书宋_GBK"/>
                  <a:cs typeface="Times New Roman" panose="02020603050405020304" pitchFamily="18" charset="0"/>
                </a:endParaRPr>
              </a:p>
              <a:p>
                <a:pPr indent="360000">
                  <a:lnSpc>
                    <a:spcPct val="150000"/>
                  </a:lnSpc>
                  <a:spcAft>
                    <a:spcPts val="0"/>
                  </a:spcAft>
                </a:pPr>
                <a14:m>
                  <m:oMathPara xmlns:m="http://schemas.openxmlformats.org/officeDocument/2006/math">
                    <m:oMathParaPr>
                      <m:jc m:val="centerGroup"/>
                    </m:oMathParaPr>
                    <m:oMath xmlns:m="http://schemas.openxmlformats.org/officeDocument/2006/math">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𝑞</m:t>
                      </m:r>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 </m:t>
                          </m:r>
                        </m:e>
                        <m: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0</m:t>
                          </m:r>
                        </m:sub>
                      </m:s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π</m:t>
                          </m:r>
                        </m:num>
                        <m:den>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8</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𝜇</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den>
                      </m:f>
                      <m:d>
                        <m:dPr>
                          <m:begChr m:val="["/>
                          <m:endChr m:val="]"/>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b>
                            <m:sup>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4</m:t>
                              </m:r>
                            </m:sup>
                          </m:sSubSup>
                          <m:r>
                            <m:rPr>
                              <m:nor/>
                            </m:rPr>
                            <a:rPr lang="en-US" altLang="zh-CN" sz="1400" i="1">
                              <a:solidFill>
                                <a:srgbClr val="000000"/>
                              </a:solidFill>
                              <a:effectLst/>
                              <a:latin typeface="黑体" panose="02010609060101010101" pitchFamily="49" charset="-122"/>
                              <a:ea typeface="方正书宋_GBK"/>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4</m:t>
                              </m:r>
                            </m:sup>
                          </m:sSubSup>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r>
                            <m:rPr>
                              <m:nor/>
                            </m:rPr>
                            <a:rPr lang="en-US" altLang="zh-CN" sz="1400" i="1">
                              <a:solidFill>
                                <a:srgbClr val="000000"/>
                              </a:solidFill>
                              <a:effectLst/>
                              <a:latin typeface="黑体" panose="02010609060101010101" pitchFamily="49" charset="-122"/>
                              <a:ea typeface="方正书宋_GBK"/>
                              <a:cs typeface="Times New Roman" panose="02020603050405020304" pitchFamily="18" charset="0"/>
                            </a:rPr>
                            <m:t>−</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nor/>
                                </m:rPr>
                                <a:rPr lang="en-US" altLang="zh-CN" sz="1600">
                                  <a:solidFill>
                                    <a:srgbClr val="000000"/>
                                  </a:solidFill>
                                  <a:effectLst/>
                                  <a:latin typeface="黑体" panose="02010609060101010101" pitchFamily="49" charset="-122"/>
                                  <a:ea typeface="方正书宋_GBK"/>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b>
                                <m:sup>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r>
                                <m:rPr>
                                  <m:nor/>
                                </m:rPr>
                                <a:rPr lang="en-US" altLang="zh-CN" sz="1600" i="1">
                                  <a:solidFill>
                                    <a:srgbClr val="000000"/>
                                  </a:solidFill>
                                  <a:effectLst/>
                                  <a:latin typeface="黑体" panose="02010609060101010101" pitchFamily="49" charset="-122"/>
                                  <a:ea typeface="方正书宋_GBK"/>
                                  <a:cs typeface="Times New Roman" panose="02020603050405020304" pitchFamily="18" charset="0"/>
                                </a:rPr>
                                <m:t>−</m:t>
                              </m:r>
                              <m:sSubSup>
                                <m:sSub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sub>
                                <m:sup>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sSup>
                                <m:sSup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m:rPr>
                                      <m:nor/>
                                    </m:rPr>
                                    <a:rPr lang="en-US" altLang="zh-CN" sz="1600">
                                      <a:solidFill>
                                        <a:srgbClr val="000000"/>
                                      </a:solidFill>
                                      <a:effectLst/>
                                      <a:latin typeface="黑体" panose="02010609060101010101" pitchFamily="49" charset="-122"/>
                                      <a:ea typeface="方正书宋_GBK"/>
                                      <a:cs typeface="Times New Roman" panose="02020603050405020304" pitchFamily="18" charset="0"/>
                                    </a:rPr>
                                    <m:t>)</m:t>
                                  </m:r>
                                </m:e>
                                <m:sup>
                                  <m: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p>
                            </m:num>
                            <m:den>
                              <m:r>
                                <m:rPr>
                                  <m:sty m:val="p"/>
                                </m:rPr>
                                <a:rPr lang="en-US" altLang="zh-CN" sz="16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ln</m:t>
                              </m:r>
                              <m:f>
                                <m:f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b>
                                  </m:sSub>
                                </m:num>
                                <m:den>
                                  <m:sSub>
                                    <m:sSubPr>
                                      <m:ctrlPr>
                                        <a:rPr lang="zh-CN" altLang="zh-CN" sz="14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𝑟</m:t>
                                      </m:r>
                                    </m:e>
                                    <m:sub>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sub>
                                  </m:sSub>
                                </m:den>
                              </m:f>
                            </m:den>
                          </m:f>
                        </m:e>
                      </m:d>
                      <m:r>
                        <m:rPr>
                          <m:sty m:val="p"/>
                        </m:rP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Δ</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𝑝</m:t>
                      </m:r>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3</m:t>
                      </m:r>
                      <m:r>
                        <m:rPr>
                          <m:nor/>
                        </m:rPr>
                        <a:rPr lang="en-US" altLang="zh-CN" sz="1400" i="1">
                          <a:solidFill>
                            <a:srgbClr val="000000"/>
                          </a:solidFill>
                          <a:effectLst/>
                          <a:latin typeface="黑体" panose="02010609060101010101" pitchFamily="49" charset="-122"/>
                          <a:ea typeface="方正书宋_GBK"/>
                          <a:cs typeface="Times New Roman" panose="02020603050405020304" pitchFamily="18" charset="0"/>
                        </a:rPr>
                        <m:t>−</m:t>
                      </m:r>
                      <m:r>
                        <a:rPr lang="en-US" altLang="zh-CN" sz="14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64</m:t>
                      </m:r>
                      <m:r>
                        <m:rPr>
                          <m:nor/>
                        </m:rPr>
                        <a:rPr lang="en-US" altLang="zh-CN" sz="1400">
                          <a:solidFill>
                            <a:srgbClr val="000000"/>
                          </a:solidFill>
                          <a:effectLst/>
                          <a:latin typeface="黑体" panose="02010609060101010101" pitchFamily="49" charset="-122"/>
                          <a:ea typeface="方正书宋_GBK"/>
                          <a:cs typeface="Times New Roman" panose="02020603050405020304" pitchFamily="18" charset="0"/>
                        </a:rPr>
                        <m:t>)</m:t>
                      </m:r>
                    </m:oMath>
                  </m:oMathPara>
                </a14:m>
                <a:endParaRPr lang="zh-CN" altLang="zh-CN" sz="1400" dirty="0">
                  <a:solidFill>
                    <a:srgbClr val="000000"/>
                  </a:solidFill>
                  <a:effectLst/>
                  <a:latin typeface="NEU-BZ-S92"/>
                  <a:ea typeface="方正书宋_GBK"/>
                  <a:cs typeface="Times New Roman" panose="02020603050405020304" pitchFamily="18" charset="0"/>
                </a:endParaRPr>
              </a:p>
              <a:p>
                <a:pPr indent="360000">
                  <a:lnSpc>
                    <a:spcPct val="150000"/>
                  </a:lnSpc>
                  <a:spcAft>
                    <a:spcPts val="0"/>
                  </a:spcAft>
                </a:pPr>
                <a:r>
                  <a:rPr lang="zh-CN" altLang="zh-CN" sz="1400" dirty="0">
                    <a:solidFill>
                      <a:srgbClr val="000000"/>
                    </a:solidFill>
                    <a:effectLst/>
                    <a:latin typeface="NEU-BZ-S92"/>
                    <a:ea typeface="黑体" panose="02010609060101010101" pitchFamily="49" charset="-122"/>
                    <a:cs typeface="Times New Roman" panose="02020603050405020304" pitchFamily="18" charset="0"/>
                  </a:rPr>
                  <a:t>式中符号意义见图</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3</a:t>
                </a:r>
                <a:r>
                  <a:rPr lang="en-US" altLang="zh-CN" sz="1400" i="1" dirty="0">
                    <a:solidFill>
                      <a:srgbClr val="000000"/>
                    </a:solidFill>
                    <a:effectLst/>
                    <a:latin typeface="NEU-BZ-S92"/>
                    <a:ea typeface="黑体" panose="02010609060101010101" pitchFamily="49" charset="-122"/>
                    <a:cs typeface="Times New Roman" panose="02020603050405020304" pitchFamily="18" charset="0"/>
                  </a:rPr>
                  <a:t>-</a:t>
                </a:r>
                <a:r>
                  <a:rPr lang="en-US" altLang="zh-CN" sz="1400" dirty="0">
                    <a:solidFill>
                      <a:srgbClr val="000000"/>
                    </a:solidFill>
                    <a:effectLst/>
                    <a:latin typeface="NEU-BZ-S92"/>
                    <a:ea typeface="黑体" panose="02010609060101010101" pitchFamily="49" charset="-122"/>
                    <a:cs typeface="Times New Roman" panose="02020603050405020304" pitchFamily="18" charset="0"/>
                  </a:rPr>
                  <a:t>32b</a:t>
                </a:r>
                <a:r>
                  <a:rPr lang="zh-CN" altLang="zh-CN" sz="1400" dirty="0">
                    <a:solidFill>
                      <a:srgbClr val="000000"/>
                    </a:solidFill>
                    <a:effectLst/>
                    <a:latin typeface="NEU-BZ-S92"/>
                    <a:ea typeface="黑体" panose="02010609060101010101" pitchFamily="49" charset="-122"/>
                    <a:cs typeface="Times New Roman" panose="02020603050405020304" pitchFamily="18" charset="0"/>
                  </a:rPr>
                  <a:t>所示。</a:t>
                </a:r>
                <a:endParaRPr lang="zh-CN" altLang="zh-CN" sz="1400" dirty="0">
                  <a:solidFill>
                    <a:srgbClr val="000000"/>
                  </a:solidFill>
                  <a:effectLst/>
                  <a:latin typeface="NEU-BZ-S92"/>
                  <a:ea typeface="方正书宋_GBK"/>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F610E355-4C6C-449C-9B60-60FDEC53F0BE}"/>
                  </a:ext>
                </a:extLst>
              </p:cNvPr>
              <p:cNvSpPr>
                <a:spLocks noRot="1" noChangeAspect="1" noMove="1" noResize="1" noEditPoints="1" noAdjustHandles="1" noChangeArrowheads="1" noChangeShapeType="1" noTextEdit="1"/>
              </p:cNvSpPr>
              <p:nvPr/>
            </p:nvSpPr>
            <p:spPr>
              <a:xfrm>
                <a:off x="4088188" y="1155843"/>
                <a:ext cx="4572000" cy="3460243"/>
              </a:xfrm>
              <a:prstGeom prst="rect">
                <a:avLst/>
              </a:prstGeom>
              <a:blipFill>
                <a:blip r:embed="rId3"/>
                <a:stretch>
                  <a:fillRect l="-4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27491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657015" y="920348"/>
            <a:ext cx="25500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黑体" panose="02010609060101010101" pitchFamily="49" charset="-122"/>
                <a:ea typeface="黑体" panose="02010609060101010101" pitchFamily="49" charset="-122"/>
              </a:rPr>
              <a:t>（二）环形缝隙</a:t>
            </a: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199699" y="950393"/>
            <a:ext cx="378889" cy="378889"/>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373970" y="958678"/>
            <a:ext cx="372024" cy="37202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000"/>
          </a:p>
        </p:txBody>
      </p:sp>
      <p:sp>
        <p:nvSpPr>
          <p:cNvPr id="15" name="文本框 19">
            <a:extLst>
              <a:ext uri="{FF2B5EF4-FFF2-40B4-BE49-F238E27FC236}">
                <a16:creationId xmlns:a16="http://schemas.microsoft.com/office/drawing/2014/main" id="{80A1FD85-B460-44BC-88F7-D9FDB42E51E0}"/>
              </a:ext>
            </a:extLst>
          </p:cNvPr>
          <p:cNvSpPr txBox="1">
            <a:spLocks noChangeArrowheads="1"/>
          </p:cNvSpPr>
          <p:nvPr/>
        </p:nvSpPr>
        <p:spPr bwMode="auto">
          <a:xfrm>
            <a:off x="657015" y="1531712"/>
            <a:ext cx="246634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流经偏心环形缝隙的流量</a:t>
            </a:r>
          </a:p>
        </p:txBody>
      </p:sp>
      <p:sp>
        <p:nvSpPr>
          <p:cNvPr id="16" name="直角三角形 15">
            <a:extLst>
              <a:ext uri="{FF2B5EF4-FFF2-40B4-BE49-F238E27FC236}">
                <a16:creationId xmlns:a16="http://schemas.microsoft.com/office/drawing/2014/main" id="{193090BA-193D-4839-BF65-CF4E612182D5}"/>
              </a:ext>
            </a:extLst>
          </p:cNvPr>
          <p:cNvSpPr/>
          <p:nvPr/>
        </p:nvSpPr>
        <p:spPr>
          <a:xfrm rot="2637755" flipH="1" flipV="1">
            <a:off x="478434" y="1593408"/>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2" name="矩形 1">
            <a:extLst>
              <a:ext uri="{FF2B5EF4-FFF2-40B4-BE49-F238E27FC236}">
                <a16:creationId xmlns:a16="http://schemas.microsoft.com/office/drawing/2014/main" id="{F45D459E-2034-4407-85EC-4FAC8F62E055}"/>
              </a:ext>
            </a:extLst>
          </p:cNvPr>
          <p:cNvSpPr/>
          <p:nvPr/>
        </p:nvSpPr>
        <p:spPr>
          <a:xfrm>
            <a:off x="4285463" y="1013485"/>
            <a:ext cx="4254691" cy="338554"/>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rPr>
              <a:t>3</a:t>
            </a:r>
            <a:r>
              <a:rPr lang="en-US" altLang="zh-CN" sz="1600" i="1" dirty="0">
                <a:solidFill>
                  <a:srgbClr val="000000"/>
                </a:solidFill>
                <a:latin typeface="Times New Roman" panose="02020603050405020304" pitchFamily="18" charset="0"/>
                <a:ea typeface="黑体" panose="02010609060101010101" pitchFamily="49" charset="-122"/>
              </a:rPr>
              <a:t>-</a:t>
            </a:r>
            <a:r>
              <a:rPr lang="en-US" altLang="zh-CN" sz="1600" dirty="0">
                <a:solidFill>
                  <a:srgbClr val="000000"/>
                </a:solidFill>
                <a:latin typeface="Times New Roman" panose="02020603050405020304" pitchFamily="18" charset="0"/>
                <a:ea typeface="黑体" panose="02010609060101010101" pitchFamily="49" charset="-122"/>
              </a:rPr>
              <a:t>33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所示为液体在</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心环形缝隙间的流动。</a:t>
            </a:r>
            <a:endParaRPr lang="zh-CN" altLang="en-US" sz="1600" dirty="0"/>
          </a:p>
        </p:txBody>
      </p:sp>
      <p:sp>
        <p:nvSpPr>
          <p:cNvPr id="18" name="矩形 17">
            <a:extLst>
              <a:ext uri="{FF2B5EF4-FFF2-40B4-BE49-F238E27FC236}">
                <a16:creationId xmlns:a16="http://schemas.microsoft.com/office/drawing/2014/main" id="{1D372B24-14E9-4840-8F84-D7752B41F59B}"/>
              </a:ext>
            </a:extLst>
          </p:cNvPr>
          <p:cNvSpPr/>
          <p:nvPr/>
        </p:nvSpPr>
        <p:spPr>
          <a:xfrm>
            <a:off x="824094" y="3505049"/>
            <a:ext cx="1832553" cy="253531"/>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3</a:t>
            </a:r>
            <a:r>
              <a:rPr lang="en-US" altLang="zh-CN" sz="800" i="1" dirty="0">
                <a:solidFill>
                  <a:srgbClr val="000000"/>
                </a:solidFill>
                <a:latin typeface="NEU-BZ-S92"/>
                <a:ea typeface="方正书宋_GBK"/>
                <a:cs typeface="Times New Roman" panose="02020603050405020304" pitchFamily="18" charset="0"/>
              </a:rPr>
              <a:t>-</a:t>
            </a:r>
            <a:r>
              <a:rPr lang="en-US" altLang="zh-CN" sz="800" dirty="0">
                <a:solidFill>
                  <a:srgbClr val="000000"/>
                </a:solidFill>
                <a:latin typeface="NEU-BZ-S92"/>
                <a:ea typeface="方正书宋_GBK"/>
                <a:cs typeface="Times New Roman" panose="02020603050405020304" pitchFamily="18" charset="0"/>
              </a:rPr>
              <a:t>33</a:t>
            </a:r>
            <a:r>
              <a:rPr lang="zh-CN" altLang="zh-CN" sz="800" i="1" dirty="0">
                <a:solidFill>
                  <a:srgbClr val="000000"/>
                </a:solidFill>
                <a:latin typeface="NEU-BZ-S92"/>
                <a:ea typeface="方正书宋_GBK"/>
                <a:cs typeface="Times New Roman" panose="02020603050405020304" pitchFamily="18" charset="0"/>
              </a:rPr>
              <a:t>　</a:t>
            </a:r>
            <a:r>
              <a:rPr lang="zh-CN" altLang="en-US" sz="800" dirty="0">
                <a:solidFill>
                  <a:srgbClr val="000000"/>
                </a:solidFill>
                <a:latin typeface="NEU-BZ-S92"/>
                <a:ea typeface="方正书宋_GBK"/>
                <a:cs typeface="Times New Roman" panose="02020603050405020304" pitchFamily="18" charset="0"/>
              </a:rPr>
              <a:t>偏</a:t>
            </a:r>
            <a:r>
              <a:rPr lang="zh-CN" altLang="zh-CN" sz="800" dirty="0">
                <a:solidFill>
                  <a:srgbClr val="000000"/>
                </a:solidFill>
                <a:latin typeface="NEU-BZ-S92"/>
                <a:ea typeface="方正书宋_GBK"/>
                <a:cs typeface="Times New Roman" panose="02020603050405020304" pitchFamily="18" charset="0"/>
              </a:rPr>
              <a:t>心环形缝隙间的液流</a:t>
            </a:r>
            <a:endParaRPr lang="zh-CN" altLang="zh-CN" sz="1000" dirty="0">
              <a:solidFill>
                <a:srgbClr val="000000"/>
              </a:solidFill>
              <a:effectLst/>
              <a:latin typeface="NEU-BZ-S92"/>
              <a:ea typeface="方正书宋_GBK"/>
              <a:cs typeface="Times New Roman" panose="02020603050405020304" pitchFamily="18" charset="0"/>
            </a:endParaRPr>
          </a:p>
        </p:txBody>
      </p:sp>
      <p:pic>
        <p:nvPicPr>
          <p:cNvPr id="17" name="3T33.EPS" descr="id:2147503911;FounderCES">
            <a:extLst>
              <a:ext uri="{FF2B5EF4-FFF2-40B4-BE49-F238E27FC236}">
                <a16:creationId xmlns:a16="http://schemas.microsoft.com/office/drawing/2014/main" id="{0C7FFDC1-EE11-4E03-A58F-BF80F24F6C35}"/>
              </a:ext>
            </a:extLst>
          </p:cNvPr>
          <p:cNvPicPr/>
          <p:nvPr/>
        </p:nvPicPr>
        <p:blipFill>
          <a:blip r:embed="rId2"/>
          <a:stretch>
            <a:fillRect/>
          </a:stretch>
        </p:blipFill>
        <p:spPr>
          <a:xfrm>
            <a:off x="1026840" y="1839489"/>
            <a:ext cx="1690514" cy="1614625"/>
          </a:xfrm>
          <a:prstGeom prst="rect">
            <a:avLst/>
          </a:prstGeom>
        </p:spPr>
      </p:pic>
      <p:sp>
        <p:nvSpPr>
          <p:cNvPr id="4" name="矩形 3">
            <a:extLst>
              <a:ext uri="{FF2B5EF4-FFF2-40B4-BE49-F238E27FC236}">
                <a16:creationId xmlns:a16="http://schemas.microsoft.com/office/drawing/2014/main" id="{EDFDE181-F752-470F-8AD4-AEDB84292C91}"/>
              </a:ext>
            </a:extLst>
          </p:cNvPr>
          <p:cNvSpPr/>
          <p:nvPr/>
        </p:nvSpPr>
        <p:spPr>
          <a:xfrm>
            <a:off x="4047743" y="1457675"/>
            <a:ext cx="4572000" cy="888256"/>
          </a:xfrm>
          <a:prstGeom prst="rect">
            <a:avLst/>
          </a:prstGeom>
        </p:spPr>
        <p:txBody>
          <a:bodyPr>
            <a:spAutoFit/>
          </a:bodyPr>
          <a:lstStyle/>
          <a:p>
            <a:pPr indent="266700">
              <a:lnSpc>
                <a:spcPct val="150000"/>
              </a:lnSpc>
              <a:spcAft>
                <a:spcPts val="0"/>
              </a:spcAft>
            </a:pPr>
            <a:r>
              <a:rPr lang="zh-CN" altLang="zh-CN" sz="1200" dirty="0">
                <a:solidFill>
                  <a:srgbClr val="000000"/>
                </a:solidFill>
                <a:cs typeface="Times New Roman" panose="02020603050405020304" pitchFamily="18" charset="0"/>
              </a:rPr>
              <a:t>设内外圆间的偏心量为</a:t>
            </a:r>
            <a:r>
              <a:rPr lang="en-US" altLang="zh-CN" sz="1200" i="1" dirty="0">
                <a:solidFill>
                  <a:srgbClr val="000000"/>
                </a:solidFill>
                <a:cs typeface="Times New Roman" panose="02020603050405020304" pitchFamily="18" charset="0"/>
              </a:rPr>
              <a:t>e</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在任意角度</a:t>
            </a:r>
            <a:r>
              <a:rPr lang="en-US" altLang="zh-CN" sz="1200" i="1" dirty="0">
                <a:solidFill>
                  <a:srgbClr val="000000"/>
                </a:solidFill>
                <a:cs typeface="Times New Roman" panose="02020603050405020304" pitchFamily="18" charset="0"/>
              </a:rPr>
              <a:t>θ</a:t>
            </a:r>
            <a:r>
              <a:rPr lang="zh-CN" altLang="zh-CN" sz="1200" dirty="0">
                <a:solidFill>
                  <a:srgbClr val="000000"/>
                </a:solidFill>
                <a:cs typeface="Times New Roman" panose="02020603050405020304" pitchFamily="18" charset="0"/>
              </a:rPr>
              <a:t>处的缝隙为</a:t>
            </a:r>
            <a:r>
              <a:rPr lang="en-US" altLang="zh-CN" sz="1200" i="1" dirty="0">
                <a:solidFill>
                  <a:srgbClr val="000000"/>
                </a:solidFill>
                <a:cs typeface="Times New Roman" panose="02020603050405020304" pitchFamily="18" charset="0"/>
              </a:rPr>
              <a:t>h</a:t>
            </a:r>
            <a:r>
              <a:rPr lang="zh-CN" altLang="zh-CN" sz="1200" dirty="0">
                <a:solidFill>
                  <a:srgbClr val="000000"/>
                </a:solidFill>
                <a:cs typeface="Times New Roman" panose="02020603050405020304" pitchFamily="18" charset="0"/>
              </a:rPr>
              <a:t>。因缝隙很小</a:t>
            </a:r>
            <a:r>
              <a:rPr lang="en-US" altLang="zh-CN" sz="1200" dirty="0">
                <a:solidFill>
                  <a:srgbClr val="000000"/>
                </a:solidFill>
                <a:cs typeface="Times New Roman" panose="02020603050405020304" pitchFamily="18" charset="0"/>
              </a:rPr>
              <a:t>,</a:t>
            </a:r>
            <a:r>
              <a:rPr lang="en-US" altLang="zh-CN" sz="1200" i="1" dirty="0">
                <a:solidFill>
                  <a:srgbClr val="000000"/>
                </a:solidFill>
                <a:cs typeface="Times New Roman" panose="02020603050405020304" pitchFamily="18" charset="0"/>
              </a:rPr>
              <a:t>r</a:t>
            </a:r>
            <a:r>
              <a:rPr lang="en-US" altLang="zh-CN" sz="1200" baseline="-25000" dirty="0">
                <a:solidFill>
                  <a:srgbClr val="000000"/>
                </a:solidFill>
                <a:cs typeface="Times New Roman" panose="02020603050405020304" pitchFamily="18" charset="0"/>
              </a:rPr>
              <a:t>1</a:t>
            </a:r>
            <a:r>
              <a:rPr lang="en-US" altLang="zh-CN" sz="1200" dirty="0">
                <a:solidFill>
                  <a:srgbClr val="000000"/>
                </a:solidFill>
                <a:cs typeface="Times New Roman" panose="02020603050405020304" pitchFamily="18" charset="0"/>
              </a:rPr>
              <a:t>≈</a:t>
            </a:r>
            <a:r>
              <a:rPr lang="en-US" altLang="zh-CN" sz="1200" i="1" dirty="0">
                <a:solidFill>
                  <a:srgbClr val="000000"/>
                </a:solidFill>
                <a:cs typeface="Times New Roman" panose="02020603050405020304" pitchFamily="18" charset="0"/>
              </a:rPr>
              <a:t>r</a:t>
            </a:r>
            <a:r>
              <a:rPr lang="en-US" altLang="zh-CN" sz="1200" baseline="-25000" dirty="0">
                <a:solidFill>
                  <a:srgbClr val="000000"/>
                </a:solidFill>
                <a:cs typeface="Times New Roman" panose="02020603050405020304" pitchFamily="18" charset="0"/>
              </a:rPr>
              <a:t>2</a:t>
            </a:r>
            <a:r>
              <a:rPr lang="en-US" altLang="zh-CN" sz="1200" dirty="0">
                <a:solidFill>
                  <a:srgbClr val="000000"/>
                </a:solidFill>
                <a:cs typeface="Times New Roman" panose="02020603050405020304" pitchFamily="18" charset="0"/>
              </a:rPr>
              <a:t>≈</a:t>
            </a:r>
            <a:r>
              <a:rPr lang="en-US" altLang="zh-CN" sz="1200" i="1" dirty="0">
                <a:solidFill>
                  <a:srgbClr val="000000"/>
                </a:solidFill>
                <a:cs typeface="Times New Roman" panose="02020603050405020304" pitchFamily="18" charset="0"/>
              </a:rPr>
              <a:t>r</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可把微元圆弧</a:t>
            </a:r>
            <a:r>
              <a:rPr lang="en-US" altLang="zh-CN" sz="1200" dirty="0" err="1">
                <a:solidFill>
                  <a:srgbClr val="000000"/>
                </a:solidFill>
                <a:cs typeface="Times New Roman" panose="02020603050405020304" pitchFamily="18" charset="0"/>
              </a:rPr>
              <a:t>d</a:t>
            </a:r>
            <a:r>
              <a:rPr lang="en-US" altLang="zh-CN" sz="1200" i="1" dirty="0" err="1">
                <a:solidFill>
                  <a:srgbClr val="000000"/>
                </a:solidFill>
                <a:cs typeface="Times New Roman" panose="02020603050405020304" pitchFamily="18" charset="0"/>
              </a:rPr>
              <a:t>b</a:t>
            </a:r>
            <a:r>
              <a:rPr lang="zh-CN" altLang="zh-CN" sz="1200" dirty="0">
                <a:solidFill>
                  <a:srgbClr val="000000"/>
                </a:solidFill>
                <a:cs typeface="Times New Roman" panose="02020603050405020304" pitchFamily="18" charset="0"/>
              </a:rPr>
              <a:t>所对应的环形缝隙间的流动近似地看作是平行平板缝隙间的流动。将</a:t>
            </a:r>
            <a:r>
              <a:rPr lang="en-US" altLang="zh-CN" sz="1200" dirty="0" err="1">
                <a:solidFill>
                  <a:srgbClr val="000000"/>
                </a:solidFill>
                <a:cs typeface="Times New Roman" panose="02020603050405020304" pitchFamily="18" charset="0"/>
              </a:rPr>
              <a:t>d</a:t>
            </a:r>
            <a:r>
              <a:rPr lang="en-US" altLang="zh-CN" sz="1200" i="1" dirty="0" err="1">
                <a:solidFill>
                  <a:srgbClr val="000000"/>
                </a:solidFill>
                <a:cs typeface="Times New Roman" panose="02020603050405020304" pitchFamily="18" charset="0"/>
              </a:rPr>
              <a:t>b</a:t>
            </a:r>
            <a:r>
              <a:rPr lang="en-US" altLang="zh-CN" sz="1200" i="1" dirty="0">
                <a:solidFill>
                  <a:srgbClr val="000000"/>
                </a:solidFill>
                <a:cs typeface="Times New Roman" panose="02020603050405020304" pitchFamily="18" charset="0"/>
              </a:rPr>
              <a:t>=</a:t>
            </a:r>
            <a:r>
              <a:rPr lang="en-US" altLang="zh-CN" sz="1200" i="1" dirty="0" err="1">
                <a:solidFill>
                  <a:srgbClr val="000000"/>
                </a:solidFill>
                <a:cs typeface="Times New Roman" panose="02020603050405020304" pitchFamily="18" charset="0"/>
              </a:rPr>
              <a:t>r</a:t>
            </a:r>
            <a:r>
              <a:rPr lang="en-US" altLang="zh-CN" sz="1200" dirty="0" err="1">
                <a:solidFill>
                  <a:srgbClr val="000000"/>
                </a:solidFill>
                <a:cs typeface="Times New Roman" panose="02020603050405020304" pitchFamily="18" charset="0"/>
              </a:rPr>
              <a:t>d</a:t>
            </a:r>
            <a:r>
              <a:rPr lang="en-US" altLang="zh-CN" sz="1200" i="1" dirty="0" err="1">
                <a:solidFill>
                  <a:srgbClr val="000000"/>
                </a:solidFill>
                <a:cs typeface="Times New Roman" panose="02020603050405020304" pitchFamily="18" charset="0"/>
              </a:rPr>
              <a:t>θ</a:t>
            </a:r>
            <a:r>
              <a:rPr lang="zh-CN" altLang="zh-CN" sz="1200" dirty="0">
                <a:solidFill>
                  <a:srgbClr val="000000"/>
                </a:solidFill>
                <a:cs typeface="Times New Roman" panose="02020603050405020304" pitchFamily="18" charset="0"/>
              </a:rPr>
              <a:t>代入式</a:t>
            </a:r>
            <a:r>
              <a:rPr lang="en-US" altLang="zh-CN" sz="1200" dirty="0">
                <a:solidFill>
                  <a:srgbClr val="000000"/>
                </a:solidFill>
                <a:cs typeface="Times New Roman" panose="02020603050405020304" pitchFamily="18" charset="0"/>
              </a:rPr>
              <a:t>(3</a:t>
            </a:r>
            <a:r>
              <a:rPr lang="en-US" altLang="zh-CN" sz="1200" i="1" dirty="0">
                <a:solidFill>
                  <a:srgbClr val="000000"/>
                </a:solidFill>
                <a:cs typeface="Times New Roman" panose="02020603050405020304" pitchFamily="18" charset="0"/>
              </a:rPr>
              <a:t>-</a:t>
            </a:r>
            <a:r>
              <a:rPr lang="en-US" altLang="zh-CN" sz="1200" dirty="0">
                <a:solidFill>
                  <a:srgbClr val="000000"/>
                </a:solidFill>
                <a:cs typeface="Times New Roman" panose="02020603050405020304" pitchFamily="18" charset="0"/>
              </a:rPr>
              <a:t>58)</a:t>
            </a:r>
            <a:r>
              <a:rPr lang="zh-CN" altLang="zh-CN" sz="1200" dirty="0">
                <a:solidFill>
                  <a:srgbClr val="000000"/>
                </a:solidFill>
                <a:cs typeface="Times New Roman" panose="02020603050405020304" pitchFamily="18" charset="0"/>
              </a:rPr>
              <a:t>得</a:t>
            </a:r>
            <a:endParaRPr lang="zh-CN" altLang="zh-CN" sz="120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F2C15F1-95A4-48C6-BC79-09D2BE3EC2E7}"/>
                  </a:ext>
                </a:extLst>
              </p:cNvPr>
              <p:cNvSpPr/>
              <p:nvPr/>
            </p:nvSpPr>
            <p:spPr>
              <a:xfrm>
                <a:off x="5433368" y="2345931"/>
                <a:ext cx="1800749" cy="4585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100">
                          <a:latin typeface="Cambria Math" panose="02040503050406030204" pitchFamily="18" charset="0"/>
                        </a:rPr>
                        <m:t>d</m:t>
                      </m:r>
                      <m:r>
                        <a:rPr lang="zh-CN" altLang="en-US" sz="1100" i="1">
                          <a:latin typeface="Cambria Math" panose="02040503050406030204" pitchFamily="18" charset="0"/>
                        </a:rPr>
                        <m:t>𝑞</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a:rPr lang="zh-CN" altLang="en-US" sz="1100" i="1">
                              <a:latin typeface="Cambria Math" panose="02040503050406030204" pitchFamily="18" charset="0"/>
                            </a:rPr>
                            <m:t>𝑟</m:t>
                          </m:r>
                          <m:sSup>
                            <m:sSupPr>
                              <m:ctrlPr>
                                <a:rPr lang="zh-CN" altLang="en-US" sz="1100" i="1">
                                  <a:latin typeface="Cambria Math" panose="02040503050406030204" pitchFamily="18" charset="0"/>
                                </a:rPr>
                              </m:ctrlPr>
                            </m:sSupPr>
                            <m:e>
                              <m:r>
                                <a:rPr lang="zh-CN" altLang="en-US" sz="1100" i="1">
                                  <a:latin typeface="Cambria Math" panose="02040503050406030204" pitchFamily="18" charset="0"/>
                                </a:rPr>
                                <m:t>h</m:t>
                              </m:r>
                            </m:e>
                            <m:sup>
                              <m:r>
                                <a:rPr lang="zh-CN" altLang="en-US" sz="1100" i="0">
                                  <a:latin typeface="Cambria Math" panose="02040503050406030204" pitchFamily="18" charset="0"/>
                                </a:rPr>
                                <m:t>3</m:t>
                              </m:r>
                            </m:sup>
                          </m:sSup>
                          <m:r>
                            <m:rPr>
                              <m:sty m:val="p"/>
                            </m:rPr>
                            <a:rPr lang="zh-CN" altLang="en-US" sz="1100" i="0">
                              <a:latin typeface="Cambria Math" panose="02040503050406030204" pitchFamily="18" charset="0"/>
                            </a:rPr>
                            <m:t>d</m:t>
                          </m:r>
                          <m:r>
                            <a:rPr lang="zh-CN" altLang="en-US" sz="1100" i="1">
                              <a:latin typeface="Cambria Math" panose="02040503050406030204" pitchFamily="18" charset="0"/>
                            </a:rPr>
                            <m:t>𝜃</m:t>
                          </m:r>
                        </m:num>
                        <m:den>
                          <m:r>
                            <a:rPr lang="zh-CN" altLang="en-US" sz="1100" i="0">
                              <a:latin typeface="Cambria Math" panose="02040503050406030204" pitchFamily="18" charset="0"/>
                            </a:rPr>
                            <m:t>12</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r>
                        <a:rPr lang="zh-CN" altLang="en-US" sz="1100" i="0">
                          <a:latin typeface="Cambria Math" panose="02040503050406030204" pitchFamily="18" charset="0"/>
                        </a:rPr>
                        <m:t>+</m:t>
                      </m:r>
                      <m:r>
                        <a:rPr lang="zh-CN" altLang="en-US" sz="1100" i="1">
                          <a:latin typeface="Cambria Math" panose="02040503050406030204" pitchFamily="18" charset="0"/>
                        </a:rPr>
                        <m:t>h</m:t>
                      </m:r>
                      <m:f>
                        <m:fPr>
                          <m:ctrlPr>
                            <a:rPr lang="zh-CN" altLang="en-US" sz="1100" i="1">
                              <a:latin typeface="Cambria Math" panose="02040503050406030204" pitchFamily="18" charset="0"/>
                            </a:rPr>
                          </m:ctrlPr>
                        </m:fPr>
                        <m:num>
                          <m:r>
                            <a:rPr lang="zh-CN" altLang="en-US" sz="1100" i="1">
                              <a:latin typeface="Cambria Math" panose="02040503050406030204" pitchFamily="18" charset="0"/>
                            </a:rPr>
                            <m:t>𝑟</m:t>
                          </m:r>
                          <m:r>
                            <m:rPr>
                              <m:sty m:val="p"/>
                            </m:rPr>
                            <a:rPr lang="zh-CN" altLang="en-US" sz="1100" i="0">
                              <a:latin typeface="Cambria Math" panose="02040503050406030204" pitchFamily="18" charset="0"/>
                            </a:rPr>
                            <m:t>d</m:t>
                          </m:r>
                          <m:r>
                            <a:rPr lang="zh-CN" altLang="en-US" sz="1100" i="1">
                              <a:latin typeface="Cambria Math" panose="02040503050406030204" pitchFamily="18" charset="0"/>
                            </a:rPr>
                            <m:t>𝜃</m:t>
                          </m:r>
                        </m:num>
                        <m:den>
                          <m:r>
                            <a:rPr lang="zh-CN" altLang="en-US" sz="1100" i="0">
                              <a:latin typeface="Cambria Math" panose="02040503050406030204" pitchFamily="18" charset="0"/>
                            </a:rPr>
                            <m:t>2</m:t>
                          </m:r>
                        </m:den>
                      </m:f>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0</m:t>
                          </m:r>
                        </m:sub>
                      </m:sSub>
                    </m:oMath>
                  </m:oMathPara>
                </a14:m>
                <a:endParaRPr lang="zh-CN" altLang="en-US" sz="1100" dirty="0"/>
              </a:p>
            </p:txBody>
          </p:sp>
        </mc:Choice>
        <mc:Fallback xmlns="">
          <p:sp>
            <p:nvSpPr>
              <p:cNvPr id="6" name="矩形 5">
                <a:extLst>
                  <a:ext uri="{FF2B5EF4-FFF2-40B4-BE49-F238E27FC236}">
                    <a16:creationId xmlns:a16="http://schemas.microsoft.com/office/drawing/2014/main" id="{AF2C15F1-95A4-48C6-BC79-09D2BE3EC2E7}"/>
                  </a:ext>
                </a:extLst>
              </p:cNvPr>
              <p:cNvSpPr>
                <a:spLocks noRot="1" noChangeAspect="1" noMove="1" noResize="1" noEditPoints="1" noAdjustHandles="1" noChangeArrowheads="1" noChangeShapeType="1" noTextEdit="1"/>
              </p:cNvSpPr>
              <p:nvPr/>
            </p:nvSpPr>
            <p:spPr>
              <a:xfrm>
                <a:off x="5433368" y="2345931"/>
                <a:ext cx="1800749" cy="458587"/>
              </a:xfrm>
              <a:prstGeom prst="rect">
                <a:avLst/>
              </a:prstGeom>
              <a:blipFill>
                <a:blip r:embed="rId3"/>
                <a:stretch>
                  <a:fillRect b="-4000"/>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229B0CE-27BA-431E-9D76-7B9B8BC137CC}"/>
              </a:ext>
            </a:extLst>
          </p:cNvPr>
          <p:cNvSpPr/>
          <p:nvPr/>
        </p:nvSpPr>
        <p:spPr>
          <a:xfrm>
            <a:off x="4047743" y="2801312"/>
            <a:ext cx="2262158" cy="276999"/>
          </a:xfrm>
          <a:prstGeom prst="rect">
            <a:avLst/>
          </a:prstGeom>
        </p:spPr>
        <p:txBody>
          <a:bodyPr wrap="none">
            <a:spAutoFit/>
          </a:bodyPr>
          <a:lstStyle/>
          <a:p>
            <a:r>
              <a:rPr lang="zh-CN" altLang="en-US" sz="1200" dirty="0">
                <a:latin typeface="+mn-ea"/>
              </a:rPr>
              <a:t>由图</a:t>
            </a:r>
            <a:r>
              <a:rPr lang="en-US" altLang="zh-CN" sz="1200" dirty="0">
                <a:latin typeface="+mn-ea"/>
              </a:rPr>
              <a:t>3-33</a:t>
            </a:r>
            <a:r>
              <a:rPr lang="zh-CN" altLang="en-US" sz="1200" dirty="0">
                <a:latin typeface="+mn-ea"/>
              </a:rPr>
              <a:t>的几何关系</a:t>
            </a:r>
            <a:r>
              <a:rPr lang="en-US" altLang="zh-CN" sz="1200" dirty="0">
                <a:latin typeface="+mn-ea"/>
              </a:rPr>
              <a:t>,</a:t>
            </a:r>
            <a:r>
              <a:rPr lang="zh-CN" altLang="en-US" sz="1200" dirty="0">
                <a:latin typeface="+mn-ea"/>
              </a:rPr>
              <a:t>可以看到</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3D6FEC4-BBF8-4038-90F4-E3996FBC30CA}"/>
                  </a:ext>
                </a:extLst>
              </p:cNvPr>
              <p:cNvSpPr/>
              <p:nvPr/>
            </p:nvSpPr>
            <p:spPr>
              <a:xfrm>
                <a:off x="6219647" y="2818329"/>
                <a:ext cx="2222340" cy="2769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h</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a:rPr lang="zh-CN" altLang="en-US" sz="1200" i="0">
                              <a:latin typeface="Cambria Math" panose="02040503050406030204" pitchFamily="18" charset="0"/>
                            </a:rPr>
                            <m:t>0</m:t>
                          </m:r>
                        </m:sub>
                      </m:sSub>
                      <m:r>
                        <m:rPr>
                          <m:nor/>
                        </m:rPr>
                        <a:rPr lang="zh-CN" altLang="en-US" sz="1200" i="1">
                          <a:latin typeface="Cambria Math" panose="02040503050406030204" pitchFamily="18" charset="0"/>
                        </a:rPr>
                        <m:t>−</m:t>
                      </m:r>
                      <m:r>
                        <a:rPr lang="zh-CN" altLang="en-US" sz="1200" i="1">
                          <a:latin typeface="Cambria Math" panose="02040503050406030204" pitchFamily="18" charset="0"/>
                        </a:rPr>
                        <m:t>𝑒</m:t>
                      </m:r>
                      <m:r>
                        <m:rPr>
                          <m:sty m:val="p"/>
                        </m:rPr>
                        <a:rPr lang="zh-CN" altLang="en-US" sz="1200" i="0">
                          <a:latin typeface="Cambria Math" panose="02040503050406030204" pitchFamily="18" charset="0"/>
                        </a:rPr>
                        <m:t>cos</m:t>
                      </m:r>
                      <m:r>
                        <a:rPr lang="zh-CN" altLang="en-US" sz="1200" i="1">
                          <a:latin typeface="Cambria Math" panose="02040503050406030204" pitchFamily="18" charset="0"/>
                        </a:rPr>
                        <m:t>𝜃</m:t>
                      </m:r>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h</m:t>
                          </m:r>
                        </m:e>
                        <m:sub>
                          <m:r>
                            <a:rPr lang="zh-CN" altLang="en-US" sz="1200" i="0">
                              <a:latin typeface="Cambria Math" panose="02040503050406030204" pitchFamily="18" charset="0"/>
                            </a:rPr>
                            <m:t>0</m:t>
                          </m:r>
                        </m:sub>
                      </m:sSub>
                      <m:r>
                        <m:rPr>
                          <m:nor/>
                        </m:rPr>
                        <a:rPr lang="zh-CN" altLang="en-US" sz="1200" i="1">
                          <a:latin typeface="Cambria Math" panose="02040503050406030204" pitchFamily="18" charset="0"/>
                        </a:rPr>
                        <m:t>(</m:t>
                      </m:r>
                      <m:r>
                        <a:rPr lang="zh-CN" altLang="en-US" sz="1200" i="0">
                          <a:latin typeface="Cambria Math" panose="02040503050406030204" pitchFamily="18" charset="0"/>
                        </a:rPr>
                        <m:t>1</m:t>
                      </m:r>
                      <m:r>
                        <m:rPr>
                          <m:nor/>
                        </m:rPr>
                        <a:rPr lang="zh-CN" altLang="en-US" sz="1200" i="1">
                          <a:latin typeface="Cambria Math" panose="02040503050406030204" pitchFamily="18" charset="0"/>
                        </a:rPr>
                        <m:t>−</m:t>
                      </m:r>
                      <m:r>
                        <m:rPr>
                          <m:sty m:val="p"/>
                        </m:rPr>
                        <a:rPr lang="zh-CN" altLang="en-US" sz="1200" i="0">
                          <a:latin typeface="Cambria Math" panose="02040503050406030204" pitchFamily="18" charset="0"/>
                        </a:rPr>
                        <m:t>εcos</m:t>
                      </m:r>
                      <m:r>
                        <a:rPr lang="zh-CN" altLang="en-US" sz="1200" i="1">
                          <a:latin typeface="Cambria Math" panose="02040503050406030204" pitchFamily="18" charset="0"/>
                        </a:rPr>
                        <m:t>𝜃</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10" name="矩形 9">
                <a:extLst>
                  <a:ext uri="{FF2B5EF4-FFF2-40B4-BE49-F238E27FC236}">
                    <a16:creationId xmlns:a16="http://schemas.microsoft.com/office/drawing/2014/main" id="{73D6FEC4-BBF8-4038-90F4-E3996FBC30CA}"/>
                  </a:ext>
                </a:extLst>
              </p:cNvPr>
              <p:cNvSpPr>
                <a:spLocks noRot="1" noChangeAspect="1" noMove="1" noResize="1" noEditPoints="1" noAdjustHandles="1" noChangeArrowheads="1" noChangeShapeType="1" noTextEdit="1"/>
              </p:cNvSpPr>
              <p:nvPr/>
            </p:nvSpPr>
            <p:spPr>
              <a:xfrm>
                <a:off x="6219647" y="2818329"/>
                <a:ext cx="2222340" cy="276999"/>
              </a:xfrm>
              <a:prstGeom prst="rect">
                <a:avLst/>
              </a:prstGeom>
              <a:blipFill>
                <a:blip r:embed="rId4"/>
                <a:stretch>
                  <a:fillRect b="-8696"/>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4C84CE11-6575-4E85-80D3-69E350BCCC41}"/>
              </a:ext>
            </a:extLst>
          </p:cNvPr>
          <p:cNvSpPr/>
          <p:nvPr/>
        </p:nvSpPr>
        <p:spPr>
          <a:xfrm>
            <a:off x="3899140" y="3029293"/>
            <a:ext cx="4641014" cy="279115"/>
          </a:xfrm>
          <a:prstGeom prst="rect">
            <a:avLst/>
          </a:prstGeom>
        </p:spPr>
        <p:txBody>
          <a:bodyPr wrap="none">
            <a:spAutoFit/>
          </a:bodyPr>
          <a:lstStyle/>
          <a:p>
            <a:pPr indent="266700">
              <a:lnSpc>
                <a:spcPts val="1575"/>
              </a:lnSpc>
              <a:spcAft>
                <a:spcPts val="0"/>
              </a:spcAft>
            </a:pPr>
            <a:r>
              <a:rPr lang="zh-CN" altLang="zh-CN" sz="1050" dirty="0">
                <a:solidFill>
                  <a:srgbClr val="FF0000"/>
                </a:solidFill>
                <a:latin typeface="NEU-BZ-S92"/>
                <a:ea typeface="黑体" panose="02010609060101010101" pitchFamily="49" charset="-122"/>
                <a:cs typeface="Times New Roman" panose="02020603050405020304" pitchFamily="18" charset="0"/>
              </a:rPr>
              <a:t>式中</a:t>
            </a:r>
            <a:r>
              <a:rPr lang="zh-CN" altLang="zh-CN" sz="1050" i="1" dirty="0">
                <a:solidFill>
                  <a:srgbClr val="FF0000"/>
                </a:solidFill>
                <a:latin typeface="NEU-BZ-S92"/>
                <a:ea typeface="黑体" panose="02010609060101010101" pitchFamily="49" charset="-122"/>
                <a:cs typeface="Times New Roman" panose="02020603050405020304" pitchFamily="18" charset="0"/>
              </a:rPr>
              <a:t>　</a:t>
            </a:r>
            <a:r>
              <a:rPr lang="en-US" altLang="zh-CN" sz="1050" i="1" dirty="0">
                <a:solidFill>
                  <a:srgbClr val="FF0000"/>
                </a:solidFill>
                <a:latin typeface="NEU-BZ-S92"/>
                <a:ea typeface="黑体" panose="02010609060101010101" pitchFamily="49" charset="-122"/>
                <a:cs typeface="Times New Roman" panose="02020603050405020304" pitchFamily="18" charset="0"/>
              </a:rPr>
              <a:t>h</a:t>
            </a:r>
            <a:r>
              <a:rPr lang="en-US" altLang="zh-CN" sz="1050" baseline="-25000" dirty="0">
                <a:solidFill>
                  <a:srgbClr val="FF0000"/>
                </a:solidFill>
                <a:latin typeface="NEU-BZ-S92"/>
                <a:ea typeface="黑体" panose="02010609060101010101" pitchFamily="49" charset="-122"/>
                <a:cs typeface="Times New Roman" panose="02020603050405020304" pitchFamily="18" charset="0"/>
              </a:rPr>
              <a:t>0</a:t>
            </a:r>
            <a:r>
              <a:rPr lang="en-US" altLang="zh-CN" sz="1050" dirty="0">
                <a:solidFill>
                  <a:srgbClr val="FF0000"/>
                </a:solidFill>
                <a:latin typeface="NEU-BZ-S92"/>
                <a:ea typeface="黑体" panose="02010609060101010101" pitchFamily="49" charset="-122"/>
                <a:cs typeface="Times New Roman" panose="02020603050405020304" pitchFamily="18" charset="0"/>
              </a:rPr>
              <a:t>——</a:t>
            </a:r>
            <a:r>
              <a:rPr lang="zh-CN" altLang="zh-CN" sz="1050" dirty="0">
                <a:solidFill>
                  <a:srgbClr val="FF0000"/>
                </a:solidFill>
                <a:latin typeface="NEU-BZ-S92"/>
                <a:ea typeface="黑体" panose="02010609060101010101" pitchFamily="49" charset="-122"/>
                <a:cs typeface="Times New Roman" panose="02020603050405020304" pitchFamily="18" charset="0"/>
              </a:rPr>
              <a:t>内外圆同心时半径方向的缝隙值</a:t>
            </a:r>
            <a:r>
              <a:rPr lang="en-US" altLang="zh-CN" sz="1050" dirty="0">
                <a:solidFill>
                  <a:srgbClr val="FF0000"/>
                </a:solidFill>
                <a:latin typeface="NEU-BZ-S92"/>
                <a:ea typeface="黑体" panose="02010609060101010101" pitchFamily="49" charset="-122"/>
                <a:cs typeface="Times New Roman" panose="02020603050405020304" pitchFamily="18" charset="0"/>
              </a:rPr>
              <a:t>;ε——</a:t>
            </a:r>
            <a:r>
              <a:rPr lang="zh-CN" altLang="zh-CN" sz="1050" dirty="0">
                <a:solidFill>
                  <a:srgbClr val="FF0000"/>
                </a:solidFill>
                <a:latin typeface="NEU-BZ-S92"/>
                <a:ea typeface="黑体" panose="02010609060101010101" pitchFamily="49" charset="-122"/>
                <a:cs typeface="Times New Roman" panose="02020603050405020304" pitchFamily="18" charset="0"/>
              </a:rPr>
              <a:t>相对偏心率</a:t>
            </a:r>
            <a:r>
              <a:rPr lang="en-US" altLang="zh-CN" sz="1050" dirty="0">
                <a:solidFill>
                  <a:srgbClr val="FF0000"/>
                </a:solidFill>
                <a:latin typeface="NEU-BZ-S92"/>
                <a:ea typeface="黑体" panose="02010609060101010101" pitchFamily="49" charset="-122"/>
                <a:cs typeface="Times New Roman" panose="02020603050405020304" pitchFamily="18" charset="0"/>
              </a:rPr>
              <a:t>,ε</a:t>
            </a:r>
            <a:r>
              <a:rPr lang="en-US" altLang="zh-CN" sz="1050" i="1" dirty="0">
                <a:solidFill>
                  <a:srgbClr val="FF0000"/>
                </a:solidFill>
                <a:latin typeface="NEU-BZ-S92"/>
                <a:ea typeface="黑体" panose="02010609060101010101" pitchFamily="49" charset="-122"/>
                <a:cs typeface="Times New Roman" panose="02020603050405020304" pitchFamily="18" charset="0"/>
              </a:rPr>
              <a:t>=e/h</a:t>
            </a:r>
            <a:r>
              <a:rPr lang="en-US" altLang="zh-CN" sz="1050" baseline="-25000" dirty="0">
                <a:solidFill>
                  <a:srgbClr val="FF0000"/>
                </a:solidFill>
                <a:latin typeface="NEU-BZ-S92"/>
                <a:ea typeface="黑体" panose="02010609060101010101" pitchFamily="49" charset="-122"/>
                <a:cs typeface="Times New Roman" panose="02020603050405020304" pitchFamily="18" charset="0"/>
              </a:rPr>
              <a:t>0</a:t>
            </a:r>
            <a:r>
              <a:rPr lang="zh-CN" altLang="zh-CN" sz="1050" dirty="0">
                <a:solidFill>
                  <a:srgbClr val="FF0000"/>
                </a:solidFill>
                <a:latin typeface="NEU-BZ-S92"/>
                <a:ea typeface="黑体" panose="02010609060101010101" pitchFamily="49" charset="-122"/>
                <a:cs typeface="Times New Roman" panose="02020603050405020304" pitchFamily="18" charset="0"/>
              </a:rPr>
              <a:t>。</a:t>
            </a:r>
            <a:endParaRPr lang="zh-CN" altLang="zh-CN" sz="1050" dirty="0">
              <a:solidFill>
                <a:srgbClr val="FF0000"/>
              </a:solidFill>
              <a:effectLst/>
              <a:latin typeface="NEU-BZ-S92"/>
              <a:ea typeface="方正书宋_GBK"/>
              <a:cs typeface="Times New Roman" panose="02020603050405020304" pitchFamily="18" charset="0"/>
            </a:endParaRPr>
          </a:p>
        </p:txBody>
      </p:sp>
      <p:sp>
        <p:nvSpPr>
          <p:cNvPr id="23" name="矩形 22">
            <a:extLst>
              <a:ext uri="{FF2B5EF4-FFF2-40B4-BE49-F238E27FC236}">
                <a16:creationId xmlns:a16="http://schemas.microsoft.com/office/drawing/2014/main" id="{F828E3A5-1AFB-455E-BF7D-69CBB9B1B942}"/>
              </a:ext>
            </a:extLst>
          </p:cNvPr>
          <p:cNvSpPr/>
          <p:nvPr/>
        </p:nvSpPr>
        <p:spPr>
          <a:xfrm>
            <a:off x="4084660" y="3303262"/>
            <a:ext cx="4264309" cy="28386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将</a:t>
            </a:r>
            <a:r>
              <a:rPr lang="en-US" altLang="zh-CN" sz="1200" i="1" dirty="0">
                <a:solidFill>
                  <a:srgbClr val="000000"/>
                </a:solidFill>
                <a:latin typeface="NEU-BZ-S92"/>
                <a:ea typeface="黑体" panose="02010609060101010101" pitchFamily="49" charset="-122"/>
                <a:cs typeface="Times New Roman" panose="02020603050405020304" pitchFamily="18" charset="0"/>
              </a:rPr>
              <a:t>h</a:t>
            </a:r>
            <a:r>
              <a:rPr lang="zh-CN" altLang="zh-CN" sz="1200" dirty="0">
                <a:solidFill>
                  <a:srgbClr val="000000"/>
                </a:solidFill>
                <a:latin typeface="NEU-BZ-S92"/>
                <a:ea typeface="黑体" panose="02010609060101010101" pitchFamily="49" charset="-122"/>
                <a:cs typeface="Times New Roman" panose="02020603050405020304" pitchFamily="18" charset="0"/>
              </a:rPr>
              <a:t>值代入上式并积分后</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便得偏心环形缝隙的流量公式为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545B969F-26FE-4B67-949D-8C1B73730CC8}"/>
                  </a:ext>
                </a:extLst>
              </p:cNvPr>
              <p:cNvSpPr/>
              <p:nvPr/>
            </p:nvSpPr>
            <p:spPr>
              <a:xfrm>
                <a:off x="5209492" y="3568542"/>
                <a:ext cx="2883866"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100" i="1" smtClean="0">
                              <a:latin typeface="Cambria Math" panose="02040503050406030204" pitchFamily="18" charset="0"/>
                            </a:rPr>
                          </m:ctrlPr>
                        </m:sSubPr>
                        <m:e>
                          <m:r>
                            <a:rPr lang="zh-CN" altLang="en-US" sz="1100" i="1">
                              <a:latin typeface="Cambria Math" panose="02040503050406030204" pitchFamily="18" charset="0"/>
                            </a:rPr>
                            <m:t>𝑞</m:t>
                          </m:r>
                        </m:e>
                        <m:sub>
                          <m:r>
                            <m:rPr>
                              <m:sty m:val="p"/>
                            </m:rPr>
                            <a:rPr lang="zh-CN" altLang="en-US" sz="1100" i="0">
                              <a:latin typeface="Cambria Math" panose="02040503050406030204" pitchFamily="18" charset="0"/>
                            </a:rPr>
                            <m:t>ε</m:t>
                          </m:r>
                        </m:sub>
                      </m:sSub>
                      <m:r>
                        <a:rPr lang="zh-CN" altLang="en-US" sz="1100" i="0">
                          <a:latin typeface="Cambria Math" panose="02040503050406030204" pitchFamily="18" charset="0"/>
                        </a:rPr>
                        <m:t>=</m:t>
                      </m:r>
                      <m:r>
                        <m:rPr>
                          <m:nor/>
                        </m:rPr>
                        <a:rPr lang="zh-CN" altLang="en-US" sz="1100" i="1">
                          <a:latin typeface="Cambria Math" panose="02040503050406030204" pitchFamily="18" charset="0"/>
                        </a:rPr>
                        <m:t>(</m:t>
                      </m:r>
                      <m:r>
                        <a:rPr lang="zh-CN" altLang="en-US" sz="1100" i="0">
                          <a:latin typeface="Cambria Math" panose="02040503050406030204" pitchFamily="18" charset="0"/>
                        </a:rPr>
                        <m:t>1+1</m:t>
                      </m:r>
                      <m:r>
                        <m:rPr>
                          <m:nor/>
                        </m:rPr>
                        <a:rPr lang="zh-CN" altLang="en-US" sz="1100" i="1">
                          <a:latin typeface="Cambria Math" panose="02040503050406030204" pitchFamily="18" charset="0"/>
                        </a:rPr>
                        <m:t>.</m:t>
                      </m:r>
                      <m:r>
                        <a:rPr lang="zh-CN" altLang="en-US" sz="1100" i="0">
                          <a:latin typeface="Cambria Math" panose="02040503050406030204" pitchFamily="18" charset="0"/>
                        </a:rPr>
                        <m:t>5</m:t>
                      </m:r>
                      <m:sSup>
                        <m:sSupPr>
                          <m:ctrlPr>
                            <a:rPr lang="zh-CN" altLang="en-US" sz="1100" i="1">
                              <a:latin typeface="Cambria Math" panose="02040503050406030204" pitchFamily="18" charset="0"/>
                            </a:rPr>
                          </m:ctrlPr>
                        </m:sSupPr>
                        <m:e>
                          <m:r>
                            <m:rPr>
                              <m:sty m:val="p"/>
                            </m:rPr>
                            <a:rPr lang="zh-CN" altLang="en-US" sz="1100" i="0">
                              <a:latin typeface="Cambria Math" panose="02040503050406030204" pitchFamily="18" charset="0"/>
                            </a:rPr>
                            <m:t>ε</m:t>
                          </m:r>
                        </m:e>
                        <m:sup>
                          <m:r>
                            <a:rPr lang="zh-CN" altLang="en-US" sz="1100" i="0">
                              <a:latin typeface="Cambria Math" panose="02040503050406030204" pitchFamily="18" charset="0"/>
                            </a:rPr>
                            <m:t>2</m:t>
                          </m:r>
                        </m:sup>
                      </m:sSup>
                      <m:r>
                        <m:rPr>
                          <m:nor/>
                        </m:rPr>
                        <a:rPr lang="zh-CN" altLang="en-US" sz="1100" i="1">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r>
                            <a:rPr lang="zh-CN" altLang="en-US" sz="1100" i="1">
                              <a:latin typeface="Cambria Math" panose="02040503050406030204" pitchFamily="18" charset="0"/>
                            </a:rPr>
                            <m:t>𝑑</m:t>
                          </m:r>
                          <m:sSubSup>
                            <m:sSubSupPr>
                              <m:ctrlPr>
                                <a:rPr lang="zh-CN" altLang="en-US" sz="1100" i="1">
                                  <a:latin typeface="Cambria Math" panose="02040503050406030204" pitchFamily="18" charset="0"/>
                                </a:rPr>
                              </m:ctrlPr>
                            </m:sSubSupPr>
                            <m:e>
                              <m:r>
                                <a:rPr lang="zh-CN" altLang="en-US" sz="1100" i="1">
                                  <a:latin typeface="Cambria Math" panose="02040503050406030204" pitchFamily="18" charset="0"/>
                                </a:rPr>
                                <m:t>h</m:t>
                              </m:r>
                            </m:e>
                            <m:sub>
                              <m:r>
                                <a:rPr lang="zh-CN" altLang="en-US" sz="1100" i="0">
                                  <a:latin typeface="Cambria Math" panose="02040503050406030204" pitchFamily="18" charset="0"/>
                                </a:rPr>
                                <m:t>0</m:t>
                              </m:r>
                            </m:sub>
                            <m:sup>
                              <m:r>
                                <a:rPr lang="zh-CN" altLang="en-US" sz="1100" i="0">
                                  <a:latin typeface="Cambria Math" panose="02040503050406030204" pitchFamily="18" charset="0"/>
                                </a:rPr>
                                <m:t>3</m:t>
                              </m:r>
                            </m:sup>
                          </m:sSubSup>
                        </m:num>
                        <m:den>
                          <m:r>
                            <a:rPr lang="zh-CN" altLang="en-US" sz="1100" i="0">
                              <a:latin typeface="Cambria Math" panose="02040503050406030204" pitchFamily="18" charset="0"/>
                            </a:rPr>
                            <m:t>12</m:t>
                          </m:r>
                          <m:r>
                            <a:rPr lang="zh-CN" altLang="en-US" sz="1100" i="1">
                              <a:latin typeface="Cambria Math" panose="02040503050406030204" pitchFamily="18" charset="0"/>
                            </a:rPr>
                            <m:t>𝜇</m:t>
                          </m:r>
                          <m:r>
                            <a:rPr lang="zh-CN" altLang="en-US" sz="1100" i="1">
                              <a:latin typeface="Cambria Math" panose="02040503050406030204" pitchFamily="18" charset="0"/>
                            </a:rPr>
                            <m:t>𝑙</m:t>
                          </m:r>
                        </m:den>
                      </m:f>
                      <m:r>
                        <m:rPr>
                          <m:sty m:val="p"/>
                        </m:rPr>
                        <a:rPr lang="zh-CN" altLang="en-US" sz="1100" i="0">
                          <a:latin typeface="Cambria Math" panose="02040503050406030204" pitchFamily="18" charset="0"/>
                        </a:rPr>
                        <m:t>Δ</m:t>
                      </m:r>
                      <m:r>
                        <a:rPr lang="zh-CN" altLang="en-US" sz="1100" i="1">
                          <a:latin typeface="Cambria Math" panose="02040503050406030204" pitchFamily="18" charset="0"/>
                        </a:rPr>
                        <m:t>𝑝</m:t>
                      </m:r>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r>
                            <m:rPr>
                              <m:sty m:val="p"/>
                            </m:rPr>
                            <a:rPr lang="zh-CN" altLang="en-US" sz="1100" i="0">
                              <a:latin typeface="Cambria Math" panose="02040503050406030204" pitchFamily="18" charset="0"/>
                            </a:rPr>
                            <m:t>π</m:t>
                          </m:r>
                          <m:r>
                            <a:rPr lang="zh-CN" altLang="en-US" sz="1100" i="1">
                              <a:latin typeface="Cambria Math" panose="02040503050406030204" pitchFamily="18" charset="0"/>
                            </a:rPr>
                            <m:t>𝑑</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h</m:t>
                              </m:r>
                            </m:e>
                            <m:sub>
                              <m:r>
                                <a:rPr lang="zh-CN" altLang="en-US" sz="1100" i="0">
                                  <a:latin typeface="Cambria Math" panose="02040503050406030204" pitchFamily="18" charset="0"/>
                                </a:rPr>
                                <m:t>0</m:t>
                              </m:r>
                            </m:sub>
                          </m:sSub>
                        </m:num>
                        <m:den>
                          <m:r>
                            <a:rPr lang="zh-CN" altLang="en-US" sz="1100" i="0">
                              <a:latin typeface="Cambria Math" panose="02040503050406030204" pitchFamily="18" charset="0"/>
                            </a:rPr>
                            <m:t>2</m:t>
                          </m:r>
                        </m:den>
                      </m:f>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𝑢</m:t>
                          </m:r>
                        </m:e>
                        <m:sub>
                          <m:r>
                            <a:rPr lang="zh-CN" altLang="en-US" sz="1100" i="0">
                              <a:latin typeface="Cambria Math" panose="02040503050406030204" pitchFamily="18" charset="0"/>
                            </a:rPr>
                            <m:t>0</m:t>
                          </m:r>
                        </m:sub>
                      </m:sSub>
                      <m:r>
                        <m:rPr>
                          <m:nor/>
                        </m:rPr>
                        <a:rPr lang="zh-CN" altLang="en-US" sz="1100" i="1">
                          <a:latin typeface="Cambria Math" panose="02040503050406030204" pitchFamily="18" charset="0"/>
                        </a:rPr>
                        <m:t>(</m:t>
                      </m:r>
                      <m:r>
                        <a:rPr lang="en-US" altLang="zh-CN" sz="1100" b="0" i="0" smtClean="0">
                          <a:latin typeface="Cambria Math" panose="02040503050406030204" pitchFamily="18" charset="0"/>
                        </a:rPr>
                        <m:t> </m:t>
                      </m:r>
                      <m:r>
                        <a:rPr lang="zh-CN" altLang="en-US" sz="1100" i="0">
                          <a:latin typeface="Cambria Math" panose="02040503050406030204" pitchFamily="18" charset="0"/>
                        </a:rPr>
                        <m:t>3</m:t>
                      </m:r>
                      <m:r>
                        <m:rPr>
                          <m:nor/>
                        </m:rPr>
                        <a:rPr lang="zh-CN" altLang="en-US" sz="1100" i="1">
                          <a:latin typeface="Cambria Math" panose="02040503050406030204" pitchFamily="18" charset="0"/>
                        </a:rPr>
                        <m:t>−</m:t>
                      </m:r>
                      <m:r>
                        <a:rPr lang="zh-CN" altLang="en-US" sz="1100" i="0">
                          <a:latin typeface="Cambria Math" panose="02040503050406030204" pitchFamily="18" charset="0"/>
                        </a:rPr>
                        <m:t>65</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26" name="矩形 25">
                <a:extLst>
                  <a:ext uri="{FF2B5EF4-FFF2-40B4-BE49-F238E27FC236}">
                    <a16:creationId xmlns:a16="http://schemas.microsoft.com/office/drawing/2014/main" id="{545B969F-26FE-4B67-949D-8C1B73730CC8}"/>
                  </a:ext>
                </a:extLst>
              </p:cNvPr>
              <p:cNvSpPr>
                <a:spLocks noRot="1" noChangeAspect="1" noMove="1" noResize="1" noEditPoints="1" noAdjustHandles="1" noChangeArrowheads="1" noChangeShapeType="1" noTextEdit="1"/>
              </p:cNvSpPr>
              <p:nvPr/>
            </p:nvSpPr>
            <p:spPr>
              <a:xfrm>
                <a:off x="5209492" y="3568542"/>
                <a:ext cx="2883866" cy="461665"/>
              </a:xfrm>
              <a:prstGeom prst="rect">
                <a:avLst/>
              </a:prstGeom>
              <a:blipFill>
                <a:blip r:embed="rId5"/>
                <a:stretch>
                  <a:fillRect b="-3947"/>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F596E32E-5D68-4F3B-8CD0-1A5725FA5FD9}"/>
              </a:ext>
            </a:extLst>
          </p:cNvPr>
          <p:cNvSpPr/>
          <p:nvPr/>
        </p:nvSpPr>
        <p:spPr>
          <a:xfrm>
            <a:off x="3939077" y="3992106"/>
            <a:ext cx="4355680" cy="283860"/>
          </a:xfrm>
          <a:prstGeom prst="rect">
            <a:avLst/>
          </a:prstGeom>
        </p:spPr>
        <p:txBody>
          <a:bodyPr wrap="none">
            <a:spAutoFit/>
          </a:bodyPr>
          <a:lstStyle/>
          <a:p>
            <a:pPr indent="266700">
              <a:lnSpc>
                <a:spcPts val="1575"/>
              </a:lnSpc>
              <a:spcAft>
                <a:spcPts val="0"/>
              </a:spcAft>
            </a:pPr>
            <a:r>
              <a:rPr lang="zh-CN" altLang="zh-CN" sz="1200" i="1" dirty="0">
                <a:solidFill>
                  <a:srgbClr val="000000"/>
                </a:solidFill>
                <a:latin typeface="NEU-BZ-S92"/>
                <a:ea typeface="黑体" panose="02010609060101010101" pitchFamily="49" charset="-122"/>
                <a:cs typeface="Times New Roman" panose="02020603050405020304" pitchFamily="18" charset="0"/>
              </a:rPr>
              <a:t>　</a:t>
            </a:r>
            <a:r>
              <a:rPr lang="zh-CN" altLang="zh-CN" sz="1200" dirty="0">
                <a:solidFill>
                  <a:srgbClr val="000000"/>
                </a:solidFill>
                <a:latin typeface="NEU-BZ-S92"/>
                <a:ea typeface="黑体" panose="02010609060101010101" pitchFamily="49" charset="-122"/>
                <a:cs typeface="Times New Roman" panose="02020603050405020304" pitchFamily="18" charset="0"/>
              </a:rPr>
              <a:t>当内外圆之间没有轴向相对移动</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即</a:t>
            </a:r>
            <a:r>
              <a:rPr lang="en-US" altLang="zh-CN" sz="1200" i="1" dirty="0">
                <a:solidFill>
                  <a:srgbClr val="000000"/>
                </a:solidFill>
                <a:latin typeface="NEU-BZ-S92"/>
                <a:ea typeface="黑体" panose="02010609060101010101" pitchFamily="49" charset="-122"/>
                <a:cs typeface="Times New Roman" panose="02020603050405020304" pitchFamily="18" charset="0"/>
              </a:rPr>
              <a:t>u</a:t>
            </a:r>
            <a:r>
              <a:rPr lang="en-US" altLang="zh-CN" sz="1200" baseline="-25000" dirty="0">
                <a:solidFill>
                  <a:srgbClr val="000000"/>
                </a:solidFill>
                <a:latin typeface="NEU-BZ-S92"/>
                <a:ea typeface="黑体" panose="02010609060101010101" pitchFamily="49" charset="-122"/>
                <a:cs typeface="Times New Roman" panose="02020603050405020304" pitchFamily="18" charset="0"/>
              </a:rPr>
              <a:t>0</a:t>
            </a:r>
            <a:r>
              <a:rPr lang="en-US" altLang="zh-CN" sz="1200" i="1" dirty="0">
                <a:solidFill>
                  <a:srgbClr val="000000"/>
                </a:solidFill>
                <a:latin typeface="NEU-BZ-S92"/>
                <a:ea typeface="黑体" panose="02010609060101010101" pitchFamily="49" charset="-122"/>
                <a:cs typeface="Times New Roman" panose="02020603050405020304" pitchFamily="18" charset="0"/>
              </a:rPr>
              <a:t>=</a:t>
            </a:r>
            <a:r>
              <a:rPr lang="en-US" altLang="zh-CN" sz="1200" dirty="0">
                <a:solidFill>
                  <a:srgbClr val="000000"/>
                </a:solidFill>
                <a:latin typeface="NEU-BZ-S92"/>
                <a:ea typeface="黑体" panose="02010609060101010101" pitchFamily="49" charset="-122"/>
                <a:cs typeface="Times New Roman" panose="02020603050405020304" pitchFamily="18" charset="0"/>
              </a:rPr>
              <a:t>0</a:t>
            </a:r>
            <a:r>
              <a:rPr lang="zh-CN" altLang="zh-CN" sz="1200" dirty="0">
                <a:solidFill>
                  <a:srgbClr val="000000"/>
                </a:solidFill>
                <a:latin typeface="NEU-BZ-S92"/>
                <a:ea typeface="黑体" panose="02010609060101010101" pitchFamily="49" charset="-122"/>
                <a:cs typeface="Times New Roman" panose="02020603050405020304" pitchFamily="18" charset="0"/>
              </a:rPr>
              <a:t>时</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其流量公式为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2389E686-5BAC-485D-9BA8-4F1958CE171C}"/>
                  </a:ext>
                </a:extLst>
              </p:cNvPr>
              <p:cNvSpPr/>
              <p:nvPr/>
            </p:nvSpPr>
            <p:spPr>
              <a:xfrm>
                <a:off x="5422018" y="4276642"/>
                <a:ext cx="2458814" cy="4951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𝑞</m:t>
                      </m:r>
                      <m:r>
                        <m:rPr>
                          <m:nor/>
                        </m:rPr>
                        <a:rPr lang="zh-CN" altLang="en-US" sz="1200" i="1">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0">
                              <a:latin typeface="Cambria Math" panose="02040503050406030204" pitchFamily="18" charset="0"/>
                            </a:rPr>
                            <m:t> </m:t>
                          </m:r>
                        </m:e>
                        <m:sub>
                          <m:r>
                            <m:rPr>
                              <m:sty m:val="p"/>
                            </m:rPr>
                            <a:rPr lang="zh-CN" altLang="en-US" sz="1200" i="0">
                              <a:latin typeface="Cambria Math" panose="02040503050406030204" pitchFamily="18" charset="0"/>
                            </a:rPr>
                            <m:t>ε</m:t>
                          </m:r>
                        </m:sub>
                      </m:sSub>
                      <m:r>
                        <a:rPr lang="zh-CN" altLang="en-US" sz="1200" i="0">
                          <a:latin typeface="Cambria Math" panose="02040503050406030204" pitchFamily="18" charset="0"/>
                        </a:rPr>
                        <m:t>=</m:t>
                      </m:r>
                      <m:r>
                        <m:rPr>
                          <m:nor/>
                        </m:rPr>
                        <a:rPr lang="zh-CN" altLang="en-US" sz="1200" i="1">
                          <a:latin typeface="Cambria Math" panose="02040503050406030204" pitchFamily="18" charset="0"/>
                        </a:rPr>
                        <m:t>(</m:t>
                      </m:r>
                      <m:r>
                        <a:rPr lang="zh-CN" altLang="en-US" sz="1200" i="0">
                          <a:latin typeface="Cambria Math" panose="02040503050406030204" pitchFamily="18" charset="0"/>
                        </a:rPr>
                        <m:t>1+1</m:t>
                      </m:r>
                      <m:r>
                        <m:rPr>
                          <m:nor/>
                        </m:rPr>
                        <a:rPr lang="zh-CN" altLang="en-US" sz="1200" i="1">
                          <a:latin typeface="Cambria Math" panose="02040503050406030204" pitchFamily="18" charset="0"/>
                        </a:rPr>
                        <m:t>.</m:t>
                      </m:r>
                      <m:r>
                        <a:rPr lang="zh-CN" altLang="en-US" sz="1200" i="0">
                          <a:latin typeface="Cambria Math" panose="02040503050406030204" pitchFamily="18" charset="0"/>
                        </a:rPr>
                        <m:t>5</m:t>
                      </m:r>
                      <m:sSup>
                        <m:sSupPr>
                          <m:ctrlPr>
                            <a:rPr lang="zh-CN" altLang="en-US" sz="1200" i="1">
                              <a:latin typeface="Cambria Math" panose="02040503050406030204" pitchFamily="18" charset="0"/>
                            </a:rPr>
                          </m:ctrlPr>
                        </m:sSupPr>
                        <m:e>
                          <m:r>
                            <m:rPr>
                              <m:sty m:val="p"/>
                            </m:rPr>
                            <a:rPr lang="zh-CN" altLang="en-US" sz="1200" i="0">
                              <a:latin typeface="Cambria Math" panose="02040503050406030204" pitchFamily="18" charset="0"/>
                            </a:rPr>
                            <m:t>ε</m:t>
                          </m:r>
                        </m:e>
                        <m:sup>
                          <m:r>
                            <a:rPr lang="zh-CN" altLang="en-US" sz="1200" i="0">
                              <a:latin typeface="Cambria Math" panose="02040503050406030204" pitchFamily="18" charset="0"/>
                            </a:rPr>
                            <m:t>2</m:t>
                          </m:r>
                        </m:sup>
                      </m:sSup>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π</m:t>
                          </m:r>
                          <m:r>
                            <a:rPr lang="zh-CN" altLang="en-US" sz="1200" i="1">
                              <a:latin typeface="Cambria Math" panose="02040503050406030204" pitchFamily="18" charset="0"/>
                            </a:rPr>
                            <m:t>𝑑</m:t>
                          </m:r>
                          <m:sSubSup>
                            <m:sSubSupPr>
                              <m:ctrlPr>
                                <a:rPr lang="zh-CN" altLang="en-US" sz="1200" i="1">
                                  <a:latin typeface="Cambria Math" panose="02040503050406030204" pitchFamily="18" charset="0"/>
                                </a:rPr>
                              </m:ctrlPr>
                            </m:sSubSupPr>
                            <m:e>
                              <m:r>
                                <a:rPr lang="zh-CN" altLang="en-US" sz="1200" i="1">
                                  <a:latin typeface="Cambria Math" panose="02040503050406030204" pitchFamily="18" charset="0"/>
                                </a:rPr>
                                <m:t>h</m:t>
                              </m:r>
                            </m:e>
                            <m:sub>
                              <m:r>
                                <a:rPr lang="zh-CN" altLang="en-US" sz="1200" i="0">
                                  <a:latin typeface="Cambria Math" panose="02040503050406030204" pitchFamily="18" charset="0"/>
                                </a:rPr>
                                <m:t>0</m:t>
                              </m:r>
                            </m:sub>
                            <m:sup>
                              <m:r>
                                <a:rPr lang="zh-CN" altLang="en-US" sz="1200" i="0">
                                  <a:latin typeface="Cambria Math" panose="02040503050406030204" pitchFamily="18" charset="0"/>
                                </a:rPr>
                                <m:t>3</m:t>
                              </m:r>
                            </m:sup>
                          </m:sSubSup>
                        </m:num>
                        <m:den>
                          <m:r>
                            <a:rPr lang="zh-CN" altLang="en-US" sz="1200" i="0">
                              <a:latin typeface="Cambria Math" panose="02040503050406030204" pitchFamily="18" charset="0"/>
                            </a:rPr>
                            <m:t>12</m:t>
                          </m:r>
                          <m:r>
                            <a:rPr lang="zh-CN" altLang="en-US" sz="1200" i="1">
                              <a:latin typeface="Cambria Math" panose="02040503050406030204" pitchFamily="18" charset="0"/>
                            </a:rPr>
                            <m:t>𝜇</m:t>
                          </m:r>
                          <m:r>
                            <a:rPr lang="zh-CN" altLang="en-US" sz="1200" i="1">
                              <a:latin typeface="Cambria Math" panose="02040503050406030204" pitchFamily="18" charset="0"/>
                            </a:rPr>
                            <m:t>𝑙</m:t>
                          </m:r>
                        </m:den>
                      </m:f>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𝑝</m:t>
                      </m:r>
                      <m:r>
                        <m:rPr>
                          <m:nor/>
                        </m:rPr>
                        <a:rPr lang="zh-CN" altLang="en-US" sz="1200" i="1">
                          <a:latin typeface="Cambria Math" panose="02040503050406030204" pitchFamily="18" charset="0"/>
                        </a:rPr>
                        <m:t>(</m:t>
                      </m:r>
                      <m:r>
                        <a:rPr lang="zh-CN" altLang="en-US" sz="1200" i="0">
                          <a:latin typeface="Cambria Math" panose="02040503050406030204" pitchFamily="18" charset="0"/>
                        </a:rPr>
                        <m:t>3</m:t>
                      </m:r>
                      <m:r>
                        <m:rPr>
                          <m:nor/>
                        </m:rPr>
                        <a:rPr lang="zh-CN" altLang="en-US" sz="1200" i="1">
                          <a:latin typeface="Cambria Math" panose="02040503050406030204" pitchFamily="18" charset="0"/>
                        </a:rPr>
                        <m:t>−</m:t>
                      </m:r>
                      <m:r>
                        <a:rPr lang="zh-CN" altLang="en-US" sz="1200" i="0">
                          <a:latin typeface="Cambria Math" panose="02040503050406030204" pitchFamily="18" charset="0"/>
                        </a:rPr>
                        <m:t>66</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29" name="矩形 28">
                <a:extLst>
                  <a:ext uri="{FF2B5EF4-FFF2-40B4-BE49-F238E27FC236}">
                    <a16:creationId xmlns:a16="http://schemas.microsoft.com/office/drawing/2014/main" id="{2389E686-5BAC-485D-9BA8-4F1958CE171C}"/>
                  </a:ext>
                </a:extLst>
              </p:cNvPr>
              <p:cNvSpPr>
                <a:spLocks noRot="1" noChangeAspect="1" noMove="1" noResize="1" noEditPoints="1" noAdjustHandles="1" noChangeArrowheads="1" noChangeShapeType="1" noTextEdit="1"/>
              </p:cNvSpPr>
              <p:nvPr/>
            </p:nvSpPr>
            <p:spPr>
              <a:xfrm>
                <a:off x="5422018" y="4276642"/>
                <a:ext cx="2458814" cy="495136"/>
              </a:xfrm>
              <a:prstGeom prst="rect">
                <a:avLst/>
              </a:prstGeom>
              <a:blipFill>
                <a:blip r:embed="rId6"/>
                <a:stretch>
                  <a:fillRect b="-4938"/>
                </a:stretch>
              </a:blipFill>
            </p:spPr>
            <p:txBody>
              <a:bodyPr/>
              <a:lstStyle/>
              <a:p>
                <a:r>
                  <a:rPr lang="zh-CN" altLang="en-US">
                    <a:noFill/>
                  </a:rPr>
                  <a:t> </a:t>
                </a:r>
              </a:p>
            </p:txBody>
          </p:sp>
        </mc:Fallback>
      </mc:AlternateContent>
      <p:sp>
        <p:nvSpPr>
          <p:cNvPr id="30" name="圆角矩形 6">
            <a:extLst>
              <a:ext uri="{FF2B5EF4-FFF2-40B4-BE49-F238E27FC236}">
                <a16:creationId xmlns:a16="http://schemas.microsoft.com/office/drawing/2014/main" id="{58E53328-CFE7-4860-B896-C22C103F78D1}"/>
              </a:ext>
            </a:extLst>
          </p:cNvPr>
          <p:cNvSpPr/>
          <p:nvPr/>
        </p:nvSpPr>
        <p:spPr>
          <a:xfrm>
            <a:off x="3995225" y="1349603"/>
            <a:ext cx="4693531" cy="352485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2" name="矩形 31">
            <a:extLst>
              <a:ext uri="{FF2B5EF4-FFF2-40B4-BE49-F238E27FC236}">
                <a16:creationId xmlns:a16="http://schemas.microsoft.com/office/drawing/2014/main" id="{352EE21A-05E2-4C13-B852-3AB8041920D8}"/>
              </a:ext>
            </a:extLst>
          </p:cNvPr>
          <p:cNvSpPr/>
          <p:nvPr/>
        </p:nvSpPr>
        <p:spPr>
          <a:xfrm>
            <a:off x="248040" y="3809515"/>
            <a:ext cx="3248114" cy="1061829"/>
          </a:xfrm>
          <a:prstGeom prst="rect">
            <a:avLst/>
          </a:prstGeom>
        </p:spPr>
        <p:txBody>
          <a:bodyPr wrap="square">
            <a:spAutoFit/>
          </a:bodyPr>
          <a:lstStyle/>
          <a:p>
            <a:pPr indent="266700" algn="just">
              <a:lnSpc>
                <a:spcPct val="150000"/>
              </a:lnSpc>
              <a:spcAft>
                <a:spcPts val="0"/>
              </a:spcAft>
            </a:pPr>
            <a:r>
              <a:rPr lang="zh-CN" altLang="zh-CN" sz="1050" dirty="0">
                <a:solidFill>
                  <a:srgbClr val="000000"/>
                </a:solidFill>
                <a:latin typeface="NEU-BZ-S92"/>
                <a:ea typeface="黑体" panose="02010609060101010101" pitchFamily="49" charset="-122"/>
                <a:cs typeface="Times New Roman" panose="02020603050405020304" pitchFamily="18" charset="0"/>
              </a:rPr>
              <a:t>由上式可以看出</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当</a:t>
            </a:r>
            <a:r>
              <a:rPr lang="en-US" altLang="zh-CN" sz="1050" dirty="0">
                <a:solidFill>
                  <a:srgbClr val="000000"/>
                </a:solidFill>
                <a:latin typeface="NEU-BZ-S92"/>
                <a:ea typeface="黑体" panose="02010609060101010101" pitchFamily="49" charset="-122"/>
                <a:cs typeface="Times New Roman" panose="02020603050405020304" pitchFamily="18" charset="0"/>
              </a:rPr>
              <a:t>ε</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0</a:t>
            </a:r>
            <a:r>
              <a:rPr lang="zh-CN" altLang="zh-CN" sz="1050" dirty="0">
                <a:solidFill>
                  <a:srgbClr val="000000"/>
                </a:solidFill>
                <a:latin typeface="NEU-BZ-S92"/>
                <a:ea typeface="黑体" panose="02010609060101010101" pitchFamily="49" charset="-122"/>
                <a:cs typeface="Times New Roman" panose="02020603050405020304" pitchFamily="18" charset="0"/>
              </a:rPr>
              <a:t>时</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它就是同心环形缝隙的流量公式</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当</a:t>
            </a:r>
            <a:r>
              <a:rPr lang="en-US" altLang="zh-CN" sz="1050" dirty="0">
                <a:solidFill>
                  <a:srgbClr val="000000"/>
                </a:solidFill>
                <a:latin typeface="NEU-BZ-S92"/>
                <a:ea typeface="黑体" panose="02010609060101010101" pitchFamily="49" charset="-122"/>
                <a:cs typeface="Times New Roman" panose="02020603050405020304" pitchFamily="18" charset="0"/>
              </a:rPr>
              <a:t>ε</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1,</a:t>
            </a:r>
            <a:r>
              <a:rPr lang="zh-CN" altLang="zh-CN" sz="1050" dirty="0">
                <a:solidFill>
                  <a:srgbClr val="000000"/>
                </a:solidFill>
                <a:latin typeface="NEU-BZ-S92"/>
                <a:ea typeface="黑体" panose="02010609060101010101" pitchFamily="49" charset="-122"/>
                <a:cs typeface="Times New Roman" panose="02020603050405020304" pitchFamily="18" charset="0"/>
              </a:rPr>
              <a:t>即有最大偏心量时</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其流量为同心环形缝隙流量的</a:t>
            </a:r>
            <a:r>
              <a:rPr lang="en-US" altLang="zh-CN" sz="1050" dirty="0">
                <a:solidFill>
                  <a:srgbClr val="000000"/>
                </a:solidFill>
                <a:latin typeface="NEU-BZ-S92"/>
                <a:ea typeface="黑体" panose="02010609060101010101" pitchFamily="49" charset="-122"/>
                <a:cs typeface="Times New Roman" panose="02020603050405020304" pitchFamily="18" charset="0"/>
              </a:rPr>
              <a:t>2</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5</a:t>
            </a:r>
            <a:r>
              <a:rPr lang="zh-CN" altLang="zh-CN" sz="1050" dirty="0">
                <a:solidFill>
                  <a:srgbClr val="000000"/>
                </a:solidFill>
                <a:latin typeface="NEU-BZ-S92"/>
                <a:ea typeface="黑体" panose="02010609060101010101" pitchFamily="49" charset="-122"/>
                <a:cs typeface="Times New Roman" panose="02020603050405020304" pitchFamily="18" charset="0"/>
              </a:rPr>
              <a:t>倍。因此在液压元件中</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b="1" dirty="0">
                <a:solidFill>
                  <a:srgbClr val="FF0000"/>
                </a:solidFill>
                <a:latin typeface="NEU-BZ-S92"/>
                <a:ea typeface="黑体" panose="02010609060101010101" pitchFamily="49" charset="-122"/>
                <a:cs typeface="Times New Roman" panose="02020603050405020304" pitchFamily="18" charset="0"/>
              </a:rPr>
              <a:t>为了减小缝隙泄漏量</a:t>
            </a:r>
            <a:r>
              <a:rPr lang="en-US" altLang="zh-CN" sz="1050" b="1" dirty="0">
                <a:solidFill>
                  <a:srgbClr val="FF0000"/>
                </a:solidFill>
                <a:latin typeface="NEU-BZ-S92"/>
                <a:ea typeface="黑体" panose="02010609060101010101" pitchFamily="49" charset="-122"/>
                <a:cs typeface="Times New Roman" panose="02020603050405020304" pitchFamily="18" charset="0"/>
              </a:rPr>
              <a:t>,</a:t>
            </a:r>
            <a:r>
              <a:rPr lang="zh-CN" altLang="zh-CN" sz="1050" b="1" dirty="0">
                <a:solidFill>
                  <a:srgbClr val="FF0000"/>
                </a:solidFill>
                <a:latin typeface="NEU-BZ-S92"/>
                <a:ea typeface="黑体" panose="02010609060101010101" pitchFamily="49" charset="-122"/>
                <a:cs typeface="Times New Roman" panose="02020603050405020304" pitchFamily="18" charset="0"/>
              </a:rPr>
              <a:t>应采取措施</a:t>
            </a:r>
            <a:r>
              <a:rPr lang="en-US" altLang="zh-CN" sz="1050" b="1" dirty="0">
                <a:solidFill>
                  <a:srgbClr val="FF0000"/>
                </a:solidFill>
                <a:latin typeface="NEU-BZ-S92"/>
                <a:ea typeface="黑体" panose="02010609060101010101" pitchFamily="49" charset="-122"/>
                <a:cs typeface="Times New Roman" panose="02020603050405020304" pitchFamily="18" charset="0"/>
              </a:rPr>
              <a:t>,</a:t>
            </a:r>
            <a:r>
              <a:rPr lang="zh-CN" altLang="zh-CN" sz="1050" b="1" dirty="0">
                <a:solidFill>
                  <a:srgbClr val="FF0000"/>
                </a:solidFill>
                <a:latin typeface="NEU-BZ-S92"/>
                <a:ea typeface="黑体" panose="02010609060101010101" pitchFamily="49" charset="-122"/>
                <a:cs typeface="Times New Roman" panose="02020603050405020304" pitchFamily="18" charset="0"/>
              </a:rPr>
              <a:t>尽量使其配合件处于同心状态</a:t>
            </a:r>
            <a:r>
              <a:rPr lang="zh-CN" altLang="zh-CN" sz="1050" dirty="0">
                <a:solidFill>
                  <a:srgbClr val="000000"/>
                </a:solidFill>
                <a:latin typeface="NEU-BZ-S92"/>
                <a:ea typeface="黑体" panose="02010609060101010101" pitchFamily="49" charset="-122"/>
                <a:cs typeface="Times New Roman" panose="02020603050405020304" pitchFamily="18" charset="0"/>
              </a:rPr>
              <a:t>。</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805331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heel(1)">
                                      <p:cBhvr>
                                        <p:cTn id="24" dur="20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500"/>
                                        <p:tgtEl>
                                          <p:spTgt spid="9"/>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
                                        </p:tgtEl>
                                        <p:attrNameLst>
                                          <p:attrName>style.visibility</p:attrName>
                                        </p:attrNameLst>
                                      </p:cBhvr>
                                      <p:to>
                                        <p:strVal val="visible"/>
                                      </p:to>
                                    </p:set>
                                    <p:animEffect transition="in" filter="wipe(left)">
                                      <p:cBhvr>
                                        <p:cTn id="61" dur="1000"/>
                                        <p:tgtEl>
                                          <p:spTgt spid="26"/>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fade">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9">
                                            <p:txEl>
                                              <p:pRg st="0" end="0"/>
                                            </p:txEl>
                                          </p:spTgt>
                                        </p:tgtEl>
                                        <p:attrNameLst>
                                          <p:attrName>style.visibility</p:attrName>
                                        </p:attrNameLst>
                                      </p:cBhvr>
                                      <p:to>
                                        <p:strVal val="visible"/>
                                      </p:to>
                                    </p:set>
                                    <p:animEffect transition="in" filter="wipe(left)">
                                      <p:cBhvr>
                                        <p:cTn id="71" dur="500"/>
                                        <p:tgtEl>
                                          <p:spTgt spid="29">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grpId="0" nodeType="click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1000"/>
                                        <p:tgtEl>
                                          <p:spTgt spid="32"/>
                                        </p:tgtEl>
                                      </p:cBhvr>
                                    </p:animEffect>
                                    <p:anim calcmode="lin" valueType="num">
                                      <p:cBhvr>
                                        <p:cTn id="77" dur="1000" fill="hold"/>
                                        <p:tgtEl>
                                          <p:spTgt spid="32"/>
                                        </p:tgtEl>
                                        <p:attrNameLst>
                                          <p:attrName>ppt_x</p:attrName>
                                        </p:attrNameLst>
                                      </p:cBhvr>
                                      <p:tavLst>
                                        <p:tav tm="0">
                                          <p:val>
                                            <p:strVal val="#ppt_x"/>
                                          </p:val>
                                        </p:tav>
                                        <p:tav tm="100000">
                                          <p:val>
                                            <p:strVal val="#ppt_x"/>
                                          </p:val>
                                        </p:tav>
                                      </p:tavLst>
                                    </p:anim>
                                    <p:anim calcmode="lin" valueType="num">
                                      <p:cBhvr>
                                        <p:cTn id="78"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4" grpId="0"/>
      <p:bldP spid="6" grpId="0"/>
      <p:bldP spid="9" grpId="0"/>
      <p:bldP spid="10" grpId="0"/>
      <p:bldP spid="20" grpId="0"/>
      <p:bldP spid="23" grpId="0"/>
      <p:bldP spid="26" grpId="0"/>
      <p:bldP spid="28" grpId="0"/>
      <p:bldP spid="30" grpId="0" animBg="1"/>
      <p:bldP spid="3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9">
            <a:extLst>
              <a:ext uri="{FF2B5EF4-FFF2-40B4-BE49-F238E27FC236}">
                <a16:creationId xmlns:a16="http://schemas.microsoft.com/office/drawing/2014/main" id="{2A234C77-CFDA-40D9-B77E-E6BE41C6A71D}"/>
              </a:ext>
            </a:extLst>
          </p:cNvPr>
          <p:cNvSpPr txBox="1">
            <a:spLocks noChangeArrowheads="1"/>
          </p:cNvSpPr>
          <p:nvPr/>
        </p:nvSpPr>
        <p:spPr bwMode="auto">
          <a:xfrm>
            <a:off x="322442" y="1434252"/>
            <a:ext cx="303973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600" dirty="0">
                <a:solidFill>
                  <a:srgbClr val="184972"/>
                </a:solidFill>
                <a:latin typeface="黑体" panose="02010609060101010101" pitchFamily="49" charset="-122"/>
                <a:ea typeface="黑体" panose="02010609060101010101" pitchFamily="49" charset="-122"/>
              </a:rPr>
              <a:t>（三）圆环平面缝隙</a:t>
            </a:r>
          </a:p>
        </p:txBody>
      </p:sp>
      <p:sp>
        <p:nvSpPr>
          <p:cNvPr id="6" name="文本框 19">
            <a:extLst>
              <a:ext uri="{FF2B5EF4-FFF2-40B4-BE49-F238E27FC236}">
                <a16:creationId xmlns:a16="http://schemas.microsoft.com/office/drawing/2014/main" id="{51CCBEEA-BC73-45B8-8081-3AD5B5F575FD}"/>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p>
        </p:txBody>
      </p:sp>
      <p:sp>
        <p:nvSpPr>
          <p:cNvPr id="8" name="直角三角形 7">
            <a:extLst>
              <a:ext uri="{FF2B5EF4-FFF2-40B4-BE49-F238E27FC236}">
                <a16:creationId xmlns:a16="http://schemas.microsoft.com/office/drawing/2014/main" id="{1B4363F2-B6C2-428C-B84B-80E97F0F29A6}"/>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9" name="直角三角形 8">
            <a:extLst>
              <a:ext uri="{FF2B5EF4-FFF2-40B4-BE49-F238E27FC236}">
                <a16:creationId xmlns:a16="http://schemas.microsoft.com/office/drawing/2014/main" id="{0CE1F111-ECD8-4279-B214-217A5D405427}"/>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0" name="直角三角形 9">
            <a:extLst>
              <a:ext uri="{FF2B5EF4-FFF2-40B4-BE49-F238E27FC236}">
                <a16:creationId xmlns:a16="http://schemas.microsoft.com/office/drawing/2014/main" id="{2CEEC2B7-3C77-48FF-9935-ADF27DBBACB0}"/>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1" name="直角三角形 10">
            <a:extLst>
              <a:ext uri="{FF2B5EF4-FFF2-40B4-BE49-F238E27FC236}">
                <a16:creationId xmlns:a16="http://schemas.microsoft.com/office/drawing/2014/main" id="{C303502D-BD1B-4D2B-936E-20A8C44ECEC2}"/>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直角三角形 11">
            <a:extLst>
              <a:ext uri="{FF2B5EF4-FFF2-40B4-BE49-F238E27FC236}">
                <a16:creationId xmlns:a16="http://schemas.microsoft.com/office/drawing/2014/main" id="{336B4E79-7E06-4EED-9A3B-5D782A47294B}"/>
              </a:ext>
            </a:extLst>
          </p:cNvPr>
          <p:cNvSpPr>
            <a:spLocks noChangeAspect="1"/>
          </p:cNvSpPr>
          <p:nvPr/>
        </p:nvSpPr>
        <p:spPr>
          <a:xfrm rot="2637755" flipH="1" flipV="1">
            <a:off x="380451" y="1466997"/>
            <a:ext cx="280244" cy="280244"/>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sp>
        <p:nvSpPr>
          <p:cNvPr id="13" name="直角三角形 12">
            <a:extLst>
              <a:ext uri="{FF2B5EF4-FFF2-40B4-BE49-F238E27FC236}">
                <a16:creationId xmlns:a16="http://schemas.microsoft.com/office/drawing/2014/main" id="{4C48DCB6-B682-495E-BF62-3F0F87566376}"/>
              </a:ext>
            </a:extLst>
          </p:cNvPr>
          <p:cNvSpPr>
            <a:spLocks noChangeAspect="1"/>
          </p:cNvSpPr>
          <p:nvPr/>
        </p:nvSpPr>
        <p:spPr>
          <a:xfrm rot="2637755" flipH="1" flipV="1">
            <a:off x="505220" y="1465946"/>
            <a:ext cx="275166" cy="27516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p>
        </p:txBody>
      </p:sp>
      <p:pic>
        <p:nvPicPr>
          <p:cNvPr id="16" name="3T34.EPS" descr="id:2147503938;FounderCES">
            <a:extLst>
              <a:ext uri="{FF2B5EF4-FFF2-40B4-BE49-F238E27FC236}">
                <a16:creationId xmlns:a16="http://schemas.microsoft.com/office/drawing/2014/main" id="{3773FFC4-1E7A-4DD0-AA61-65FE424311E3}"/>
              </a:ext>
            </a:extLst>
          </p:cNvPr>
          <p:cNvPicPr/>
          <p:nvPr/>
        </p:nvPicPr>
        <p:blipFill>
          <a:blip r:embed="rId2"/>
          <a:stretch>
            <a:fillRect/>
          </a:stretch>
        </p:blipFill>
        <p:spPr>
          <a:xfrm>
            <a:off x="6561708" y="1408989"/>
            <a:ext cx="2058035" cy="1763395"/>
          </a:xfrm>
          <a:prstGeom prst="rect">
            <a:avLst/>
          </a:prstGeom>
        </p:spPr>
      </p:pic>
      <p:sp>
        <p:nvSpPr>
          <p:cNvPr id="3" name="矩形 2">
            <a:extLst>
              <a:ext uri="{FF2B5EF4-FFF2-40B4-BE49-F238E27FC236}">
                <a16:creationId xmlns:a16="http://schemas.microsoft.com/office/drawing/2014/main" id="{F6AE63A7-6E6E-4D80-A3BC-85735D77B081}"/>
              </a:ext>
            </a:extLst>
          </p:cNvPr>
          <p:cNvSpPr/>
          <p:nvPr/>
        </p:nvSpPr>
        <p:spPr>
          <a:xfrm>
            <a:off x="6662254" y="3127221"/>
            <a:ext cx="1832553" cy="253531"/>
          </a:xfrm>
          <a:prstGeom prst="rect">
            <a:avLst/>
          </a:prstGeom>
        </p:spPr>
        <p:txBody>
          <a:bodyPr wrap="none">
            <a:spAutoFit/>
          </a:bodyPr>
          <a:lstStyle/>
          <a:p>
            <a:pPr indent="228600"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3</a:t>
            </a:r>
            <a:r>
              <a:rPr lang="en-US" altLang="zh-CN" sz="800" i="1" dirty="0">
                <a:solidFill>
                  <a:srgbClr val="000000"/>
                </a:solidFill>
                <a:latin typeface="NEU-BZ-S92"/>
                <a:ea typeface="方正书宋_GBK"/>
                <a:cs typeface="Times New Roman" panose="02020603050405020304" pitchFamily="18" charset="0"/>
              </a:rPr>
              <a:t>-</a:t>
            </a:r>
            <a:r>
              <a:rPr lang="en-US" altLang="zh-CN" sz="800" dirty="0">
                <a:solidFill>
                  <a:srgbClr val="000000"/>
                </a:solidFill>
                <a:latin typeface="NEU-BZ-S92"/>
                <a:ea typeface="方正书宋_GBK"/>
                <a:cs typeface="Times New Roman" panose="02020603050405020304" pitchFamily="18" charset="0"/>
              </a:rPr>
              <a:t>34</a:t>
            </a:r>
            <a:r>
              <a:rPr lang="zh-CN" altLang="zh-CN" sz="800" i="1" dirty="0">
                <a:solidFill>
                  <a:srgbClr val="000000"/>
                </a:solidFill>
                <a:latin typeface="NEU-BZ-S92"/>
                <a:ea typeface="方正书宋_GBK"/>
                <a:cs typeface="Times New Roman" panose="02020603050405020304" pitchFamily="18" charset="0"/>
              </a:rPr>
              <a:t>　</a:t>
            </a:r>
            <a:r>
              <a:rPr lang="zh-CN" altLang="zh-CN" sz="800" dirty="0">
                <a:solidFill>
                  <a:srgbClr val="000000"/>
                </a:solidFill>
                <a:latin typeface="NEU-BZ-S92"/>
                <a:ea typeface="方正书宋_GBK"/>
                <a:cs typeface="Times New Roman" panose="02020603050405020304" pitchFamily="18" charset="0"/>
              </a:rPr>
              <a:t>圆环平面缝隙间的液流</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F6E5FFF2-DF0D-461F-9C78-03265E929496}"/>
              </a:ext>
            </a:extLst>
          </p:cNvPr>
          <p:cNvSpPr/>
          <p:nvPr/>
        </p:nvSpPr>
        <p:spPr>
          <a:xfrm>
            <a:off x="366786" y="1889142"/>
            <a:ext cx="5990781" cy="769441"/>
          </a:xfrm>
          <a:prstGeom prst="rect">
            <a:avLst/>
          </a:prstGeom>
        </p:spPr>
        <p:txBody>
          <a:bodyPr wrap="square">
            <a:spAutoFit/>
          </a:bodyPr>
          <a:lstStyle/>
          <a:p>
            <a:pPr indent="252000" algn="just">
              <a:lnSpc>
                <a:spcPct val="200000"/>
              </a:lnSpc>
            </a:pPr>
            <a:r>
              <a:rPr lang="zh-CN" altLang="zh-CN" sz="1100" dirty="0">
                <a:solidFill>
                  <a:srgbClr val="000000"/>
                </a:solidFill>
                <a:ea typeface="黑体" panose="02010609060101010101" pitchFamily="49" charset="-122"/>
                <a:cs typeface="Times New Roman" panose="02020603050405020304" pitchFamily="18" charset="0"/>
              </a:rPr>
              <a:t>这里</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100" dirty="0">
                <a:solidFill>
                  <a:srgbClr val="000000"/>
                </a:solidFill>
                <a:ea typeface="黑体" panose="02010609060101010101" pitchFamily="49" charset="-122"/>
                <a:cs typeface="Times New Roman" panose="02020603050405020304" pitchFamily="18" charset="0"/>
              </a:rPr>
              <a:t>圆环与平面之间无相对运动</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100" dirty="0">
                <a:solidFill>
                  <a:srgbClr val="000000"/>
                </a:solidFill>
                <a:ea typeface="黑体" panose="02010609060101010101" pitchFamily="49" charset="-122"/>
                <a:cs typeface="Times New Roman" panose="02020603050405020304" pitchFamily="18" charset="0"/>
              </a:rPr>
              <a:t>液体自圆环中心向外辐射流出。设圆环的大、小半径为</a:t>
            </a:r>
            <a:r>
              <a:rPr lang="en-US" altLang="zh-CN" sz="1100" i="1" dirty="0">
                <a:solidFill>
                  <a:srgbClr val="000000"/>
                </a:solidFill>
                <a:ea typeface="黑体" panose="02010609060101010101" pitchFamily="49" charset="-122"/>
                <a:cs typeface="Times New Roman" panose="02020603050405020304" pitchFamily="18" charset="0"/>
              </a:rPr>
              <a:t>r</a:t>
            </a:r>
            <a:r>
              <a:rPr lang="en-US" altLang="zh-CN" sz="1100" baseline="-25000" dirty="0">
                <a:solidFill>
                  <a:srgbClr val="000000"/>
                </a:solidFill>
                <a:ea typeface="黑体" panose="02010609060101010101" pitchFamily="49" charset="-122"/>
                <a:cs typeface="Times New Roman" panose="02020603050405020304" pitchFamily="18" charset="0"/>
              </a:rPr>
              <a:t>2</a:t>
            </a:r>
            <a:r>
              <a:rPr lang="zh-CN" altLang="zh-CN" sz="1100" dirty="0">
                <a:solidFill>
                  <a:srgbClr val="000000"/>
                </a:solidFill>
                <a:ea typeface="黑体" panose="02010609060101010101" pitchFamily="49" charset="-122"/>
                <a:cs typeface="Times New Roman" panose="02020603050405020304" pitchFamily="18" charset="0"/>
              </a:rPr>
              <a:t>和</a:t>
            </a:r>
            <a:r>
              <a:rPr lang="en-US" altLang="zh-CN" sz="1100" i="1" dirty="0">
                <a:solidFill>
                  <a:srgbClr val="000000"/>
                </a:solidFill>
                <a:ea typeface="黑体" panose="02010609060101010101" pitchFamily="49" charset="-122"/>
                <a:cs typeface="Times New Roman" panose="02020603050405020304" pitchFamily="18" charset="0"/>
              </a:rPr>
              <a:t>r</a:t>
            </a:r>
            <a:r>
              <a:rPr lang="en-US" altLang="zh-CN" sz="1100" baseline="-25000" dirty="0">
                <a:solidFill>
                  <a:srgbClr val="000000"/>
                </a:solidFill>
                <a:ea typeface="黑体" panose="02010609060101010101" pitchFamily="49" charset="-122"/>
                <a:cs typeface="Times New Roman" panose="02020603050405020304" pitchFamily="18" charset="0"/>
              </a:rPr>
              <a:t>1</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100" dirty="0">
                <a:solidFill>
                  <a:srgbClr val="000000"/>
                </a:solidFill>
                <a:ea typeface="黑体" panose="02010609060101010101" pitchFamily="49" charset="-122"/>
                <a:cs typeface="Times New Roman" panose="02020603050405020304" pitchFamily="18" charset="0"/>
              </a:rPr>
              <a:t>它与平面间的缝隙值为</a:t>
            </a:r>
            <a:r>
              <a:rPr lang="en-US" altLang="zh-CN" sz="1100" i="1" dirty="0">
                <a:solidFill>
                  <a:srgbClr val="000000"/>
                </a:solidFill>
                <a:ea typeface="黑体" panose="02010609060101010101" pitchFamily="49" charset="-122"/>
                <a:cs typeface="Times New Roman" panose="02020603050405020304" pitchFamily="18" charset="0"/>
              </a:rPr>
              <a:t>h</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100" dirty="0">
                <a:solidFill>
                  <a:srgbClr val="000000"/>
                </a:solidFill>
                <a:ea typeface="黑体" panose="02010609060101010101" pitchFamily="49" charset="-122"/>
                <a:cs typeface="Times New Roman" panose="02020603050405020304" pitchFamily="18" charset="0"/>
              </a:rPr>
              <a:t>则由式</a:t>
            </a:r>
            <a:r>
              <a:rPr lang="en-US" altLang="zh-CN" sz="1100" dirty="0">
                <a:solidFill>
                  <a:srgbClr val="000000"/>
                </a:solidFill>
                <a:ea typeface="黑体" panose="02010609060101010101" pitchFamily="49" charset="-122"/>
                <a:cs typeface="Times New Roman" panose="02020603050405020304" pitchFamily="18" charset="0"/>
              </a:rPr>
              <a:t>(3</a:t>
            </a:r>
            <a:r>
              <a:rPr lang="en-US" altLang="zh-CN" sz="1100" i="1" dirty="0">
                <a:solidFill>
                  <a:srgbClr val="000000"/>
                </a:solidFill>
                <a:ea typeface="黑体" panose="02010609060101010101" pitchFamily="49" charset="-122"/>
                <a:cs typeface="Times New Roman" panose="02020603050405020304" pitchFamily="18" charset="0"/>
              </a:rPr>
              <a:t>-</a:t>
            </a:r>
            <a:r>
              <a:rPr lang="en-US" altLang="zh-CN" sz="1100" dirty="0">
                <a:solidFill>
                  <a:srgbClr val="000000"/>
                </a:solidFill>
                <a:ea typeface="黑体" panose="02010609060101010101" pitchFamily="49" charset="-122"/>
                <a:cs typeface="Times New Roman" panose="02020603050405020304" pitchFamily="18" charset="0"/>
              </a:rPr>
              <a:t>57),</a:t>
            </a:r>
            <a:r>
              <a:rPr lang="zh-CN" altLang="zh-CN" sz="1100" dirty="0">
                <a:solidFill>
                  <a:srgbClr val="000000"/>
                </a:solidFill>
                <a:ea typeface="黑体" panose="02010609060101010101" pitchFamily="49" charset="-122"/>
                <a:cs typeface="Times New Roman" panose="02020603050405020304" pitchFamily="18" charset="0"/>
              </a:rPr>
              <a:t>并令</a:t>
            </a:r>
            <a:r>
              <a:rPr lang="en-US" altLang="zh-CN" sz="1100" i="1" dirty="0">
                <a:solidFill>
                  <a:srgbClr val="000000"/>
                </a:solidFill>
                <a:ea typeface="黑体" panose="02010609060101010101" pitchFamily="49" charset="-122"/>
                <a:cs typeface="Times New Roman" panose="02020603050405020304" pitchFamily="18" charset="0"/>
              </a:rPr>
              <a:t>u</a:t>
            </a:r>
            <a:r>
              <a:rPr lang="en-US" altLang="zh-CN" sz="1100" baseline="-25000" dirty="0">
                <a:solidFill>
                  <a:srgbClr val="000000"/>
                </a:solidFill>
                <a:ea typeface="黑体" panose="02010609060101010101" pitchFamily="49" charset="-122"/>
                <a:cs typeface="Times New Roman" panose="02020603050405020304" pitchFamily="18" charset="0"/>
              </a:rPr>
              <a:t>0</a:t>
            </a:r>
            <a:r>
              <a:rPr lang="en-US" altLang="zh-CN" sz="1100" i="1" dirty="0">
                <a:solidFill>
                  <a:srgbClr val="000000"/>
                </a:solidFill>
                <a:ea typeface="黑体" panose="02010609060101010101" pitchFamily="49" charset="-122"/>
                <a:cs typeface="Times New Roman" panose="02020603050405020304" pitchFamily="18" charset="0"/>
              </a:rPr>
              <a:t>=</a:t>
            </a:r>
            <a:r>
              <a:rPr lang="en-US" altLang="zh-CN" sz="1100" dirty="0">
                <a:solidFill>
                  <a:srgbClr val="000000"/>
                </a:solidFill>
                <a:ea typeface="黑体" panose="02010609060101010101" pitchFamily="49" charset="-122"/>
                <a:cs typeface="Times New Roman" panose="02020603050405020304" pitchFamily="18" charset="0"/>
              </a:rPr>
              <a:t>0,</a:t>
            </a:r>
            <a:r>
              <a:rPr lang="zh-CN" altLang="zh-CN" sz="1100" dirty="0">
                <a:solidFill>
                  <a:srgbClr val="000000"/>
                </a:solidFill>
                <a:ea typeface="黑体" panose="02010609060101010101" pitchFamily="49" charset="-122"/>
                <a:cs typeface="Times New Roman" panose="02020603050405020304" pitchFamily="18" charset="0"/>
              </a:rPr>
              <a:t>可得在半径为</a:t>
            </a:r>
            <a:r>
              <a:rPr lang="en-US" altLang="zh-CN" sz="1100" i="1" dirty="0">
                <a:solidFill>
                  <a:srgbClr val="000000"/>
                </a:solidFill>
                <a:ea typeface="黑体" panose="02010609060101010101" pitchFamily="49" charset="-122"/>
                <a:cs typeface="Times New Roman" panose="02020603050405020304" pitchFamily="18" charset="0"/>
              </a:rPr>
              <a:t>r</a:t>
            </a:r>
            <a:r>
              <a:rPr lang="zh-CN" altLang="zh-CN" sz="1100" dirty="0">
                <a:solidFill>
                  <a:srgbClr val="000000"/>
                </a:solidFill>
                <a:ea typeface="黑体" panose="02010609060101010101" pitchFamily="49" charset="-122"/>
                <a:cs typeface="Times New Roman" panose="02020603050405020304" pitchFamily="18" charset="0"/>
              </a:rPr>
              <a:t>、离下平面</a:t>
            </a:r>
            <a:r>
              <a:rPr lang="en-US" altLang="zh-CN" sz="1100" i="1" dirty="0">
                <a:solidFill>
                  <a:srgbClr val="000000"/>
                </a:solidFill>
                <a:ea typeface="黑体" panose="02010609060101010101" pitchFamily="49" charset="-122"/>
                <a:cs typeface="Times New Roman" panose="02020603050405020304" pitchFamily="18" charset="0"/>
              </a:rPr>
              <a:t>z</a:t>
            </a:r>
            <a:r>
              <a:rPr lang="zh-CN" altLang="zh-CN" sz="1100" dirty="0">
                <a:solidFill>
                  <a:srgbClr val="000000"/>
                </a:solidFill>
                <a:ea typeface="黑体" panose="02010609060101010101" pitchFamily="49" charset="-122"/>
                <a:cs typeface="Times New Roman" panose="02020603050405020304" pitchFamily="18" charset="0"/>
              </a:rPr>
              <a:t>处的径向速度为</a:t>
            </a:r>
            <a:endParaRPr lang="zh-CN" altLang="en-US" sz="2000" dirty="0"/>
          </a:p>
        </p:txBody>
      </p:sp>
      <p:sp>
        <p:nvSpPr>
          <p:cNvPr id="15" name="矩形 14">
            <a:extLst>
              <a:ext uri="{FF2B5EF4-FFF2-40B4-BE49-F238E27FC236}">
                <a16:creationId xmlns:a16="http://schemas.microsoft.com/office/drawing/2014/main" id="{923BA974-399E-41C6-9CE8-4D7E30B8808F}"/>
              </a:ext>
            </a:extLst>
          </p:cNvPr>
          <p:cNvSpPr/>
          <p:nvPr/>
        </p:nvSpPr>
        <p:spPr>
          <a:xfrm>
            <a:off x="3196429" y="1477660"/>
            <a:ext cx="3744936" cy="307777"/>
          </a:xfrm>
          <a:prstGeom prst="rect">
            <a:avLst/>
          </a:prstGeom>
        </p:spPr>
        <p:txBody>
          <a:bodyPr wrap="none">
            <a:spAutoFit/>
          </a:bodyPr>
          <a:lstStyle/>
          <a:p>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b="1" dirty="0">
                <a:solidFill>
                  <a:srgbClr val="FF0000"/>
                </a:solidFill>
                <a:latin typeface="Times New Roman" panose="02020603050405020304" pitchFamily="18" charset="0"/>
                <a:ea typeface="黑体" panose="02010609060101010101" pitchFamily="49" charset="-122"/>
              </a:rPr>
              <a:t>3</a:t>
            </a:r>
            <a:r>
              <a:rPr lang="en-US" altLang="zh-CN" sz="1400" b="1" i="1" dirty="0">
                <a:solidFill>
                  <a:srgbClr val="FF0000"/>
                </a:solidFill>
                <a:latin typeface="Times New Roman" panose="02020603050405020304" pitchFamily="18" charset="0"/>
                <a:ea typeface="黑体" panose="02010609060101010101" pitchFamily="49" charset="-122"/>
              </a:rPr>
              <a:t>-</a:t>
            </a:r>
            <a:r>
              <a:rPr lang="en-US" altLang="zh-CN" sz="1400" b="1" dirty="0">
                <a:solidFill>
                  <a:srgbClr val="FF0000"/>
                </a:solidFill>
                <a:latin typeface="Times New Roman" panose="02020603050405020304" pitchFamily="18" charset="0"/>
                <a:ea typeface="黑体" panose="02010609060101010101" pitchFamily="49" charset="-122"/>
              </a:rPr>
              <a:t>34</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所示为液体在</a:t>
            </a:r>
            <a:r>
              <a:rPr lang="zh-CN" altLang="en-US"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圆环平面</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缝隙间的流动。</a:t>
            </a:r>
            <a:endParaRPr lang="zh-CN" altLang="en-US" sz="1400" b="1" dirty="0">
              <a:solidFill>
                <a:srgbClr val="FF0000"/>
              </a:solidFill>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C1F29B3A-561E-464D-8B5C-1E0F3F5644D5}"/>
                  </a:ext>
                </a:extLst>
              </p:cNvPr>
              <p:cNvSpPr/>
              <p:nvPr/>
            </p:nvSpPr>
            <p:spPr>
              <a:xfrm>
                <a:off x="2346427" y="2570973"/>
                <a:ext cx="1590051" cy="4719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m:rPr>
                              <m:sty m:val="p"/>
                            </m:rPr>
                            <a:rPr lang="zh-CN" altLang="en-US" sz="1200" i="0">
                              <a:latin typeface="Cambria Math" panose="02040503050406030204" pitchFamily="18" charset="0"/>
                            </a:rPr>
                            <m:t>r</m:t>
                          </m:r>
                        </m:sub>
                      </m:sSub>
                      <m:r>
                        <a:rPr lang="zh-CN" altLang="en-US" sz="1200" i="0">
                          <a:latin typeface="Cambria Math" panose="02040503050406030204" pitchFamily="18" charset="0"/>
                        </a:rPr>
                        <m:t>=</m:t>
                      </m:r>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2</m:t>
                          </m:r>
                          <m:r>
                            <a:rPr lang="zh-CN" altLang="en-US" sz="1200" i="1">
                              <a:latin typeface="Cambria Math" panose="02040503050406030204" pitchFamily="18" charset="0"/>
                            </a:rPr>
                            <m:t>𝜇</m:t>
                          </m:r>
                        </m:den>
                      </m:f>
                      <m:r>
                        <m:rPr>
                          <m:nor/>
                        </m:rPr>
                        <a:rPr lang="zh-CN" altLang="en-US" sz="1200" i="1">
                          <a:latin typeface="Cambria Math" panose="02040503050406030204" pitchFamily="18" charset="0"/>
                        </a:rPr>
                        <m:t>(</m:t>
                      </m:r>
                      <m:r>
                        <a:rPr lang="zh-CN" altLang="en-US" sz="1200" i="1">
                          <a:latin typeface="Cambria Math" panose="02040503050406030204" pitchFamily="18" charset="0"/>
                        </a:rPr>
                        <m:t>h</m:t>
                      </m:r>
                      <m:r>
                        <m:rPr>
                          <m:nor/>
                        </m:rPr>
                        <a:rPr lang="zh-CN" altLang="en-US" sz="1200" i="1">
                          <a:latin typeface="Cambria Math" panose="02040503050406030204" pitchFamily="18" charset="0"/>
                        </a:rPr>
                        <m:t>−</m:t>
                      </m:r>
                      <m:r>
                        <a:rPr lang="zh-CN" altLang="en-US" sz="1200" i="1">
                          <a:latin typeface="Cambria Math" panose="02040503050406030204" pitchFamily="18" charset="0"/>
                        </a:rPr>
                        <m:t>𝑧</m:t>
                      </m:r>
                      <m:r>
                        <m:rPr>
                          <m:nor/>
                        </m:rPr>
                        <a:rPr lang="zh-CN" altLang="en-US" sz="1200" i="1">
                          <a:latin typeface="Cambria Math" panose="02040503050406030204" pitchFamily="18" charset="0"/>
                        </a:rPr>
                        <m:t>)</m:t>
                      </m:r>
                      <m:r>
                        <a:rPr lang="zh-CN" altLang="en-US" sz="1200" i="1">
                          <a:latin typeface="Cambria Math" panose="02040503050406030204" pitchFamily="18" charset="0"/>
                        </a:rPr>
                        <m:t>𝑧</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𝑝</m:t>
                          </m:r>
                        </m:num>
                        <m:den>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𝑟</m:t>
                          </m:r>
                        </m:den>
                      </m:f>
                    </m:oMath>
                  </m:oMathPara>
                </a14:m>
                <a:endParaRPr lang="zh-CN" altLang="en-US" sz="1200" dirty="0"/>
              </a:p>
            </p:txBody>
          </p:sp>
        </mc:Choice>
        <mc:Fallback xmlns="">
          <p:sp>
            <p:nvSpPr>
              <p:cNvPr id="7" name="矩形 6">
                <a:extLst>
                  <a:ext uri="{FF2B5EF4-FFF2-40B4-BE49-F238E27FC236}">
                    <a16:creationId xmlns:a16="http://schemas.microsoft.com/office/drawing/2014/main" id="{C1F29B3A-561E-464D-8B5C-1E0F3F5644D5}"/>
                  </a:ext>
                </a:extLst>
              </p:cNvPr>
              <p:cNvSpPr>
                <a:spLocks noRot="1" noChangeAspect="1" noMove="1" noResize="1" noEditPoints="1" noAdjustHandles="1" noChangeArrowheads="1" noChangeShapeType="1" noTextEdit="1"/>
              </p:cNvSpPr>
              <p:nvPr/>
            </p:nvSpPr>
            <p:spPr>
              <a:xfrm>
                <a:off x="2346427" y="2570973"/>
                <a:ext cx="1590051" cy="471924"/>
              </a:xfrm>
              <a:prstGeom prst="rect">
                <a:avLst/>
              </a:prstGeom>
              <a:blipFill>
                <a:blip r:embed="rId3"/>
                <a:stretch>
                  <a:fillRect b="-1299"/>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62943D94-50A7-4674-8C19-2CC14C81462F}"/>
              </a:ext>
            </a:extLst>
          </p:cNvPr>
          <p:cNvSpPr/>
          <p:nvPr/>
        </p:nvSpPr>
        <p:spPr>
          <a:xfrm>
            <a:off x="366786" y="3111206"/>
            <a:ext cx="1370888" cy="270010"/>
          </a:xfrm>
          <a:prstGeom prst="rect">
            <a:avLst/>
          </a:prstGeom>
        </p:spPr>
        <p:txBody>
          <a:bodyPr wrap="none">
            <a:spAutoFit/>
          </a:bodyPr>
          <a:lstStyle/>
          <a:p>
            <a:pPr indent="266700">
              <a:lnSpc>
                <a:spcPts val="1575"/>
              </a:lnSpc>
              <a:spcAft>
                <a:spcPts val="0"/>
              </a:spcAft>
            </a:pPr>
            <a:r>
              <a:rPr lang="zh-CN" altLang="zh-CN" sz="1100" dirty="0">
                <a:solidFill>
                  <a:srgbClr val="000000"/>
                </a:solidFill>
                <a:latin typeface="+mn-ea"/>
                <a:cs typeface="Times New Roman" panose="02020603050405020304" pitchFamily="18" charset="0"/>
              </a:rPr>
              <a:t>流过的流量为</a:t>
            </a:r>
            <a:r>
              <a:rPr lang="en-US" altLang="zh-CN" sz="1100" dirty="0">
                <a:solidFill>
                  <a:srgbClr val="000000"/>
                </a:solidFill>
                <a:latin typeface="+mn-ea"/>
                <a:cs typeface="Times New Roman" panose="02020603050405020304" pitchFamily="18" charset="0"/>
              </a:rPr>
              <a:t> </a:t>
            </a:r>
            <a:endParaRPr lang="zh-CN" altLang="zh-CN" sz="1100" dirty="0">
              <a:solidFill>
                <a:srgbClr val="000000"/>
              </a:solidFill>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2086D4F1-1913-45E4-85AA-748B24BD3B01}"/>
                  </a:ext>
                </a:extLst>
              </p:cNvPr>
              <p:cNvSpPr/>
              <p:nvPr/>
            </p:nvSpPr>
            <p:spPr>
              <a:xfrm>
                <a:off x="1559636" y="2990500"/>
                <a:ext cx="2307683" cy="51142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𝑞</m:t>
                      </m:r>
                      <m:r>
                        <a:rPr lang="zh-CN" altLang="en-US" sz="1200" i="0">
                          <a:latin typeface="Cambria Math" panose="02040503050406030204" pitchFamily="18" charset="0"/>
                        </a:rPr>
                        <m:t>=</m:t>
                      </m:r>
                      <m:nary>
                        <m:naryPr>
                          <m:limLoc m:val="subSup"/>
                          <m:grow m:val="on"/>
                          <m:ctrlPr>
                            <a:rPr lang="zh-CN" altLang="en-US" sz="1200" i="1">
                              <a:latin typeface="Cambria Math" panose="02040503050406030204" pitchFamily="18" charset="0"/>
                            </a:rPr>
                          </m:ctrlPr>
                        </m:naryPr>
                        <m:sub>
                          <m:r>
                            <a:rPr lang="zh-CN" altLang="en-US" sz="1200" i="0">
                              <a:latin typeface="Cambria Math" panose="02040503050406030204" pitchFamily="18" charset="0"/>
                            </a:rPr>
                            <m:t>0</m:t>
                          </m:r>
                        </m:sub>
                        <m:sup>
                          <m:r>
                            <a:rPr lang="zh-CN" altLang="en-US" sz="1200" i="1">
                              <a:latin typeface="Cambria Math" panose="02040503050406030204" pitchFamily="18" charset="0"/>
                            </a:rPr>
                            <m:t>h</m:t>
                          </m:r>
                        </m:sup>
                        <m:e/>
                      </m:nary>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𝑢</m:t>
                          </m:r>
                        </m:e>
                        <m:sub>
                          <m:r>
                            <m:rPr>
                              <m:sty m:val="p"/>
                            </m:rPr>
                            <a:rPr lang="zh-CN" altLang="en-US" sz="1200" i="0">
                              <a:latin typeface="Cambria Math" panose="02040503050406030204" pitchFamily="18" charset="0"/>
                            </a:rPr>
                            <m:t>r</m:t>
                          </m:r>
                        </m:sub>
                      </m:sSub>
                      <m:r>
                        <a:rPr lang="zh-CN" altLang="en-US" sz="1200" i="0">
                          <a:latin typeface="Cambria Math" panose="02040503050406030204" pitchFamily="18" charset="0"/>
                        </a:rPr>
                        <m:t>2</m:t>
                      </m:r>
                      <m:r>
                        <m:rPr>
                          <m:sty m:val="p"/>
                        </m:rPr>
                        <a:rPr lang="zh-CN" altLang="en-US" sz="1200" i="0">
                          <a:latin typeface="Cambria Math" panose="02040503050406030204" pitchFamily="18" charset="0"/>
                        </a:rPr>
                        <m:t>π</m:t>
                      </m:r>
                      <m:r>
                        <a:rPr lang="zh-CN" altLang="en-US" sz="1200" i="1">
                          <a:latin typeface="Cambria Math" panose="02040503050406030204" pitchFamily="18" charset="0"/>
                        </a:rPr>
                        <m:t>𝑟</m:t>
                      </m:r>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𝑧</m:t>
                      </m:r>
                      <m:r>
                        <a:rPr lang="zh-CN" altLang="en-US" sz="1200" i="0">
                          <a:latin typeface="Cambria Math" panose="02040503050406030204" pitchFamily="18" charset="0"/>
                        </a:rPr>
                        <m:t>=</m:t>
                      </m:r>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π</m:t>
                          </m:r>
                          <m:r>
                            <a:rPr lang="zh-CN" altLang="en-US" sz="1200" i="1">
                              <a:latin typeface="Cambria Math" panose="02040503050406030204" pitchFamily="18" charset="0"/>
                            </a:rPr>
                            <m:t>𝑟</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h</m:t>
                              </m:r>
                            </m:e>
                            <m:sup>
                              <m:r>
                                <a:rPr lang="zh-CN" altLang="en-US" sz="1200" i="0">
                                  <a:latin typeface="Cambria Math" panose="02040503050406030204" pitchFamily="18" charset="0"/>
                                </a:rPr>
                                <m:t>3</m:t>
                              </m:r>
                            </m:sup>
                          </m:sSup>
                        </m:num>
                        <m:den>
                          <m:r>
                            <a:rPr lang="zh-CN" altLang="en-US" sz="1200" i="0">
                              <a:latin typeface="Cambria Math" panose="02040503050406030204" pitchFamily="18" charset="0"/>
                            </a:rPr>
                            <m:t>6</m:t>
                          </m:r>
                          <m:r>
                            <a:rPr lang="zh-CN" altLang="en-US" sz="1200" i="1">
                              <a:latin typeface="Cambria Math" panose="02040503050406030204" pitchFamily="18" charset="0"/>
                            </a:rPr>
                            <m:t>𝜇</m:t>
                          </m:r>
                        </m:den>
                      </m:f>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𝑝</m:t>
                          </m:r>
                        </m:num>
                        <m:den>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𝑟</m:t>
                          </m:r>
                        </m:den>
                      </m:f>
                    </m:oMath>
                  </m:oMathPara>
                </a14:m>
                <a:endParaRPr lang="zh-CN" altLang="en-US" sz="1200" dirty="0"/>
              </a:p>
            </p:txBody>
          </p:sp>
        </mc:Choice>
        <mc:Fallback xmlns="">
          <p:sp>
            <p:nvSpPr>
              <p:cNvPr id="19" name="矩形 18">
                <a:extLst>
                  <a:ext uri="{FF2B5EF4-FFF2-40B4-BE49-F238E27FC236}">
                    <a16:creationId xmlns:a16="http://schemas.microsoft.com/office/drawing/2014/main" id="{2086D4F1-1913-45E4-85AA-748B24BD3B01}"/>
                  </a:ext>
                </a:extLst>
              </p:cNvPr>
              <p:cNvSpPr>
                <a:spLocks noRot="1" noChangeAspect="1" noMove="1" noResize="1" noEditPoints="1" noAdjustHandles="1" noChangeArrowheads="1" noChangeShapeType="1" noTextEdit="1"/>
              </p:cNvSpPr>
              <p:nvPr/>
            </p:nvSpPr>
            <p:spPr>
              <a:xfrm>
                <a:off x="1559636" y="2990500"/>
                <a:ext cx="2307683" cy="511422"/>
              </a:xfrm>
              <a:prstGeom prst="rect">
                <a:avLst/>
              </a:prstGeom>
              <a:blipFill>
                <a:blip r:embed="rId4"/>
                <a:stretch>
                  <a:fillRect l="-11111" t="-142169" b="-214458"/>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DB379DF3-73CE-4A31-91B9-DFE5877D63D9}"/>
              </a:ext>
            </a:extLst>
          </p:cNvPr>
          <p:cNvSpPr/>
          <p:nvPr/>
        </p:nvSpPr>
        <p:spPr>
          <a:xfrm>
            <a:off x="3867319" y="3150810"/>
            <a:ext cx="325730" cy="261610"/>
          </a:xfrm>
          <a:prstGeom prst="rect">
            <a:avLst/>
          </a:prstGeom>
        </p:spPr>
        <p:txBody>
          <a:bodyPr wrap="none">
            <a:spAutoFit/>
          </a:bodyPr>
          <a:lstStyle/>
          <a:p>
            <a:r>
              <a:rPr lang="zh-CN" altLang="zh-CN" sz="1100" dirty="0">
                <a:solidFill>
                  <a:srgbClr val="000000"/>
                </a:solidFill>
                <a:latin typeface="Times New Roman" panose="02020603050405020304" pitchFamily="18" charset="0"/>
                <a:ea typeface="方正书宋_GBK"/>
                <a:cs typeface="Times New Roman" panose="02020603050405020304" pitchFamily="18" charset="0"/>
              </a:rPr>
              <a:t>即</a:t>
            </a:r>
            <a:endParaRPr lang="zh-CN" altLang="en-US" sz="2000" dirty="0"/>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BD12F1B0-6E63-4446-BC3D-A5926D8AC2E7}"/>
                  </a:ext>
                </a:extLst>
              </p:cNvPr>
              <p:cNvSpPr/>
              <p:nvPr/>
            </p:nvSpPr>
            <p:spPr>
              <a:xfrm>
                <a:off x="4180724" y="3035779"/>
                <a:ext cx="1068369" cy="4430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en-US" sz="1200" i="1">
                              <a:latin typeface="Cambria Math" panose="02040503050406030204" pitchFamily="18" charset="0"/>
                            </a:rPr>
                          </m:ctrlPr>
                        </m:fPr>
                        <m:num>
                          <m:r>
                            <m:rPr>
                              <m:sty m:val="p"/>
                            </m:rPr>
                            <a:rPr lang="zh-CN" altLang="en-US" sz="1200">
                              <a:latin typeface="Cambria Math" panose="02040503050406030204" pitchFamily="18" charset="0"/>
                            </a:rPr>
                            <m:t>d</m:t>
                          </m:r>
                          <m:r>
                            <a:rPr lang="zh-CN" altLang="en-US" sz="1200" i="1">
                              <a:latin typeface="Cambria Math" panose="02040503050406030204" pitchFamily="18" charset="0"/>
                            </a:rPr>
                            <m:t>𝑝</m:t>
                          </m:r>
                        </m:num>
                        <m:den>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𝑟</m:t>
                          </m:r>
                        </m:den>
                      </m:f>
                      <m:r>
                        <a:rPr lang="zh-CN" altLang="en-US" sz="1200" i="0">
                          <a:latin typeface="Cambria Math" panose="02040503050406030204" pitchFamily="18" charset="0"/>
                        </a:rPr>
                        <m:t>=</m:t>
                      </m:r>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6</m:t>
                          </m:r>
                          <m:r>
                            <a:rPr lang="zh-CN" altLang="en-US" sz="1200" i="1">
                              <a:latin typeface="Cambria Math" panose="02040503050406030204" pitchFamily="18" charset="0"/>
                            </a:rPr>
                            <m:t>𝜇</m:t>
                          </m:r>
                          <m:r>
                            <a:rPr lang="zh-CN" altLang="en-US" sz="1200" i="1">
                              <a:latin typeface="Cambria Math" panose="02040503050406030204" pitchFamily="18" charset="0"/>
                            </a:rPr>
                            <m:t>𝑞</m:t>
                          </m:r>
                        </m:num>
                        <m:den>
                          <m:r>
                            <m:rPr>
                              <m:sty m:val="p"/>
                            </m:rPr>
                            <a:rPr lang="zh-CN" altLang="en-US" sz="1200" i="0">
                              <a:latin typeface="Cambria Math" panose="02040503050406030204" pitchFamily="18" charset="0"/>
                            </a:rPr>
                            <m:t>π</m:t>
                          </m:r>
                          <m:r>
                            <a:rPr lang="zh-CN" altLang="en-US" sz="1200" i="1">
                              <a:latin typeface="Cambria Math" panose="02040503050406030204" pitchFamily="18" charset="0"/>
                            </a:rPr>
                            <m:t>𝑟</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h</m:t>
                              </m:r>
                            </m:e>
                            <m:sup>
                              <m:r>
                                <a:rPr lang="zh-CN" altLang="en-US" sz="1200" i="0">
                                  <a:latin typeface="Cambria Math" panose="02040503050406030204" pitchFamily="18" charset="0"/>
                                </a:rPr>
                                <m:t>3</m:t>
                              </m:r>
                            </m:sup>
                          </m:sSup>
                        </m:den>
                      </m:f>
                    </m:oMath>
                  </m:oMathPara>
                </a14:m>
                <a:endParaRPr lang="zh-CN" altLang="en-US" sz="1200" dirty="0"/>
              </a:p>
            </p:txBody>
          </p:sp>
        </mc:Choice>
        <mc:Fallback xmlns="">
          <p:sp>
            <p:nvSpPr>
              <p:cNvPr id="22" name="矩形 21">
                <a:extLst>
                  <a:ext uri="{FF2B5EF4-FFF2-40B4-BE49-F238E27FC236}">
                    <a16:creationId xmlns:a16="http://schemas.microsoft.com/office/drawing/2014/main" id="{BD12F1B0-6E63-4446-BC3D-A5926D8AC2E7}"/>
                  </a:ext>
                </a:extLst>
              </p:cNvPr>
              <p:cNvSpPr>
                <a:spLocks noRot="1" noChangeAspect="1" noMove="1" noResize="1" noEditPoints="1" noAdjustHandles="1" noChangeArrowheads="1" noChangeShapeType="1" noTextEdit="1"/>
              </p:cNvSpPr>
              <p:nvPr/>
            </p:nvSpPr>
            <p:spPr>
              <a:xfrm>
                <a:off x="4180724" y="3035779"/>
                <a:ext cx="1068369" cy="443006"/>
              </a:xfrm>
              <a:prstGeom prst="rect">
                <a:avLst/>
              </a:prstGeom>
              <a:blipFill>
                <a:blip r:embed="rId5"/>
                <a:stretch>
                  <a:fillRect b="-1370"/>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7E0DE362-070F-4E93-88CB-4A84685B456B}"/>
              </a:ext>
            </a:extLst>
          </p:cNvPr>
          <p:cNvSpPr/>
          <p:nvPr/>
        </p:nvSpPr>
        <p:spPr>
          <a:xfrm>
            <a:off x="366786" y="3644959"/>
            <a:ext cx="1335622" cy="280718"/>
          </a:xfrm>
          <a:prstGeom prst="rect">
            <a:avLst/>
          </a:prstGeom>
        </p:spPr>
        <p:txBody>
          <a:bodyPr wrap="none">
            <a:spAutoFit/>
          </a:bodyPr>
          <a:lstStyle/>
          <a:p>
            <a:pPr indent="266700">
              <a:lnSpc>
                <a:spcPts val="1575"/>
              </a:lnSpc>
              <a:spcAft>
                <a:spcPts val="0"/>
              </a:spcAft>
            </a:pPr>
            <a:r>
              <a:rPr lang="zh-CN" altLang="zh-CN" sz="1100" dirty="0">
                <a:solidFill>
                  <a:srgbClr val="000000"/>
                </a:solidFill>
                <a:latin typeface="NEU-BZ-S92"/>
                <a:ea typeface="黑体" panose="02010609060101010101" pitchFamily="49" charset="-122"/>
                <a:cs typeface="Times New Roman" panose="02020603050405020304" pitchFamily="18" charset="0"/>
              </a:rPr>
              <a:t>对上式积分</a:t>
            </a:r>
            <a:r>
              <a:rPr lang="en-US" altLang="zh-CN" sz="1100" dirty="0">
                <a:solidFill>
                  <a:srgbClr val="000000"/>
                </a:solidFill>
                <a:latin typeface="NEU-BZ-S92"/>
                <a:ea typeface="黑体" panose="02010609060101010101" pitchFamily="49" charset="-122"/>
                <a:cs typeface="Times New Roman" panose="02020603050405020304" pitchFamily="18" charset="0"/>
              </a:rPr>
              <a:t>,</a:t>
            </a:r>
            <a:r>
              <a:rPr lang="zh-CN" altLang="zh-CN" sz="1100" dirty="0">
                <a:solidFill>
                  <a:srgbClr val="000000"/>
                </a:solidFill>
                <a:latin typeface="NEU-BZ-S92"/>
                <a:ea typeface="黑体" panose="02010609060101010101" pitchFamily="49" charset="-122"/>
                <a:cs typeface="Times New Roman" panose="02020603050405020304" pitchFamily="18" charset="0"/>
              </a:rPr>
              <a:t>有</a:t>
            </a:r>
            <a:endParaRPr lang="zh-CN" altLang="zh-CN" sz="11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DDC2C60A-D5F8-4B85-9A9B-89C0300D48F7}"/>
                  </a:ext>
                </a:extLst>
              </p:cNvPr>
              <p:cNvSpPr/>
              <p:nvPr/>
            </p:nvSpPr>
            <p:spPr>
              <a:xfrm>
                <a:off x="1559636" y="3565706"/>
                <a:ext cx="1424429" cy="4392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𝑝</m:t>
                      </m:r>
                      <m:r>
                        <a:rPr lang="zh-CN" altLang="en-US" sz="1200" i="0">
                          <a:latin typeface="Cambria Math" panose="02040503050406030204" pitchFamily="18" charset="0"/>
                        </a:rPr>
                        <m:t>=</m:t>
                      </m:r>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6</m:t>
                          </m:r>
                          <m:r>
                            <a:rPr lang="zh-CN" altLang="en-US" sz="1200" i="1">
                              <a:latin typeface="Cambria Math" panose="02040503050406030204" pitchFamily="18" charset="0"/>
                            </a:rPr>
                            <m:t>𝜇</m:t>
                          </m:r>
                          <m:r>
                            <a:rPr lang="zh-CN" altLang="en-US" sz="1200" i="1">
                              <a:latin typeface="Cambria Math" panose="02040503050406030204" pitchFamily="18" charset="0"/>
                            </a:rPr>
                            <m:t>𝑞</m:t>
                          </m:r>
                        </m:num>
                        <m:den>
                          <m:r>
                            <m:rPr>
                              <m:sty m:val="p"/>
                            </m:rPr>
                            <a:rPr lang="zh-CN" altLang="en-US" sz="1200" i="0">
                              <a:latin typeface="Cambria Math" panose="02040503050406030204" pitchFamily="18" charset="0"/>
                            </a:rPr>
                            <m:t>π</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h</m:t>
                              </m:r>
                            </m:e>
                            <m:sup>
                              <m:r>
                                <a:rPr lang="zh-CN" altLang="en-US" sz="1200" i="0">
                                  <a:latin typeface="Cambria Math" panose="02040503050406030204" pitchFamily="18" charset="0"/>
                                </a:rPr>
                                <m:t>3</m:t>
                              </m:r>
                            </m:sup>
                          </m:sSup>
                        </m:den>
                      </m:f>
                      <m:r>
                        <m:rPr>
                          <m:sty m:val="p"/>
                        </m:rPr>
                        <a:rPr lang="zh-CN" altLang="en-US" sz="1200" i="0">
                          <a:latin typeface="Cambria Math" panose="02040503050406030204" pitchFamily="18" charset="0"/>
                        </a:rPr>
                        <m:t>ln</m:t>
                      </m:r>
                      <m:r>
                        <a:rPr lang="zh-CN" altLang="en-US" sz="1200" i="1">
                          <a:latin typeface="Cambria Math" panose="02040503050406030204" pitchFamily="18" charset="0"/>
                        </a:rPr>
                        <m:t>𝑟</m:t>
                      </m:r>
                      <m:r>
                        <a:rPr lang="zh-CN" altLang="en-US" sz="1200" i="0">
                          <a:latin typeface="Cambria Math" panose="02040503050406030204" pitchFamily="18" charset="0"/>
                        </a:rPr>
                        <m:t>+</m:t>
                      </m:r>
                      <m:r>
                        <a:rPr lang="zh-CN" altLang="en-US" sz="1200" i="1">
                          <a:latin typeface="Cambria Math" panose="02040503050406030204" pitchFamily="18" charset="0"/>
                        </a:rPr>
                        <m:t>𝐶</m:t>
                      </m:r>
                    </m:oMath>
                  </m:oMathPara>
                </a14:m>
                <a:endParaRPr lang="zh-CN" altLang="en-US" sz="1200" dirty="0"/>
              </a:p>
            </p:txBody>
          </p:sp>
        </mc:Choice>
        <mc:Fallback xmlns="">
          <p:sp>
            <p:nvSpPr>
              <p:cNvPr id="27" name="矩形 26">
                <a:extLst>
                  <a:ext uri="{FF2B5EF4-FFF2-40B4-BE49-F238E27FC236}">
                    <a16:creationId xmlns:a16="http://schemas.microsoft.com/office/drawing/2014/main" id="{DDC2C60A-D5F8-4B85-9A9B-89C0300D48F7}"/>
                  </a:ext>
                </a:extLst>
              </p:cNvPr>
              <p:cNvSpPr>
                <a:spLocks noRot="1" noChangeAspect="1" noMove="1" noResize="1" noEditPoints="1" noAdjustHandles="1" noChangeArrowheads="1" noChangeShapeType="1" noTextEdit="1"/>
              </p:cNvSpPr>
              <p:nvPr/>
            </p:nvSpPr>
            <p:spPr>
              <a:xfrm>
                <a:off x="1559636" y="3565706"/>
                <a:ext cx="1424429" cy="439223"/>
              </a:xfrm>
              <a:prstGeom prst="rect">
                <a:avLst/>
              </a:prstGeom>
              <a:blipFill>
                <a:blip r:embed="rId6"/>
                <a:stretch>
                  <a:fillRect b="-1389"/>
                </a:stretch>
              </a:blipFill>
            </p:spPr>
            <p:txBody>
              <a:bodyPr/>
              <a:lstStyle/>
              <a:p>
                <a:r>
                  <a:rPr lang="zh-CN" altLang="en-US">
                    <a:noFill/>
                  </a:rPr>
                  <a:t> </a:t>
                </a:r>
              </a:p>
            </p:txBody>
          </p:sp>
        </mc:Fallback>
      </mc:AlternateContent>
      <p:sp>
        <p:nvSpPr>
          <p:cNvPr id="29" name="矩形 28">
            <a:extLst>
              <a:ext uri="{FF2B5EF4-FFF2-40B4-BE49-F238E27FC236}">
                <a16:creationId xmlns:a16="http://schemas.microsoft.com/office/drawing/2014/main" id="{3DFDF04D-0393-4EE1-8ECC-A87A88B6BD73}"/>
              </a:ext>
            </a:extLst>
          </p:cNvPr>
          <p:cNvSpPr/>
          <p:nvPr/>
        </p:nvSpPr>
        <p:spPr>
          <a:xfrm>
            <a:off x="370411" y="4147966"/>
            <a:ext cx="2380780" cy="297517"/>
          </a:xfrm>
          <a:prstGeom prst="rect">
            <a:avLst/>
          </a:prstGeom>
        </p:spPr>
        <p:txBody>
          <a:bodyPr wrap="none">
            <a:spAutoFit/>
          </a:bodyPr>
          <a:lstStyle/>
          <a:p>
            <a:pPr indent="266700">
              <a:lnSpc>
                <a:spcPts val="1575"/>
              </a:lnSpc>
              <a:spcAft>
                <a:spcPts val="0"/>
              </a:spcAft>
            </a:pPr>
            <a:r>
              <a:rPr lang="zh-CN" altLang="zh-CN" sz="1100" dirty="0">
                <a:solidFill>
                  <a:srgbClr val="000000"/>
                </a:solidFill>
                <a:latin typeface="NEU-BZ-S92"/>
                <a:ea typeface="黑体" panose="02010609060101010101" pitchFamily="49" charset="-122"/>
                <a:cs typeface="Times New Roman" panose="02020603050405020304" pitchFamily="18" charset="0"/>
              </a:rPr>
              <a:t>当</a:t>
            </a:r>
            <a:r>
              <a:rPr lang="en-US" altLang="zh-CN" sz="1100" i="1" dirty="0">
                <a:solidFill>
                  <a:srgbClr val="000000"/>
                </a:solidFill>
                <a:latin typeface="NEU-BZ-S92"/>
                <a:ea typeface="黑体" panose="02010609060101010101" pitchFamily="49" charset="-122"/>
                <a:cs typeface="Times New Roman" panose="02020603050405020304" pitchFamily="18" charset="0"/>
              </a:rPr>
              <a:t>r=r</a:t>
            </a:r>
            <a:r>
              <a:rPr lang="en-US" altLang="zh-CN" sz="1100" baseline="-25000" dirty="0">
                <a:solidFill>
                  <a:srgbClr val="000000"/>
                </a:solidFill>
                <a:latin typeface="NEU-BZ-S92"/>
                <a:ea typeface="黑体" panose="02010609060101010101" pitchFamily="49" charset="-122"/>
                <a:cs typeface="Times New Roman" panose="02020603050405020304" pitchFamily="18" charset="0"/>
              </a:rPr>
              <a:t>2</a:t>
            </a:r>
            <a:r>
              <a:rPr lang="zh-CN" altLang="zh-CN" sz="1100" dirty="0">
                <a:solidFill>
                  <a:srgbClr val="000000"/>
                </a:solidFill>
                <a:latin typeface="NEU-BZ-S92"/>
                <a:ea typeface="黑体" panose="02010609060101010101" pitchFamily="49" charset="-122"/>
                <a:cs typeface="Times New Roman" panose="02020603050405020304" pitchFamily="18" charset="0"/>
              </a:rPr>
              <a:t>时</a:t>
            </a:r>
            <a:r>
              <a:rPr lang="en-US" altLang="zh-CN" sz="1100" dirty="0">
                <a:solidFill>
                  <a:srgbClr val="000000"/>
                </a:solidFill>
                <a:latin typeface="NEU-BZ-S92"/>
                <a:ea typeface="黑体" panose="02010609060101010101" pitchFamily="49" charset="-122"/>
                <a:cs typeface="Times New Roman" panose="02020603050405020304" pitchFamily="18" charset="0"/>
              </a:rPr>
              <a:t>,</a:t>
            </a:r>
            <a:r>
              <a:rPr lang="en-US" altLang="zh-CN" sz="1100" i="1" dirty="0">
                <a:solidFill>
                  <a:srgbClr val="000000"/>
                </a:solidFill>
                <a:latin typeface="NEU-BZ-S92"/>
                <a:ea typeface="黑体" panose="02010609060101010101" pitchFamily="49" charset="-122"/>
                <a:cs typeface="Times New Roman" panose="02020603050405020304" pitchFamily="18" charset="0"/>
              </a:rPr>
              <a:t>p=p</a:t>
            </a:r>
            <a:r>
              <a:rPr lang="en-US" altLang="zh-CN" sz="1100" baseline="-25000" dirty="0">
                <a:solidFill>
                  <a:srgbClr val="000000"/>
                </a:solidFill>
                <a:latin typeface="NEU-BZ-S92"/>
                <a:ea typeface="黑体" panose="02010609060101010101" pitchFamily="49" charset="-122"/>
                <a:cs typeface="Times New Roman" panose="02020603050405020304" pitchFamily="18" charset="0"/>
              </a:rPr>
              <a:t>2</a:t>
            </a:r>
            <a:r>
              <a:rPr lang="en-US" altLang="zh-CN" sz="1100" dirty="0">
                <a:solidFill>
                  <a:srgbClr val="000000"/>
                </a:solidFill>
                <a:latin typeface="NEU-BZ-S92"/>
                <a:ea typeface="黑体" panose="02010609060101010101" pitchFamily="49" charset="-122"/>
                <a:cs typeface="Times New Roman" panose="02020603050405020304" pitchFamily="18" charset="0"/>
              </a:rPr>
              <a:t>,</a:t>
            </a:r>
            <a:r>
              <a:rPr lang="zh-CN" altLang="zh-CN" sz="1100" dirty="0">
                <a:solidFill>
                  <a:srgbClr val="000000"/>
                </a:solidFill>
                <a:latin typeface="NEU-BZ-S92"/>
                <a:ea typeface="黑体" panose="02010609060101010101" pitchFamily="49" charset="-122"/>
                <a:cs typeface="Times New Roman" panose="02020603050405020304" pitchFamily="18" charset="0"/>
              </a:rPr>
              <a:t>求出</a:t>
            </a:r>
            <a:r>
              <a:rPr lang="en-US" altLang="zh-CN" sz="1100" i="1" dirty="0">
                <a:solidFill>
                  <a:srgbClr val="000000"/>
                </a:solidFill>
                <a:latin typeface="NEU-BZ-S92"/>
                <a:ea typeface="黑体" panose="02010609060101010101" pitchFamily="49" charset="-122"/>
                <a:cs typeface="Times New Roman" panose="02020603050405020304" pitchFamily="18" charset="0"/>
              </a:rPr>
              <a:t>C</a:t>
            </a:r>
            <a:r>
              <a:rPr lang="en-US" altLang="zh-CN" sz="1100" dirty="0">
                <a:solidFill>
                  <a:srgbClr val="000000"/>
                </a:solidFill>
                <a:latin typeface="NEU-BZ-S92"/>
                <a:ea typeface="黑体" panose="02010609060101010101" pitchFamily="49" charset="-122"/>
                <a:cs typeface="Times New Roman" panose="02020603050405020304" pitchFamily="18" charset="0"/>
              </a:rPr>
              <a:t>,</a:t>
            </a:r>
            <a:r>
              <a:rPr lang="zh-CN" altLang="zh-CN" sz="1100" dirty="0">
                <a:solidFill>
                  <a:srgbClr val="000000"/>
                </a:solidFill>
                <a:latin typeface="NEU-BZ-S92"/>
                <a:ea typeface="黑体" panose="02010609060101010101" pitchFamily="49" charset="-122"/>
                <a:cs typeface="Times New Roman" panose="02020603050405020304" pitchFamily="18" charset="0"/>
              </a:rPr>
              <a:t>代入上式得</a:t>
            </a:r>
            <a:endParaRPr lang="zh-CN" altLang="zh-CN" sz="11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8D59BC36-1CA6-4A46-857C-84666286A787}"/>
                  </a:ext>
                </a:extLst>
              </p:cNvPr>
              <p:cNvSpPr/>
              <p:nvPr/>
            </p:nvSpPr>
            <p:spPr>
              <a:xfrm>
                <a:off x="2653905" y="4068713"/>
                <a:ext cx="1416542" cy="4392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i="1">
                          <a:latin typeface="Cambria Math" panose="02040503050406030204" pitchFamily="18" charset="0"/>
                        </a:rPr>
                        <m:t>𝑝</m:t>
                      </m:r>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6</m:t>
                          </m:r>
                          <m:r>
                            <a:rPr lang="zh-CN" altLang="en-US" sz="1200" i="1">
                              <a:latin typeface="Cambria Math" panose="02040503050406030204" pitchFamily="18" charset="0"/>
                            </a:rPr>
                            <m:t>𝜇</m:t>
                          </m:r>
                          <m:r>
                            <a:rPr lang="zh-CN" altLang="en-US" sz="1200" i="1">
                              <a:latin typeface="Cambria Math" panose="02040503050406030204" pitchFamily="18" charset="0"/>
                            </a:rPr>
                            <m:t>𝑞</m:t>
                          </m:r>
                        </m:num>
                        <m:den>
                          <m:r>
                            <m:rPr>
                              <m:sty m:val="p"/>
                            </m:rPr>
                            <a:rPr lang="zh-CN" altLang="en-US" sz="1200" i="0">
                              <a:latin typeface="Cambria Math" panose="02040503050406030204" pitchFamily="18" charset="0"/>
                            </a:rPr>
                            <m:t>π</m:t>
                          </m:r>
                          <m:sSup>
                            <m:sSupPr>
                              <m:ctrlPr>
                                <a:rPr lang="zh-CN" altLang="en-US" sz="1200" i="1">
                                  <a:latin typeface="Cambria Math" panose="02040503050406030204" pitchFamily="18" charset="0"/>
                                </a:rPr>
                              </m:ctrlPr>
                            </m:sSupPr>
                            <m:e>
                              <m:r>
                                <a:rPr lang="zh-CN" altLang="en-US" sz="1200" i="1">
                                  <a:latin typeface="Cambria Math" panose="02040503050406030204" pitchFamily="18" charset="0"/>
                                </a:rPr>
                                <m:t>h</m:t>
                              </m:r>
                            </m:e>
                            <m:sup>
                              <m:r>
                                <a:rPr lang="zh-CN" altLang="en-US" sz="1200" i="0">
                                  <a:latin typeface="Cambria Math" panose="02040503050406030204" pitchFamily="18" charset="0"/>
                                </a:rPr>
                                <m:t>3</m:t>
                              </m:r>
                            </m:sup>
                          </m:sSup>
                        </m:den>
                      </m:f>
                      <m:r>
                        <m:rPr>
                          <m:sty m:val="p"/>
                        </m:rPr>
                        <a:rPr lang="zh-CN" altLang="en-US" sz="1200" i="0">
                          <a:latin typeface="Cambria Math" panose="02040503050406030204" pitchFamily="18" charset="0"/>
                        </a:rPr>
                        <m:t>ln</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𝑟</m:t>
                              </m:r>
                            </m:e>
                            <m:sub>
                              <m:r>
                                <a:rPr lang="zh-CN" altLang="en-US" sz="1200" i="0">
                                  <a:latin typeface="Cambria Math" panose="02040503050406030204" pitchFamily="18" charset="0"/>
                                </a:rPr>
                                <m:t>2</m:t>
                              </m:r>
                            </m:sub>
                          </m:sSub>
                        </m:num>
                        <m:den>
                          <m:r>
                            <a:rPr lang="zh-CN" altLang="en-US" sz="1200" i="1">
                              <a:latin typeface="Cambria Math" panose="02040503050406030204" pitchFamily="18" charset="0"/>
                            </a:rPr>
                            <m:t>𝑟</m:t>
                          </m:r>
                        </m:den>
                      </m:f>
                      <m:r>
                        <a:rPr lang="zh-CN" altLang="en-US" sz="1200" i="0">
                          <a:latin typeface="Cambria Math" panose="02040503050406030204" pitchFamily="18" charset="0"/>
                        </a:rPr>
                        <m:t>+</m:t>
                      </m:r>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𝑝</m:t>
                          </m:r>
                        </m:e>
                        <m:sub>
                          <m:r>
                            <a:rPr lang="zh-CN" altLang="en-US" sz="1200" i="0">
                              <a:latin typeface="Cambria Math" panose="02040503050406030204" pitchFamily="18" charset="0"/>
                            </a:rPr>
                            <m:t>2</m:t>
                          </m:r>
                        </m:sub>
                      </m:sSub>
                    </m:oMath>
                  </m:oMathPara>
                </a14:m>
                <a:endParaRPr lang="zh-CN" altLang="en-US" sz="1200" dirty="0"/>
              </a:p>
            </p:txBody>
          </p:sp>
        </mc:Choice>
        <mc:Fallback xmlns="">
          <p:sp>
            <p:nvSpPr>
              <p:cNvPr id="30" name="矩形 29">
                <a:extLst>
                  <a:ext uri="{FF2B5EF4-FFF2-40B4-BE49-F238E27FC236}">
                    <a16:creationId xmlns:a16="http://schemas.microsoft.com/office/drawing/2014/main" id="{8D59BC36-1CA6-4A46-857C-84666286A787}"/>
                  </a:ext>
                </a:extLst>
              </p:cNvPr>
              <p:cNvSpPr>
                <a:spLocks noRot="1" noChangeAspect="1" noMove="1" noResize="1" noEditPoints="1" noAdjustHandles="1" noChangeArrowheads="1" noChangeShapeType="1" noTextEdit="1"/>
              </p:cNvSpPr>
              <p:nvPr/>
            </p:nvSpPr>
            <p:spPr>
              <a:xfrm>
                <a:off x="2653905" y="4068713"/>
                <a:ext cx="1416542" cy="439223"/>
              </a:xfrm>
              <a:prstGeom prst="rect">
                <a:avLst/>
              </a:prstGeom>
              <a:blipFill>
                <a:blip r:embed="rId7"/>
                <a:stretch>
                  <a:fillRect b="-1389"/>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F0C2C940-3BE6-40BC-80B6-1DC152435E04}"/>
              </a:ext>
            </a:extLst>
          </p:cNvPr>
          <p:cNvSpPr/>
          <p:nvPr/>
        </p:nvSpPr>
        <p:spPr>
          <a:xfrm>
            <a:off x="657015" y="4658038"/>
            <a:ext cx="1305165" cy="261610"/>
          </a:xfrm>
          <a:prstGeom prst="rect">
            <a:avLst/>
          </a:prstGeom>
        </p:spPr>
        <p:txBody>
          <a:bodyPr wrap="none">
            <a:spAutoFit/>
          </a:bodyPr>
          <a:lstStyle/>
          <a:p>
            <a:r>
              <a:rPr lang="zh-CN" altLang="zh-CN" sz="1100" dirty="0">
                <a:solidFill>
                  <a:srgbClr val="000000"/>
                </a:solidFill>
                <a:ea typeface="黑体" panose="02010609060101010101" pitchFamily="49" charset="-122"/>
                <a:cs typeface="Times New Roman" panose="02020603050405020304" pitchFamily="18" charset="0"/>
              </a:rPr>
              <a:t>又当</a:t>
            </a:r>
            <a:r>
              <a:rPr lang="en-US" altLang="zh-CN" sz="1100" i="1" dirty="0">
                <a:solidFill>
                  <a:srgbClr val="000000"/>
                </a:solidFill>
                <a:ea typeface="黑体" panose="02010609060101010101" pitchFamily="49" charset="-122"/>
                <a:cs typeface="Times New Roman" panose="02020603050405020304" pitchFamily="18" charset="0"/>
              </a:rPr>
              <a:t>r=r</a:t>
            </a:r>
            <a:r>
              <a:rPr lang="en-US" altLang="zh-CN" sz="1100" baseline="-25000" dirty="0">
                <a:solidFill>
                  <a:srgbClr val="000000"/>
                </a:solidFill>
                <a:ea typeface="黑体" panose="02010609060101010101" pitchFamily="49" charset="-122"/>
                <a:cs typeface="Times New Roman" panose="02020603050405020304" pitchFamily="18" charset="0"/>
              </a:rPr>
              <a:t>1</a:t>
            </a:r>
            <a:r>
              <a:rPr lang="zh-CN" altLang="zh-CN" sz="1100" dirty="0">
                <a:solidFill>
                  <a:srgbClr val="000000"/>
                </a:solidFill>
                <a:ea typeface="黑体" panose="02010609060101010101" pitchFamily="49" charset="-122"/>
                <a:cs typeface="Times New Roman" panose="02020603050405020304" pitchFamily="18" charset="0"/>
              </a:rPr>
              <a:t>时</a:t>
            </a:r>
            <a:r>
              <a:rPr lang="en-US" altLang="zh-CN" sz="1100" dirty="0">
                <a:solidFill>
                  <a:srgbClr val="000000"/>
                </a:solidFill>
                <a:ea typeface="黑体" panose="02010609060101010101" pitchFamily="49" charset="-122"/>
                <a:cs typeface="Times New Roman" panose="02020603050405020304" pitchFamily="18" charset="0"/>
              </a:rPr>
              <a:t>, </a:t>
            </a:r>
            <a:r>
              <a:rPr lang="en-US" altLang="zh-CN" sz="1100" i="1" dirty="0">
                <a:solidFill>
                  <a:srgbClr val="000000"/>
                </a:solidFill>
                <a:ea typeface="黑体" panose="02010609060101010101" pitchFamily="49" charset="-122"/>
                <a:cs typeface="Times New Roman" panose="02020603050405020304" pitchFamily="18" charset="0"/>
              </a:rPr>
              <a:t>p=p</a:t>
            </a:r>
            <a:r>
              <a:rPr lang="en-US" altLang="zh-CN" sz="1100" baseline="-25000" dirty="0">
                <a:solidFill>
                  <a:srgbClr val="000000"/>
                </a:solidFill>
                <a:ea typeface="黑体" panose="02010609060101010101" pitchFamily="49" charset="-122"/>
                <a:cs typeface="Times New Roman" panose="02020603050405020304" pitchFamily="18" charset="0"/>
              </a:rPr>
              <a:t>1</a:t>
            </a:r>
            <a:r>
              <a:rPr lang="zh-CN" altLang="en-US" sz="1100" baseline="-25000" dirty="0">
                <a:solidFill>
                  <a:srgbClr val="000000"/>
                </a:solidFill>
                <a:ea typeface="黑体" panose="02010609060101010101" pitchFamily="49" charset="-122"/>
                <a:cs typeface="Times New Roman" panose="02020603050405020304" pitchFamily="18" charset="0"/>
              </a:rPr>
              <a:t>。</a:t>
            </a:r>
            <a:endParaRPr lang="zh-CN" altLang="en-US" sz="2000"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78896B89-EBD0-44EF-B4D3-BD652E5502E0}"/>
                  </a:ext>
                </a:extLst>
              </p:cNvPr>
              <p:cNvSpPr/>
              <p:nvPr/>
            </p:nvSpPr>
            <p:spPr>
              <a:xfrm>
                <a:off x="5592168" y="4198850"/>
                <a:ext cx="2140171" cy="70654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b="1" i="1" smtClean="0">
                          <a:latin typeface="Cambria Math" panose="02040503050406030204" pitchFamily="18" charset="0"/>
                        </a:rPr>
                        <m:t>𝒒</m:t>
                      </m:r>
                      <m:r>
                        <a:rPr lang="zh-CN" altLang="en-US" sz="1400" b="1" i="0">
                          <a:latin typeface="Cambria Math" panose="02040503050406030204" pitchFamily="18" charset="0"/>
                        </a:rPr>
                        <m:t>=</m:t>
                      </m:r>
                      <m:f>
                        <m:fPr>
                          <m:ctrlPr>
                            <a:rPr lang="zh-CN" altLang="en-US" sz="1400" b="1" i="1">
                              <a:latin typeface="Cambria Math" panose="02040503050406030204" pitchFamily="18" charset="0"/>
                            </a:rPr>
                          </m:ctrlPr>
                        </m:fPr>
                        <m:num>
                          <m:r>
                            <a:rPr lang="zh-CN" altLang="en-US" sz="1400" b="1" i="0">
                              <a:latin typeface="Cambria Math" panose="02040503050406030204" pitchFamily="18" charset="0"/>
                            </a:rPr>
                            <m:t>𝛑</m:t>
                          </m:r>
                          <m:sSup>
                            <m:sSupPr>
                              <m:ctrlPr>
                                <a:rPr lang="zh-CN" altLang="en-US" sz="1400" b="1" i="1">
                                  <a:latin typeface="Cambria Math" panose="02040503050406030204" pitchFamily="18" charset="0"/>
                                </a:rPr>
                              </m:ctrlPr>
                            </m:sSupPr>
                            <m:e>
                              <m:r>
                                <a:rPr lang="zh-CN" altLang="en-US" sz="1400" b="1" i="1">
                                  <a:latin typeface="Cambria Math" panose="02040503050406030204" pitchFamily="18" charset="0"/>
                                </a:rPr>
                                <m:t>𝒉</m:t>
                              </m:r>
                            </m:e>
                            <m:sup>
                              <m:r>
                                <a:rPr lang="zh-CN" altLang="en-US" sz="1400" b="1" i="0">
                                  <a:latin typeface="Cambria Math" panose="02040503050406030204" pitchFamily="18" charset="0"/>
                                </a:rPr>
                                <m:t>𝟑</m:t>
                              </m:r>
                            </m:sup>
                          </m:sSup>
                        </m:num>
                        <m:den>
                          <m:r>
                            <a:rPr lang="zh-CN" altLang="en-US" sz="1400" b="1" i="0">
                              <a:latin typeface="Cambria Math" panose="02040503050406030204" pitchFamily="18" charset="0"/>
                            </a:rPr>
                            <m:t>𝟔</m:t>
                          </m:r>
                          <m:r>
                            <a:rPr lang="zh-CN" altLang="en-US" sz="1400" b="1" i="1">
                              <a:latin typeface="Cambria Math" panose="02040503050406030204" pitchFamily="18" charset="0"/>
                            </a:rPr>
                            <m:t>𝝁</m:t>
                          </m:r>
                          <m:r>
                            <a:rPr lang="zh-CN" altLang="en-US" sz="1400" b="1" i="0">
                              <a:latin typeface="Cambria Math" panose="02040503050406030204" pitchFamily="18" charset="0"/>
                            </a:rPr>
                            <m:t>𝐥𝐧</m:t>
                          </m:r>
                          <m:f>
                            <m:fPr>
                              <m:ctrlPr>
                                <a:rPr lang="zh-CN" altLang="en-US" sz="1400" b="1" i="1">
                                  <a:latin typeface="Cambria Math" panose="02040503050406030204" pitchFamily="18" charset="0"/>
                                </a:rPr>
                              </m:ctrlPr>
                            </m:fPr>
                            <m:num>
                              <m:sSub>
                                <m:sSubPr>
                                  <m:ctrlPr>
                                    <a:rPr lang="zh-CN" altLang="en-US" sz="1400" b="1" i="1">
                                      <a:latin typeface="Cambria Math" panose="02040503050406030204" pitchFamily="18" charset="0"/>
                                    </a:rPr>
                                  </m:ctrlPr>
                                </m:sSubPr>
                                <m:e>
                                  <m:r>
                                    <a:rPr lang="zh-CN" altLang="en-US" sz="1400" b="1" i="1">
                                      <a:latin typeface="Cambria Math" panose="02040503050406030204" pitchFamily="18" charset="0"/>
                                    </a:rPr>
                                    <m:t>𝒓</m:t>
                                  </m:r>
                                </m:e>
                                <m:sub>
                                  <m:r>
                                    <a:rPr lang="zh-CN" altLang="en-US" sz="1400" b="1" i="0">
                                      <a:latin typeface="Cambria Math" panose="02040503050406030204" pitchFamily="18" charset="0"/>
                                    </a:rPr>
                                    <m:t>𝟐</m:t>
                                  </m:r>
                                </m:sub>
                              </m:sSub>
                            </m:num>
                            <m:den>
                              <m:sSub>
                                <m:sSubPr>
                                  <m:ctrlPr>
                                    <a:rPr lang="zh-CN" altLang="en-US" sz="1400" b="1" i="1">
                                      <a:latin typeface="Cambria Math" panose="02040503050406030204" pitchFamily="18" charset="0"/>
                                    </a:rPr>
                                  </m:ctrlPr>
                                </m:sSubPr>
                                <m:e>
                                  <m:r>
                                    <a:rPr lang="zh-CN" altLang="en-US" sz="1400" b="1" i="1">
                                      <a:latin typeface="Cambria Math" panose="02040503050406030204" pitchFamily="18" charset="0"/>
                                    </a:rPr>
                                    <m:t>𝒓</m:t>
                                  </m:r>
                                </m:e>
                                <m:sub>
                                  <m:r>
                                    <a:rPr lang="zh-CN" altLang="en-US" sz="1400" b="1" i="0">
                                      <a:latin typeface="Cambria Math" panose="02040503050406030204" pitchFamily="18" charset="0"/>
                                    </a:rPr>
                                    <m:t>𝟏</m:t>
                                  </m:r>
                                </m:sub>
                              </m:sSub>
                            </m:den>
                          </m:f>
                        </m:den>
                      </m:f>
                      <m:r>
                        <a:rPr lang="zh-CN" altLang="en-US" sz="1400" b="1" i="0">
                          <a:latin typeface="Cambria Math" panose="02040503050406030204" pitchFamily="18" charset="0"/>
                        </a:rPr>
                        <m:t>𝚫</m:t>
                      </m:r>
                      <m:r>
                        <a:rPr lang="zh-CN" altLang="en-US" sz="1400" b="1" i="1">
                          <a:latin typeface="Cambria Math" panose="02040503050406030204" pitchFamily="18" charset="0"/>
                        </a:rPr>
                        <m:t>𝒑</m:t>
                      </m:r>
                      <m:r>
                        <m:rPr>
                          <m:nor/>
                        </m:rPr>
                        <a:rPr lang="zh-CN" altLang="en-US" sz="1400" b="1" i="1">
                          <a:latin typeface="Cambria Math" panose="02040503050406030204" pitchFamily="18" charset="0"/>
                        </a:rPr>
                        <m:t>(</m:t>
                      </m:r>
                      <m:r>
                        <a:rPr lang="en-US" altLang="zh-CN" sz="1400" b="1" i="0" smtClean="0">
                          <a:latin typeface="Cambria Math" panose="02040503050406030204" pitchFamily="18" charset="0"/>
                        </a:rPr>
                        <m:t> </m:t>
                      </m:r>
                      <m:r>
                        <a:rPr lang="zh-CN" altLang="en-US" sz="1400" b="1" i="0">
                          <a:latin typeface="Cambria Math" panose="02040503050406030204" pitchFamily="18" charset="0"/>
                        </a:rPr>
                        <m:t>𝟑</m:t>
                      </m:r>
                      <m:r>
                        <m:rPr>
                          <m:nor/>
                        </m:rPr>
                        <a:rPr lang="zh-CN" altLang="en-US" sz="1400" b="1" i="1">
                          <a:latin typeface="Cambria Math" panose="02040503050406030204" pitchFamily="18" charset="0"/>
                        </a:rPr>
                        <m:t>−</m:t>
                      </m:r>
                      <m:r>
                        <a:rPr lang="zh-CN" altLang="en-US" sz="1400" b="1" i="0">
                          <a:latin typeface="Cambria Math" panose="02040503050406030204" pitchFamily="18" charset="0"/>
                        </a:rPr>
                        <m:t>𝟔𝟕</m:t>
                      </m:r>
                      <m:r>
                        <m:rPr>
                          <m:nor/>
                        </m:rPr>
                        <a:rPr lang="zh-CN" altLang="en-US" sz="1400" b="1" i="1">
                          <a:latin typeface="Cambria Math" panose="02040503050406030204" pitchFamily="18" charset="0"/>
                        </a:rPr>
                        <m:t>)</m:t>
                      </m:r>
                    </m:oMath>
                  </m:oMathPara>
                </a14:m>
                <a:endParaRPr lang="zh-CN" altLang="en-US" sz="1400" b="1" dirty="0"/>
              </a:p>
            </p:txBody>
          </p:sp>
        </mc:Choice>
        <mc:Fallback xmlns="">
          <p:sp>
            <p:nvSpPr>
              <p:cNvPr id="33" name="矩形 32">
                <a:extLst>
                  <a:ext uri="{FF2B5EF4-FFF2-40B4-BE49-F238E27FC236}">
                    <a16:creationId xmlns:a16="http://schemas.microsoft.com/office/drawing/2014/main" id="{78896B89-EBD0-44EF-B4D3-BD652E5502E0}"/>
                  </a:ext>
                </a:extLst>
              </p:cNvPr>
              <p:cNvSpPr>
                <a:spLocks noRot="1" noChangeAspect="1" noMove="1" noResize="1" noEditPoints="1" noAdjustHandles="1" noChangeArrowheads="1" noChangeShapeType="1" noTextEdit="1"/>
              </p:cNvSpPr>
              <p:nvPr/>
            </p:nvSpPr>
            <p:spPr>
              <a:xfrm>
                <a:off x="5592168" y="4198850"/>
                <a:ext cx="2140171" cy="706540"/>
              </a:xfrm>
              <a:prstGeom prst="rect">
                <a:avLst/>
              </a:prstGeom>
              <a:blipFill>
                <a:blip r:embed="rId8"/>
                <a:stretch>
                  <a:fillRect/>
                </a:stretch>
              </a:blipFill>
            </p:spPr>
            <p:txBody>
              <a:bodyPr/>
              <a:lstStyle/>
              <a:p>
                <a:r>
                  <a:rPr lang="zh-CN" altLang="en-US">
                    <a:noFill/>
                  </a:rPr>
                  <a:t> </a:t>
                </a:r>
              </a:p>
            </p:txBody>
          </p:sp>
        </mc:Fallback>
      </mc:AlternateContent>
      <p:sp>
        <p:nvSpPr>
          <p:cNvPr id="34" name="矩形 33">
            <a:extLst>
              <a:ext uri="{FF2B5EF4-FFF2-40B4-BE49-F238E27FC236}">
                <a16:creationId xmlns:a16="http://schemas.microsoft.com/office/drawing/2014/main" id="{3B3FB803-2F49-45DA-B8B2-6D8166931F75}"/>
              </a:ext>
            </a:extLst>
          </p:cNvPr>
          <p:cNvSpPr/>
          <p:nvPr/>
        </p:nvSpPr>
        <p:spPr>
          <a:xfrm>
            <a:off x="4824694" y="3831519"/>
            <a:ext cx="3474028" cy="369332"/>
          </a:xfrm>
          <a:prstGeom prst="rect">
            <a:avLst/>
          </a:prstGeom>
        </p:spPr>
        <p:txBody>
          <a:bodyPr wrap="none">
            <a:spAutoFit/>
          </a:bodyPr>
          <a:lstStyle/>
          <a:p>
            <a:r>
              <a:rPr lang="zh-CN" altLang="zh-CN" dirty="0">
                <a:solidFill>
                  <a:srgbClr val="000000"/>
                </a:solidFill>
                <a:ea typeface="黑体" panose="02010609060101010101" pitchFamily="49" charset="-122"/>
                <a:cs typeface="Times New Roman" panose="02020603050405020304" pitchFamily="18" charset="0"/>
              </a:rPr>
              <a:t>所以圆环平面缝隙的流量公式为</a:t>
            </a:r>
            <a:endParaRPr lang="zh-CN" altLang="en-US" dirty="0"/>
          </a:p>
        </p:txBody>
      </p:sp>
      <p:sp>
        <p:nvSpPr>
          <p:cNvPr id="35" name="圆角矩形 6">
            <a:extLst>
              <a:ext uri="{FF2B5EF4-FFF2-40B4-BE49-F238E27FC236}">
                <a16:creationId xmlns:a16="http://schemas.microsoft.com/office/drawing/2014/main" id="{E6E1EBEA-C41D-47E6-8BD9-511492967C08}"/>
              </a:ext>
            </a:extLst>
          </p:cNvPr>
          <p:cNvSpPr/>
          <p:nvPr/>
        </p:nvSpPr>
        <p:spPr>
          <a:xfrm>
            <a:off x="4445391" y="3748083"/>
            <a:ext cx="4243365" cy="123891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726352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animEffect transition="in" filter="wipe(left)">
                                      <p:cBhvr>
                                        <p:cTn id="30" dur="500"/>
                                        <p:tgtEl>
                                          <p:spTgt spid="7">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left)">
                                      <p:cBhvr>
                                        <p:cTn id="40" dur="500"/>
                                        <p:tgtEl>
                                          <p:spTgt spid="1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wipe(left)">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fade">
                                      <p:cBhvr>
                                        <p:cTn id="64" dur="500"/>
                                        <p:tgtEl>
                                          <p:spTgt spid="29">
                                            <p:txEl>
                                              <p:pRg st="0" end="0"/>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nodeType="clickEffect">
                                  <p:stCondLst>
                                    <p:cond delay="0"/>
                                  </p:stCondLst>
                                  <p:childTnLst>
                                    <p:set>
                                      <p:cBhvr>
                                        <p:cTn id="68" dur="1" fill="hold">
                                          <p:stCondLst>
                                            <p:cond delay="0"/>
                                          </p:stCondLst>
                                        </p:cTn>
                                        <p:tgtEl>
                                          <p:spTgt spid="30">
                                            <p:txEl>
                                              <p:pRg st="0" end="0"/>
                                            </p:txEl>
                                          </p:spTgt>
                                        </p:tgtEl>
                                        <p:attrNameLst>
                                          <p:attrName>style.visibility</p:attrName>
                                        </p:attrNameLst>
                                      </p:cBhvr>
                                      <p:to>
                                        <p:strVal val="visible"/>
                                      </p:to>
                                    </p:set>
                                    <p:animEffect transition="in" filter="wipe(left)">
                                      <p:cBhvr>
                                        <p:cTn id="69" dur="500"/>
                                        <p:tgtEl>
                                          <p:spTgt spid="30">
                                            <p:txEl>
                                              <p:pRg st="0" end="0"/>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32"/>
                                        </p:tgtEl>
                                        <p:attrNameLst>
                                          <p:attrName>style.visibility</p:attrName>
                                        </p:attrNameLst>
                                      </p:cBhvr>
                                      <p:to>
                                        <p:strVal val="visible"/>
                                      </p:to>
                                    </p:set>
                                    <p:animEffect transition="in" filter="fade">
                                      <p:cBhvr>
                                        <p:cTn id="74" dur="500"/>
                                        <p:tgtEl>
                                          <p:spTgt spid="32"/>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grpId="0" nodeType="click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wipe(down)">
                                      <p:cBhvr>
                                        <p:cTn id="79" dur="580">
                                          <p:stCondLst>
                                            <p:cond delay="0"/>
                                          </p:stCondLst>
                                        </p:cTn>
                                        <p:tgtEl>
                                          <p:spTgt spid="35"/>
                                        </p:tgtEl>
                                      </p:cBhvr>
                                    </p:animEffect>
                                    <p:anim calcmode="lin" valueType="num">
                                      <p:cBhvr>
                                        <p:cTn id="80"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81"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82"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83"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84"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85" dur="26">
                                          <p:stCondLst>
                                            <p:cond delay="650"/>
                                          </p:stCondLst>
                                        </p:cTn>
                                        <p:tgtEl>
                                          <p:spTgt spid="35"/>
                                        </p:tgtEl>
                                      </p:cBhvr>
                                      <p:to x="100000" y="60000"/>
                                    </p:animScale>
                                    <p:animScale>
                                      <p:cBhvr>
                                        <p:cTn id="86" dur="166" decel="50000">
                                          <p:stCondLst>
                                            <p:cond delay="676"/>
                                          </p:stCondLst>
                                        </p:cTn>
                                        <p:tgtEl>
                                          <p:spTgt spid="35"/>
                                        </p:tgtEl>
                                      </p:cBhvr>
                                      <p:to x="100000" y="100000"/>
                                    </p:animScale>
                                    <p:animScale>
                                      <p:cBhvr>
                                        <p:cTn id="87" dur="26">
                                          <p:stCondLst>
                                            <p:cond delay="1312"/>
                                          </p:stCondLst>
                                        </p:cTn>
                                        <p:tgtEl>
                                          <p:spTgt spid="35"/>
                                        </p:tgtEl>
                                      </p:cBhvr>
                                      <p:to x="100000" y="80000"/>
                                    </p:animScale>
                                    <p:animScale>
                                      <p:cBhvr>
                                        <p:cTn id="88" dur="166" decel="50000">
                                          <p:stCondLst>
                                            <p:cond delay="1338"/>
                                          </p:stCondLst>
                                        </p:cTn>
                                        <p:tgtEl>
                                          <p:spTgt spid="35"/>
                                        </p:tgtEl>
                                      </p:cBhvr>
                                      <p:to x="100000" y="100000"/>
                                    </p:animScale>
                                    <p:animScale>
                                      <p:cBhvr>
                                        <p:cTn id="89" dur="26">
                                          <p:stCondLst>
                                            <p:cond delay="1642"/>
                                          </p:stCondLst>
                                        </p:cTn>
                                        <p:tgtEl>
                                          <p:spTgt spid="35"/>
                                        </p:tgtEl>
                                      </p:cBhvr>
                                      <p:to x="100000" y="90000"/>
                                    </p:animScale>
                                    <p:animScale>
                                      <p:cBhvr>
                                        <p:cTn id="90" dur="166" decel="50000">
                                          <p:stCondLst>
                                            <p:cond delay="1668"/>
                                          </p:stCondLst>
                                        </p:cTn>
                                        <p:tgtEl>
                                          <p:spTgt spid="35"/>
                                        </p:tgtEl>
                                      </p:cBhvr>
                                      <p:to x="100000" y="100000"/>
                                    </p:animScale>
                                    <p:animScale>
                                      <p:cBhvr>
                                        <p:cTn id="91" dur="26">
                                          <p:stCondLst>
                                            <p:cond delay="1808"/>
                                          </p:stCondLst>
                                        </p:cTn>
                                        <p:tgtEl>
                                          <p:spTgt spid="35"/>
                                        </p:tgtEl>
                                      </p:cBhvr>
                                      <p:to x="100000" y="95000"/>
                                    </p:animScale>
                                    <p:animScale>
                                      <p:cBhvr>
                                        <p:cTn id="92" dur="166" decel="50000">
                                          <p:stCondLst>
                                            <p:cond delay="1834"/>
                                          </p:stCondLst>
                                        </p:cTn>
                                        <p:tgtEl>
                                          <p:spTgt spid="35"/>
                                        </p:tgtEl>
                                      </p:cBhvr>
                                      <p:to x="100000" y="100000"/>
                                    </p:animScale>
                                  </p:childTnLst>
                                </p:cTn>
                              </p:par>
                              <p:par>
                                <p:cTn id="93" presetID="26"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animEffect transition="in" filter="wipe(down)">
                                      <p:cBhvr>
                                        <p:cTn id="95" dur="580">
                                          <p:stCondLst>
                                            <p:cond delay="0"/>
                                          </p:stCondLst>
                                        </p:cTn>
                                        <p:tgtEl>
                                          <p:spTgt spid="34"/>
                                        </p:tgtEl>
                                      </p:cBhvr>
                                    </p:animEffect>
                                    <p:anim calcmode="lin" valueType="num">
                                      <p:cBhvr>
                                        <p:cTn id="96"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7"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98"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99"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00"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01" dur="26">
                                          <p:stCondLst>
                                            <p:cond delay="650"/>
                                          </p:stCondLst>
                                        </p:cTn>
                                        <p:tgtEl>
                                          <p:spTgt spid="34"/>
                                        </p:tgtEl>
                                      </p:cBhvr>
                                      <p:to x="100000" y="60000"/>
                                    </p:animScale>
                                    <p:animScale>
                                      <p:cBhvr>
                                        <p:cTn id="102" dur="166" decel="50000">
                                          <p:stCondLst>
                                            <p:cond delay="676"/>
                                          </p:stCondLst>
                                        </p:cTn>
                                        <p:tgtEl>
                                          <p:spTgt spid="34"/>
                                        </p:tgtEl>
                                      </p:cBhvr>
                                      <p:to x="100000" y="100000"/>
                                    </p:animScale>
                                    <p:animScale>
                                      <p:cBhvr>
                                        <p:cTn id="103" dur="26">
                                          <p:stCondLst>
                                            <p:cond delay="1312"/>
                                          </p:stCondLst>
                                        </p:cTn>
                                        <p:tgtEl>
                                          <p:spTgt spid="34"/>
                                        </p:tgtEl>
                                      </p:cBhvr>
                                      <p:to x="100000" y="80000"/>
                                    </p:animScale>
                                    <p:animScale>
                                      <p:cBhvr>
                                        <p:cTn id="104" dur="166" decel="50000">
                                          <p:stCondLst>
                                            <p:cond delay="1338"/>
                                          </p:stCondLst>
                                        </p:cTn>
                                        <p:tgtEl>
                                          <p:spTgt spid="34"/>
                                        </p:tgtEl>
                                      </p:cBhvr>
                                      <p:to x="100000" y="100000"/>
                                    </p:animScale>
                                    <p:animScale>
                                      <p:cBhvr>
                                        <p:cTn id="105" dur="26">
                                          <p:stCondLst>
                                            <p:cond delay="1642"/>
                                          </p:stCondLst>
                                        </p:cTn>
                                        <p:tgtEl>
                                          <p:spTgt spid="34"/>
                                        </p:tgtEl>
                                      </p:cBhvr>
                                      <p:to x="100000" y="90000"/>
                                    </p:animScale>
                                    <p:animScale>
                                      <p:cBhvr>
                                        <p:cTn id="106" dur="166" decel="50000">
                                          <p:stCondLst>
                                            <p:cond delay="1668"/>
                                          </p:stCondLst>
                                        </p:cTn>
                                        <p:tgtEl>
                                          <p:spTgt spid="34"/>
                                        </p:tgtEl>
                                      </p:cBhvr>
                                      <p:to x="100000" y="100000"/>
                                    </p:animScale>
                                    <p:animScale>
                                      <p:cBhvr>
                                        <p:cTn id="107" dur="26">
                                          <p:stCondLst>
                                            <p:cond delay="1808"/>
                                          </p:stCondLst>
                                        </p:cTn>
                                        <p:tgtEl>
                                          <p:spTgt spid="34"/>
                                        </p:tgtEl>
                                      </p:cBhvr>
                                      <p:to x="100000" y="95000"/>
                                    </p:animScale>
                                    <p:animScale>
                                      <p:cBhvr>
                                        <p:cTn id="108" dur="166" decel="50000">
                                          <p:stCondLst>
                                            <p:cond delay="1834"/>
                                          </p:stCondLst>
                                        </p:cTn>
                                        <p:tgtEl>
                                          <p:spTgt spid="34"/>
                                        </p:tgtEl>
                                      </p:cBhvr>
                                      <p:to x="100000" y="100000"/>
                                    </p:animScale>
                                  </p:childTnLst>
                                </p:cTn>
                              </p:par>
                            </p:childTnLst>
                          </p:cTn>
                        </p:par>
                      </p:childTnLst>
                    </p:cTn>
                  </p:par>
                  <p:par>
                    <p:cTn id="109" fill="hold">
                      <p:stCondLst>
                        <p:cond delay="indefinite"/>
                      </p:stCondLst>
                      <p:childTnLst>
                        <p:par>
                          <p:cTn id="110" fill="hold">
                            <p:stCondLst>
                              <p:cond delay="0"/>
                            </p:stCondLst>
                            <p:childTnLst>
                              <p:par>
                                <p:cTn id="111" presetID="22" presetClass="entr" presetSubtype="8"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left)">
                                      <p:cBhvr>
                                        <p:cTn id="11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5" grpId="0"/>
      <p:bldP spid="17" grpId="0"/>
      <p:bldP spid="19" grpId="0"/>
      <p:bldP spid="21" grpId="0"/>
      <p:bldP spid="22" grpId="0"/>
      <p:bldP spid="26" grpId="0"/>
      <p:bldP spid="27" grpId="0"/>
      <p:bldP spid="32" grpId="0"/>
      <p:bldP spid="33" grpId="0"/>
      <p:bldP spid="34" grpId="0"/>
      <p:bldP spid="3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3T35.EPS" descr="id:2147503945;FounderCES">
            <a:extLst>
              <a:ext uri="{FF2B5EF4-FFF2-40B4-BE49-F238E27FC236}">
                <a16:creationId xmlns:a16="http://schemas.microsoft.com/office/drawing/2014/main" id="{8B7D6AC5-BFE8-4F16-A2FF-AFCB1D37951E}"/>
              </a:ext>
            </a:extLst>
          </p:cNvPr>
          <p:cNvPicPr/>
          <p:nvPr/>
        </p:nvPicPr>
        <p:blipFill>
          <a:blip r:embed="rId2"/>
          <a:stretch>
            <a:fillRect/>
          </a:stretch>
        </p:blipFill>
        <p:spPr>
          <a:xfrm>
            <a:off x="6486347" y="942110"/>
            <a:ext cx="1934210" cy="3307080"/>
          </a:xfrm>
          <a:prstGeom prst="rect">
            <a:avLst/>
          </a:prstGeom>
        </p:spPr>
      </p:pic>
      <p:sp>
        <p:nvSpPr>
          <p:cNvPr id="25" name="圆角矩形 3">
            <a:extLst>
              <a:ext uri="{FF2B5EF4-FFF2-40B4-BE49-F238E27FC236}">
                <a16:creationId xmlns:a16="http://schemas.microsoft.com/office/drawing/2014/main" id="{5A03E7EA-B577-4431-B6EC-6D8530AD856D}"/>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文本框 23">
            <a:extLst>
              <a:ext uri="{FF2B5EF4-FFF2-40B4-BE49-F238E27FC236}">
                <a16:creationId xmlns:a16="http://schemas.microsoft.com/office/drawing/2014/main" id="{E797903F-B3C6-4D55-B44A-44301A87C78F}"/>
              </a:ext>
            </a:extLst>
          </p:cNvPr>
          <p:cNvSpPr txBox="1"/>
          <p:nvPr/>
        </p:nvSpPr>
        <p:spPr>
          <a:xfrm>
            <a:off x="784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孔口和缝隙液流</a:t>
            </a:r>
          </a:p>
        </p:txBody>
      </p:sp>
      <p:sp>
        <p:nvSpPr>
          <p:cNvPr id="12" name="圆角矩形 6">
            <a:extLst>
              <a:ext uri="{FF2B5EF4-FFF2-40B4-BE49-F238E27FC236}">
                <a16:creationId xmlns:a16="http://schemas.microsoft.com/office/drawing/2014/main" id="{2DB66B62-B67F-46C5-94A0-B067B5A51DE4}"/>
              </a:ext>
            </a:extLst>
          </p:cNvPr>
          <p:cNvSpPr/>
          <p:nvPr/>
        </p:nvSpPr>
        <p:spPr>
          <a:xfrm>
            <a:off x="354737" y="942110"/>
            <a:ext cx="8532953" cy="38100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41072130-13AE-460F-81E9-572721D7C760}"/>
              </a:ext>
            </a:extLst>
          </p:cNvPr>
          <p:cNvSpPr/>
          <p:nvPr/>
        </p:nvSpPr>
        <p:spPr>
          <a:xfrm>
            <a:off x="354737" y="1020220"/>
            <a:ext cx="6683372" cy="415498"/>
          </a:xfrm>
          <a:prstGeom prst="rect">
            <a:avLst/>
          </a:prstGeom>
        </p:spPr>
        <p:txBody>
          <a:bodyPr wrap="square">
            <a:spAutoFit/>
          </a:bodyPr>
          <a:lstStyle/>
          <a:p>
            <a:pPr indent="266700">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某锥阀如图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3-35a</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a:extLst>
              <a:ext uri="{FF2B5EF4-FFF2-40B4-BE49-F238E27FC236}">
                <a16:creationId xmlns:a16="http://schemas.microsoft.com/office/drawing/2014/main" id="{69E705AE-8450-486E-AFDA-9FB09D1F127B}"/>
              </a:ext>
            </a:extLst>
          </p:cNvPr>
          <p:cNvSpPr/>
          <p:nvPr/>
        </p:nvSpPr>
        <p:spPr>
          <a:xfrm>
            <a:off x="657015" y="1513827"/>
            <a:ext cx="4979964" cy="611258"/>
          </a:xfrm>
          <a:prstGeom prst="rect">
            <a:avLst/>
          </a:prstGeom>
        </p:spPr>
        <p:txBody>
          <a:bodyPr wrap="square">
            <a:spAutoFit/>
          </a:bodyPr>
          <a:lstStyle/>
          <a:p>
            <a:pPr>
              <a:lnSpc>
                <a:spcPct val="150000"/>
              </a:lnSpc>
            </a:pPr>
            <a:r>
              <a:rPr lang="zh-CN" altLang="zh-CN" sz="1200" b="1" dirty="0">
                <a:solidFill>
                  <a:srgbClr val="000000"/>
                </a:solidFill>
                <a:cs typeface="Times New Roman" panose="02020603050405020304" pitchFamily="18" charset="0"/>
              </a:rPr>
              <a:t>已知锥阀半锥角</a:t>
            </a:r>
            <a:r>
              <a:rPr lang="en-US" altLang="zh-CN" sz="1200" b="1" i="1" dirty="0">
                <a:solidFill>
                  <a:srgbClr val="000000"/>
                </a:solidFill>
              </a:rPr>
              <a:t>φ=</a:t>
            </a:r>
            <a:r>
              <a:rPr lang="en-US" altLang="zh-CN" sz="1200" b="1" dirty="0">
                <a:solidFill>
                  <a:srgbClr val="000000"/>
                </a:solidFill>
              </a:rPr>
              <a:t>20</a:t>
            </a:r>
            <a:r>
              <a:rPr lang="en-US" altLang="zh-CN" sz="1200" b="1" i="1" dirty="0">
                <a:solidFill>
                  <a:srgbClr val="000000"/>
                </a:solidFill>
              </a:rPr>
              <a:t>°</a:t>
            </a:r>
            <a:r>
              <a:rPr lang="en-US" altLang="zh-CN" sz="1200" b="1" dirty="0">
                <a:solidFill>
                  <a:srgbClr val="000000"/>
                </a:solidFill>
              </a:rPr>
              <a:t>,</a:t>
            </a:r>
            <a:r>
              <a:rPr lang="en-US" altLang="zh-CN" sz="1200" b="1" i="1" dirty="0">
                <a:solidFill>
                  <a:srgbClr val="000000"/>
                </a:solidFill>
              </a:rPr>
              <a:t>r</a:t>
            </a:r>
            <a:r>
              <a:rPr lang="en-US" altLang="zh-CN" sz="1200" b="1" baseline="-25000" dirty="0">
                <a:solidFill>
                  <a:srgbClr val="000000"/>
                </a:solidFill>
              </a:rPr>
              <a:t>1</a:t>
            </a:r>
            <a:r>
              <a:rPr lang="en-US" altLang="zh-CN" sz="1200" b="1" i="1" dirty="0">
                <a:solidFill>
                  <a:srgbClr val="000000"/>
                </a:solidFill>
              </a:rPr>
              <a:t>=</a:t>
            </a:r>
            <a:r>
              <a:rPr lang="en-US" altLang="zh-CN" sz="1200" b="1" dirty="0">
                <a:solidFill>
                  <a:srgbClr val="000000"/>
                </a:solidFill>
              </a:rPr>
              <a:t>2</a:t>
            </a:r>
            <a:r>
              <a:rPr lang="en-US" altLang="zh-CN" sz="1200" b="1" i="1" dirty="0">
                <a:solidFill>
                  <a:srgbClr val="000000"/>
                </a:solidFill>
              </a:rPr>
              <a:t>×</a:t>
            </a:r>
            <a:r>
              <a:rPr lang="en-US" altLang="zh-CN" sz="1200" b="1" dirty="0">
                <a:solidFill>
                  <a:srgbClr val="000000"/>
                </a:solidFill>
              </a:rPr>
              <a:t>10</a:t>
            </a:r>
            <a:r>
              <a:rPr lang="en-US" altLang="zh-CN" sz="1200" b="1" i="1" baseline="30000" dirty="0">
                <a:solidFill>
                  <a:srgbClr val="000000"/>
                </a:solidFill>
              </a:rPr>
              <a:t>-</a:t>
            </a:r>
            <a:r>
              <a:rPr lang="en-US" altLang="zh-CN" sz="1200" b="1" baseline="30000" dirty="0">
                <a:solidFill>
                  <a:srgbClr val="000000"/>
                </a:solidFill>
              </a:rPr>
              <a:t>3</a:t>
            </a:r>
            <a:r>
              <a:rPr lang="en-US" altLang="zh-CN" sz="1200" b="1" dirty="0">
                <a:solidFill>
                  <a:srgbClr val="000000"/>
                </a:solidFill>
              </a:rPr>
              <a:t>m,</a:t>
            </a:r>
            <a:r>
              <a:rPr lang="en-US" altLang="zh-CN" sz="1200" b="1" i="1" dirty="0">
                <a:solidFill>
                  <a:srgbClr val="000000"/>
                </a:solidFill>
              </a:rPr>
              <a:t>r</a:t>
            </a:r>
            <a:r>
              <a:rPr lang="en-US" altLang="zh-CN" sz="1200" b="1" baseline="-25000" dirty="0">
                <a:solidFill>
                  <a:srgbClr val="000000"/>
                </a:solidFill>
              </a:rPr>
              <a:t>2</a:t>
            </a:r>
            <a:r>
              <a:rPr lang="en-US" altLang="zh-CN" sz="1200" b="1" i="1" dirty="0">
                <a:solidFill>
                  <a:srgbClr val="000000"/>
                </a:solidFill>
              </a:rPr>
              <a:t>=</a:t>
            </a:r>
            <a:r>
              <a:rPr lang="en-US" altLang="zh-CN" sz="1200" b="1" dirty="0">
                <a:solidFill>
                  <a:srgbClr val="000000"/>
                </a:solidFill>
              </a:rPr>
              <a:t>7</a:t>
            </a:r>
            <a:r>
              <a:rPr lang="en-US" altLang="zh-CN" sz="1200" b="1" i="1" dirty="0">
                <a:solidFill>
                  <a:srgbClr val="000000"/>
                </a:solidFill>
              </a:rPr>
              <a:t>×</a:t>
            </a:r>
            <a:r>
              <a:rPr lang="en-US" altLang="zh-CN" sz="1200" b="1" dirty="0">
                <a:solidFill>
                  <a:srgbClr val="000000"/>
                </a:solidFill>
              </a:rPr>
              <a:t>10</a:t>
            </a:r>
            <a:r>
              <a:rPr lang="en-US" altLang="zh-CN" sz="1200" b="1" i="1" baseline="30000" dirty="0">
                <a:solidFill>
                  <a:srgbClr val="000000"/>
                </a:solidFill>
              </a:rPr>
              <a:t>-</a:t>
            </a:r>
            <a:r>
              <a:rPr lang="en-US" altLang="zh-CN" sz="1200" b="1" baseline="30000" dirty="0">
                <a:solidFill>
                  <a:srgbClr val="000000"/>
                </a:solidFill>
              </a:rPr>
              <a:t>3</a:t>
            </a:r>
            <a:r>
              <a:rPr lang="en-US" altLang="zh-CN" sz="1200" b="1" dirty="0">
                <a:solidFill>
                  <a:srgbClr val="000000"/>
                </a:solidFill>
              </a:rPr>
              <a:t>m,</a:t>
            </a:r>
            <a:r>
              <a:rPr lang="zh-CN" altLang="zh-CN" sz="1200" b="1" dirty="0">
                <a:solidFill>
                  <a:srgbClr val="000000"/>
                </a:solidFill>
                <a:cs typeface="Times New Roman" panose="02020603050405020304" pitchFamily="18" charset="0"/>
              </a:rPr>
              <a:t>缝隙</a:t>
            </a:r>
            <a:r>
              <a:rPr lang="en-US" altLang="zh-CN" sz="1200" b="1" i="1" dirty="0">
                <a:solidFill>
                  <a:srgbClr val="000000"/>
                </a:solidFill>
              </a:rPr>
              <a:t>h=</a:t>
            </a:r>
            <a:r>
              <a:rPr lang="en-US" altLang="zh-CN" sz="1200" b="1" dirty="0">
                <a:solidFill>
                  <a:srgbClr val="000000"/>
                </a:solidFill>
              </a:rPr>
              <a:t>1</a:t>
            </a:r>
            <a:r>
              <a:rPr lang="en-US" altLang="zh-CN" sz="1200" b="1" i="1" dirty="0">
                <a:solidFill>
                  <a:srgbClr val="000000"/>
                </a:solidFill>
              </a:rPr>
              <a:t>×</a:t>
            </a:r>
            <a:r>
              <a:rPr lang="en-US" altLang="zh-CN" sz="1200" b="1" dirty="0">
                <a:solidFill>
                  <a:srgbClr val="000000"/>
                </a:solidFill>
              </a:rPr>
              <a:t>10</a:t>
            </a:r>
            <a:r>
              <a:rPr lang="en-US" altLang="zh-CN" sz="1200" b="1" i="1" baseline="30000" dirty="0">
                <a:solidFill>
                  <a:srgbClr val="000000"/>
                </a:solidFill>
              </a:rPr>
              <a:t>-</a:t>
            </a:r>
            <a:r>
              <a:rPr lang="en-US" altLang="zh-CN" sz="1200" b="1" baseline="30000" dirty="0">
                <a:solidFill>
                  <a:srgbClr val="000000"/>
                </a:solidFill>
              </a:rPr>
              <a:t>4</a:t>
            </a:r>
            <a:r>
              <a:rPr lang="en-US" altLang="zh-CN" sz="1200" b="1" dirty="0">
                <a:solidFill>
                  <a:srgbClr val="000000"/>
                </a:solidFill>
              </a:rPr>
              <a:t>m,</a:t>
            </a:r>
            <a:r>
              <a:rPr lang="zh-CN" altLang="zh-CN" sz="1200" b="1" dirty="0">
                <a:solidFill>
                  <a:srgbClr val="000000"/>
                </a:solidFill>
                <a:cs typeface="Times New Roman" panose="02020603050405020304" pitchFamily="18" charset="0"/>
              </a:rPr>
              <a:t>阀的进出口压差</a:t>
            </a:r>
            <a:r>
              <a:rPr lang="en-US" altLang="zh-CN" sz="1200" b="1" dirty="0" err="1">
                <a:solidFill>
                  <a:srgbClr val="000000"/>
                </a:solidFill>
              </a:rPr>
              <a:t>Δ</a:t>
            </a:r>
            <a:r>
              <a:rPr lang="en-US" altLang="zh-CN" sz="1200" b="1" i="1" dirty="0" err="1">
                <a:solidFill>
                  <a:srgbClr val="000000"/>
                </a:solidFill>
              </a:rPr>
              <a:t>p</a:t>
            </a:r>
            <a:r>
              <a:rPr lang="en-US" altLang="zh-CN" sz="1200" b="1" i="1" dirty="0">
                <a:solidFill>
                  <a:srgbClr val="000000"/>
                </a:solidFill>
              </a:rPr>
              <a:t>=</a:t>
            </a:r>
            <a:r>
              <a:rPr lang="en-US" altLang="zh-CN" sz="1200" b="1" dirty="0">
                <a:solidFill>
                  <a:srgbClr val="000000"/>
                </a:solidFill>
              </a:rPr>
              <a:t>1MPa,</a:t>
            </a:r>
            <a:r>
              <a:rPr lang="zh-CN" altLang="zh-CN" sz="1200" b="1" dirty="0">
                <a:solidFill>
                  <a:srgbClr val="000000"/>
                </a:solidFill>
                <a:cs typeface="Times New Roman" panose="02020603050405020304" pitchFamily="18" charset="0"/>
              </a:rPr>
              <a:t>液体的绝对粘度</a:t>
            </a:r>
            <a:r>
              <a:rPr lang="en-US" altLang="zh-CN" sz="1200" b="1" i="1" dirty="0">
                <a:solidFill>
                  <a:srgbClr val="000000"/>
                </a:solidFill>
              </a:rPr>
              <a:t>μ=</a:t>
            </a:r>
            <a:r>
              <a:rPr lang="en-US" altLang="zh-CN" sz="1200" b="1" dirty="0">
                <a:solidFill>
                  <a:srgbClr val="000000"/>
                </a:solidFill>
              </a:rPr>
              <a:t>0</a:t>
            </a:r>
            <a:r>
              <a:rPr lang="en-US" altLang="zh-CN" sz="1200" b="1" i="1" dirty="0">
                <a:solidFill>
                  <a:srgbClr val="000000"/>
                </a:solidFill>
              </a:rPr>
              <a:t>.</a:t>
            </a:r>
            <a:r>
              <a:rPr lang="en-US" altLang="zh-CN" sz="1200" b="1" dirty="0">
                <a:solidFill>
                  <a:srgbClr val="000000"/>
                </a:solidFill>
              </a:rPr>
              <a:t>1Pa·s</a:t>
            </a:r>
            <a:r>
              <a:rPr lang="zh-CN" altLang="zh-CN" sz="1200" b="1" dirty="0">
                <a:solidFill>
                  <a:srgbClr val="000000"/>
                </a:solidFill>
                <a:cs typeface="Times New Roman" panose="02020603050405020304" pitchFamily="18" charset="0"/>
              </a:rPr>
              <a:t>。试求通过该阀的流量。</a:t>
            </a:r>
            <a:endParaRPr lang="zh-CN" altLang="en-US" sz="2400" b="1" dirty="0"/>
          </a:p>
        </p:txBody>
      </p:sp>
      <p:sp>
        <p:nvSpPr>
          <p:cNvPr id="8" name="矩形 7">
            <a:extLst>
              <a:ext uri="{FF2B5EF4-FFF2-40B4-BE49-F238E27FC236}">
                <a16:creationId xmlns:a16="http://schemas.microsoft.com/office/drawing/2014/main" id="{467D4CAE-23ED-46FF-9FD0-3DBF31207F3D}"/>
              </a:ext>
            </a:extLst>
          </p:cNvPr>
          <p:cNvSpPr/>
          <p:nvPr/>
        </p:nvSpPr>
        <p:spPr>
          <a:xfrm>
            <a:off x="6690049" y="4249190"/>
            <a:ext cx="1236236"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3</a:t>
            </a:r>
            <a:r>
              <a:rPr lang="en-US" altLang="zh-CN" sz="900" i="1" dirty="0">
                <a:solidFill>
                  <a:srgbClr val="000000"/>
                </a:solidFill>
                <a:latin typeface="NEU-BZ-S92"/>
                <a:ea typeface="方正书宋_GBK"/>
                <a:cs typeface="Times New Roman" panose="02020603050405020304" pitchFamily="18" charset="0"/>
              </a:rPr>
              <a:t>-</a:t>
            </a:r>
            <a:r>
              <a:rPr lang="en-US" altLang="zh-CN" sz="900" dirty="0">
                <a:solidFill>
                  <a:srgbClr val="000000"/>
                </a:solidFill>
                <a:latin typeface="NEU-BZ-S92"/>
                <a:ea typeface="方正书宋_GBK"/>
                <a:cs typeface="Times New Roman" panose="02020603050405020304" pitchFamily="18" charset="0"/>
              </a:rPr>
              <a:t>35</a:t>
            </a:r>
            <a:r>
              <a:rPr lang="zh-CN" altLang="zh-CN" sz="900" i="1" dirty="0">
                <a:solidFill>
                  <a:srgbClr val="000000"/>
                </a:solidFill>
                <a:latin typeface="NEU-BZ-S92"/>
                <a:ea typeface="方正书宋_GBK"/>
                <a:cs typeface="Times New Roman" panose="02020603050405020304" pitchFamily="18" charset="0"/>
              </a:rPr>
              <a:t>　</a:t>
            </a:r>
            <a:r>
              <a:rPr lang="zh-CN" altLang="zh-CN" sz="900" dirty="0">
                <a:solidFill>
                  <a:srgbClr val="000000"/>
                </a:solidFill>
                <a:latin typeface="NEU-BZ-S92"/>
                <a:ea typeface="方正书宋_GBK"/>
                <a:cs typeface="Times New Roman" panose="02020603050405020304" pitchFamily="18" charset="0"/>
              </a:rPr>
              <a:t>例</a:t>
            </a:r>
            <a:r>
              <a:rPr lang="en-US" altLang="zh-CN" sz="900" dirty="0">
                <a:solidFill>
                  <a:srgbClr val="000000"/>
                </a:solidFill>
                <a:latin typeface="NEU-BZ-S92"/>
                <a:ea typeface="方正书宋_GBK"/>
                <a:cs typeface="Times New Roman" panose="02020603050405020304" pitchFamily="18" charset="0"/>
              </a:rPr>
              <a:t>3</a:t>
            </a:r>
            <a:r>
              <a:rPr lang="en-US" altLang="zh-CN" sz="900" i="1" dirty="0">
                <a:solidFill>
                  <a:srgbClr val="000000"/>
                </a:solidFill>
                <a:latin typeface="NEU-BZ-S92"/>
                <a:ea typeface="方正书宋_GBK"/>
                <a:cs typeface="Times New Roman" panose="02020603050405020304" pitchFamily="18" charset="0"/>
              </a:rPr>
              <a:t>-</a:t>
            </a:r>
            <a:r>
              <a:rPr lang="en-US" altLang="zh-CN" sz="900" dirty="0">
                <a:solidFill>
                  <a:srgbClr val="000000"/>
                </a:solidFill>
                <a:latin typeface="NEU-BZ-S92"/>
                <a:ea typeface="方正书宋_GBK"/>
                <a:cs typeface="Times New Roman" panose="02020603050405020304" pitchFamily="18" charset="0"/>
              </a:rPr>
              <a:t>8</a:t>
            </a:r>
            <a:r>
              <a:rPr lang="zh-CN" altLang="zh-CN" sz="900" dirty="0">
                <a:solidFill>
                  <a:srgbClr val="000000"/>
                </a:solidFill>
                <a:latin typeface="NEU-BZ-S92"/>
                <a:ea typeface="方正书宋_GBK"/>
                <a:cs typeface="Times New Roman" panose="02020603050405020304" pitchFamily="18" charset="0"/>
              </a:rPr>
              <a:t>图</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7" name="矩形 16">
            <a:extLst>
              <a:ext uri="{FF2B5EF4-FFF2-40B4-BE49-F238E27FC236}">
                <a16:creationId xmlns:a16="http://schemas.microsoft.com/office/drawing/2014/main" id="{276BDB8C-0993-450D-991D-69C36E43F550}"/>
              </a:ext>
            </a:extLst>
          </p:cNvPr>
          <p:cNvSpPr/>
          <p:nvPr/>
        </p:nvSpPr>
        <p:spPr>
          <a:xfrm>
            <a:off x="657015" y="2056710"/>
            <a:ext cx="4885656" cy="1629485"/>
          </a:xfrm>
          <a:prstGeom prst="rect">
            <a:avLst/>
          </a:prstGeom>
        </p:spPr>
        <p:txBody>
          <a:bodyPr wrap="square">
            <a:spAutoFit/>
          </a:bodyPr>
          <a:lstStyle/>
          <a:p>
            <a:pPr indent="266700" algn="just">
              <a:lnSpc>
                <a:spcPct val="200000"/>
              </a:lnSpc>
              <a:spcAft>
                <a:spcPts val="0"/>
              </a:spcAft>
            </a:pPr>
            <a:r>
              <a:rPr lang="zh-CN" altLang="zh-CN" sz="2000" dirty="0">
                <a:solidFill>
                  <a:srgbClr val="000000"/>
                </a:solidFill>
                <a:latin typeface="NEU-BZ-S92"/>
                <a:ea typeface="黑体" panose="02010609060101010101" pitchFamily="49" charset="-122"/>
                <a:cs typeface="Times New Roman" panose="02020603050405020304" pitchFamily="18" charset="0"/>
              </a:rPr>
              <a:t>解</a:t>
            </a:r>
            <a:r>
              <a:rPr lang="zh-CN" altLang="zh-CN" sz="1050" i="1" dirty="0">
                <a:solidFill>
                  <a:srgbClr val="000000"/>
                </a:solidFill>
                <a:latin typeface="NEU-BZ-S92"/>
                <a:ea typeface="黑体" panose="02010609060101010101" pitchFamily="49" charset="-122"/>
                <a:cs typeface="Times New Roman" panose="02020603050405020304" pitchFamily="18" charset="0"/>
              </a:rPr>
              <a:t>　</a:t>
            </a:r>
            <a:r>
              <a:rPr lang="zh-CN" altLang="zh-CN" sz="1050" dirty="0">
                <a:solidFill>
                  <a:srgbClr val="000000"/>
                </a:solidFill>
                <a:latin typeface="NEU-BZ-S92"/>
                <a:ea typeface="黑体" panose="02010609060101010101" pitchFamily="49" charset="-122"/>
                <a:cs typeface="Times New Roman" panose="02020603050405020304" pitchFamily="18" charset="0"/>
              </a:rPr>
              <a:t>本题中阀座的长度</a:t>
            </a:r>
            <a:r>
              <a:rPr lang="en-US" altLang="zh-CN" sz="1050" i="1" dirty="0">
                <a:solidFill>
                  <a:srgbClr val="000000"/>
                </a:solidFill>
                <a:latin typeface="NEU-BZ-S92"/>
                <a:ea typeface="黑体" panose="02010609060101010101" pitchFamily="49" charset="-122"/>
                <a:cs typeface="Times New Roman" panose="02020603050405020304" pitchFamily="18" charset="0"/>
              </a:rPr>
              <a:t>l</a:t>
            </a:r>
            <a:r>
              <a:rPr lang="zh-CN" altLang="zh-CN" sz="1050" dirty="0">
                <a:solidFill>
                  <a:srgbClr val="000000"/>
                </a:solidFill>
                <a:latin typeface="NEU-BZ-S92"/>
                <a:ea typeface="黑体" panose="02010609060101010101" pitchFamily="49" charset="-122"/>
                <a:cs typeface="Times New Roman" panose="02020603050405020304" pitchFamily="18" charset="0"/>
              </a:rPr>
              <a:t>较长而缝隙</a:t>
            </a:r>
            <a:r>
              <a:rPr lang="en-US" altLang="zh-CN" sz="1050" i="1" dirty="0">
                <a:solidFill>
                  <a:srgbClr val="000000"/>
                </a:solidFill>
                <a:latin typeface="NEU-BZ-S92"/>
                <a:ea typeface="黑体" panose="02010609060101010101" pitchFamily="49" charset="-122"/>
                <a:cs typeface="Times New Roman" panose="02020603050405020304" pitchFamily="18" charset="0"/>
              </a:rPr>
              <a:t>h</a:t>
            </a:r>
            <a:r>
              <a:rPr lang="zh-CN" altLang="zh-CN" sz="1050" dirty="0">
                <a:solidFill>
                  <a:srgbClr val="000000"/>
                </a:solidFill>
                <a:latin typeface="NEU-BZ-S92"/>
                <a:ea typeface="黑体" panose="02010609060101010101" pitchFamily="49" charset="-122"/>
                <a:cs typeface="Times New Roman" panose="02020603050405020304" pitchFamily="18" charset="0"/>
              </a:rPr>
              <a:t>很小</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致使在锥阀缝隙中的液流呈现层流状态</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因此不能把它当作前述的薄壁小孔来对待</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而可以借鉴圆环平面缝隙的流量公式</a:t>
            </a:r>
            <a:r>
              <a:rPr lang="en-US" altLang="zh-CN" sz="1050" dirty="0">
                <a:solidFill>
                  <a:srgbClr val="000000"/>
                </a:solidFill>
                <a:latin typeface="NEU-BZ-S92"/>
                <a:ea typeface="黑体" panose="02010609060101010101" pitchFamily="49" charset="-122"/>
                <a:cs typeface="Times New Roman" panose="02020603050405020304" pitchFamily="18" charset="0"/>
              </a:rPr>
              <a:t>(3</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67),</a:t>
            </a:r>
            <a:r>
              <a:rPr lang="zh-CN" altLang="zh-CN" sz="1050" dirty="0">
                <a:solidFill>
                  <a:srgbClr val="000000"/>
                </a:solidFill>
                <a:latin typeface="NEU-BZ-S92"/>
                <a:ea typeface="黑体" panose="02010609060101010101" pitchFamily="49" charset="-122"/>
                <a:cs typeface="Times New Roman" panose="02020603050405020304" pitchFamily="18" charset="0"/>
              </a:rPr>
              <a:t>并设想将圆锥缝隙展开变成不完整的环形平面缝隙</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如图</a:t>
            </a:r>
            <a:r>
              <a:rPr lang="en-US" altLang="zh-CN" sz="1050" dirty="0">
                <a:solidFill>
                  <a:srgbClr val="000000"/>
                </a:solidFill>
                <a:latin typeface="NEU-BZ-S92"/>
                <a:ea typeface="黑体" panose="02010609060101010101" pitchFamily="49" charset="-122"/>
                <a:cs typeface="Times New Roman" panose="02020603050405020304" pitchFamily="18" charset="0"/>
              </a:rPr>
              <a:t>3</a:t>
            </a:r>
            <a:r>
              <a:rPr lang="en-US" altLang="zh-CN" sz="1050" i="1" dirty="0">
                <a:solidFill>
                  <a:srgbClr val="000000"/>
                </a:solidFill>
                <a:latin typeface="NEU-BZ-S92"/>
                <a:ea typeface="黑体" panose="02010609060101010101" pitchFamily="49" charset="-122"/>
                <a:cs typeface="Times New Roman" panose="02020603050405020304" pitchFamily="18" charset="0"/>
              </a:rPr>
              <a:t>-</a:t>
            </a:r>
            <a:r>
              <a:rPr lang="en-US" altLang="zh-CN" sz="1050" dirty="0">
                <a:solidFill>
                  <a:srgbClr val="000000"/>
                </a:solidFill>
                <a:latin typeface="NEU-BZ-S92"/>
                <a:ea typeface="黑体" panose="02010609060101010101" pitchFamily="49" charset="-122"/>
                <a:cs typeface="Times New Roman" panose="02020603050405020304" pitchFamily="18" charset="0"/>
              </a:rPr>
              <a:t>35b</a:t>
            </a:r>
            <a:r>
              <a:rPr lang="zh-CN" altLang="zh-CN" sz="1050" dirty="0">
                <a:solidFill>
                  <a:srgbClr val="000000"/>
                </a:solidFill>
                <a:latin typeface="NEU-BZ-S92"/>
                <a:ea typeface="黑体" panose="02010609060101010101" pitchFamily="49" charset="-122"/>
                <a:cs typeface="Times New Roman" panose="02020603050405020304" pitchFamily="18" charset="0"/>
              </a:rPr>
              <a:t>所示。这样将式中的</a:t>
            </a:r>
            <a:r>
              <a:rPr lang="en-US" altLang="zh-CN" sz="1050" dirty="0">
                <a:solidFill>
                  <a:srgbClr val="000000"/>
                </a:solidFill>
                <a:latin typeface="NEU-BZ-S92"/>
                <a:ea typeface="黑体" panose="02010609060101010101" pitchFamily="49" charset="-122"/>
                <a:cs typeface="Times New Roman" panose="02020603050405020304" pitchFamily="18" charset="0"/>
              </a:rPr>
              <a:t>π</a:t>
            </a:r>
            <a:r>
              <a:rPr lang="zh-CN" altLang="zh-CN" sz="1050" dirty="0">
                <a:solidFill>
                  <a:srgbClr val="000000"/>
                </a:solidFill>
                <a:latin typeface="NEU-BZ-S92"/>
                <a:ea typeface="黑体" panose="02010609060101010101" pitchFamily="49" charset="-122"/>
                <a:cs typeface="Times New Roman" panose="02020603050405020304" pitchFamily="18" charset="0"/>
              </a:rPr>
              <a:t>代之以</a:t>
            </a:r>
            <a:r>
              <a:rPr lang="en-US" altLang="zh-CN" sz="1050" dirty="0">
                <a:solidFill>
                  <a:srgbClr val="000000"/>
                </a:solidFill>
                <a:latin typeface="NEU-BZ-S92"/>
                <a:ea typeface="黑体" panose="02010609060101010101" pitchFamily="49" charset="-122"/>
                <a:cs typeface="Times New Roman" panose="02020603050405020304" pitchFamily="18" charset="0"/>
              </a:rPr>
              <a:t>π</a:t>
            </a:r>
            <a:r>
              <a:rPr lang="en-US" altLang="zh-CN" sz="1050" dirty="0" err="1">
                <a:solidFill>
                  <a:srgbClr val="000000"/>
                </a:solidFill>
                <a:latin typeface="NEU-BZ-S92"/>
                <a:ea typeface="黑体" panose="02010609060101010101" pitchFamily="49" charset="-122"/>
                <a:cs typeface="Times New Roman" panose="02020603050405020304" pitchFamily="18" charset="0"/>
              </a:rPr>
              <a:t>sin</a:t>
            </a:r>
            <a:r>
              <a:rPr lang="en-US" altLang="zh-CN" sz="1050" i="1" dirty="0" err="1">
                <a:solidFill>
                  <a:srgbClr val="000000"/>
                </a:solidFill>
                <a:latin typeface="NEU-BZ-S92"/>
                <a:ea typeface="黑体" panose="02010609060101010101" pitchFamily="49" charset="-122"/>
                <a:cs typeface="Times New Roman" panose="02020603050405020304" pitchFamily="18" charset="0"/>
              </a:rPr>
              <a:t>φ</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便可求得流经锥阀缝隙的流量</a:t>
            </a:r>
            <a:r>
              <a:rPr lang="en-US" altLang="zh-CN" sz="1050" dirty="0">
                <a:solidFill>
                  <a:srgbClr val="000000"/>
                </a:solidFill>
                <a:latin typeface="NEU-BZ-S92"/>
                <a:ea typeface="黑体" panose="02010609060101010101" pitchFamily="49" charset="-122"/>
                <a:cs typeface="Times New Roman" panose="02020603050405020304" pitchFamily="18" charset="0"/>
              </a:rPr>
              <a:t>,</a:t>
            </a:r>
            <a:r>
              <a:rPr lang="zh-CN" altLang="zh-CN" sz="1050" dirty="0">
                <a:solidFill>
                  <a:srgbClr val="000000"/>
                </a:solidFill>
                <a:latin typeface="NEU-BZ-S92"/>
                <a:ea typeface="黑体" panose="02010609060101010101" pitchFamily="49" charset="-122"/>
                <a:cs typeface="Times New Roman" panose="02020603050405020304" pitchFamily="18" charset="0"/>
              </a:rPr>
              <a:t>即</a:t>
            </a:r>
            <a:endParaRPr lang="zh-CN" altLang="zh-CN" sz="105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59CCCF34-DE50-4A5F-99F5-E1F4EF3F2E53}"/>
                  </a:ext>
                </a:extLst>
              </p:cNvPr>
              <p:cNvSpPr/>
              <p:nvPr/>
            </p:nvSpPr>
            <p:spPr>
              <a:xfrm>
                <a:off x="4295260" y="3304202"/>
                <a:ext cx="1273362" cy="611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200" b="0" i="1">
                          <a:latin typeface="Cambria Math" panose="02040503050406030204" pitchFamily="18" charset="0"/>
                        </a:rPr>
                        <m:t>𝑞</m:t>
                      </m:r>
                      <m:r>
                        <a:rPr lang="zh-CN" altLang="en-US" sz="1200" b="0" i="0">
                          <a:latin typeface="Cambria Math" panose="02040503050406030204" pitchFamily="18" charset="0"/>
                        </a:rPr>
                        <m:t>=</m:t>
                      </m:r>
                      <m:f>
                        <m:fPr>
                          <m:ctrlPr>
                            <a:rPr lang="zh-CN" altLang="en-US" sz="1200" i="1">
                              <a:latin typeface="Cambria Math" panose="02040503050406030204" pitchFamily="18" charset="0"/>
                            </a:rPr>
                          </m:ctrlPr>
                        </m:fPr>
                        <m:num>
                          <m:r>
                            <m:rPr>
                              <m:sty m:val="p"/>
                            </m:rPr>
                            <a:rPr lang="zh-CN" altLang="en-US" sz="1200" b="0" i="0">
                              <a:latin typeface="Cambria Math" panose="02040503050406030204" pitchFamily="18" charset="0"/>
                            </a:rPr>
                            <m:t>πsin</m:t>
                          </m:r>
                          <m:r>
                            <a:rPr lang="zh-CN" altLang="en-US" sz="1200" b="0" i="1">
                              <a:latin typeface="Cambria Math" panose="02040503050406030204" pitchFamily="18" charset="0"/>
                            </a:rPr>
                            <m:t>𝜑</m:t>
                          </m:r>
                          <m:sSup>
                            <m:sSupPr>
                              <m:ctrlPr>
                                <a:rPr lang="zh-CN" altLang="en-US" sz="1200" i="1">
                                  <a:latin typeface="Cambria Math" panose="02040503050406030204" pitchFamily="18" charset="0"/>
                                </a:rPr>
                              </m:ctrlPr>
                            </m:sSupPr>
                            <m:e>
                              <m:r>
                                <a:rPr lang="zh-CN" altLang="en-US" sz="1200" b="0" i="1">
                                  <a:latin typeface="Cambria Math" panose="02040503050406030204" pitchFamily="18" charset="0"/>
                                </a:rPr>
                                <m:t>h</m:t>
                              </m:r>
                            </m:e>
                            <m:sup>
                              <m:r>
                                <a:rPr lang="zh-CN" altLang="en-US" sz="1200" b="0" i="0">
                                  <a:latin typeface="Cambria Math" panose="02040503050406030204" pitchFamily="18" charset="0"/>
                                </a:rPr>
                                <m:t>3</m:t>
                              </m:r>
                            </m:sup>
                          </m:sSup>
                        </m:num>
                        <m:den>
                          <m:r>
                            <a:rPr lang="zh-CN" altLang="en-US" sz="1200" b="0" i="0">
                              <a:latin typeface="Cambria Math" panose="02040503050406030204" pitchFamily="18" charset="0"/>
                            </a:rPr>
                            <m:t>6</m:t>
                          </m:r>
                          <m:r>
                            <a:rPr lang="zh-CN" altLang="en-US" sz="1200" b="0" i="1">
                              <a:latin typeface="Cambria Math" panose="02040503050406030204" pitchFamily="18" charset="0"/>
                            </a:rPr>
                            <m:t>𝜇</m:t>
                          </m:r>
                          <m:r>
                            <m:rPr>
                              <m:sty m:val="p"/>
                            </m:rPr>
                            <a:rPr lang="zh-CN" altLang="en-US" sz="1200" b="0" i="0">
                              <a:latin typeface="Cambria Math" panose="02040503050406030204" pitchFamily="18" charset="0"/>
                            </a:rPr>
                            <m:t>ln</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b="0" i="1">
                                      <a:latin typeface="Cambria Math" panose="02040503050406030204" pitchFamily="18" charset="0"/>
                                    </a:rPr>
                                    <m:t>𝑟</m:t>
                                  </m:r>
                                </m:e>
                                <m:sub>
                                  <m:r>
                                    <a:rPr lang="zh-CN" altLang="en-US" sz="1200" b="0" i="0">
                                      <a:latin typeface="Cambria Math" panose="02040503050406030204" pitchFamily="18" charset="0"/>
                                    </a:rPr>
                                    <m:t>2</m:t>
                                  </m:r>
                                </m:sub>
                              </m:sSub>
                            </m:num>
                            <m:den>
                              <m:sSub>
                                <m:sSubPr>
                                  <m:ctrlPr>
                                    <a:rPr lang="zh-CN" altLang="en-US" sz="1200" i="1">
                                      <a:latin typeface="Cambria Math" panose="02040503050406030204" pitchFamily="18" charset="0"/>
                                    </a:rPr>
                                  </m:ctrlPr>
                                </m:sSubPr>
                                <m:e>
                                  <m:r>
                                    <a:rPr lang="zh-CN" altLang="en-US" sz="1200" b="0" i="1">
                                      <a:latin typeface="Cambria Math" panose="02040503050406030204" pitchFamily="18" charset="0"/>
                                    </a:rPr>
                                    <m:t>𝑟</m:t>
                                  </m:r>
                                </m:e>
                                <m:sub>
                                  <m:r>
                                    <a:rPr lang="zh-CN" altLang="en-US" sz="1200" b="0" i="0">
                                      <a:latin typeface="Cambria Math" panose="02040503050406030204" pitchFamily="18" charset="0"/>
                                    </a:rPr>
                                    <m:t>1</m:t>
                                  </m:r>
                                </m:sub>
                              </m:sSub>
                            </m:den>
                          </m:f>
                        </m:den>
                      </m:f>
                      <m:r>
                        <m:rPr>
                          <m:sty m:val="p"/>
                        </m:rPr>
                        <a:rPr lang="zh-CN" altLang="en-US" sz="1200" b="0" i="0">
                          <a:latin typeface="Cambria Math" panose="02040503050406030204" pitchFamily="18" charset="0"/>
                        </a:rPr>
                        <m:t>Δ</m:t>
                      </m:r>
                      <m:r>
                        <a:rPr lang="zh-CN" altLang="en-US" sz="1200" b="0" i="1">
                          <a:latin typeface="Cambria Math" panose="02040503050406030204" pitchFamily="18" charset="0"/>
                        </a:rPr>
                        <m:t>𝑝</m:t>
                      </m:r>
                    </m:oMath>
                  </m:oMathPara>
                </a14:m>
                <a:endParaRPr lang="zh-CN" altLang="en-US" sz="1200" dirty="0"/>
              </a:p>
            </p:txBody>
          </p:sp>
        </mc:Choice>
        <mc:Fallback xmlns="">
          <p:sp>
            <p:nvSpPr>
              <p:cNvPr id="18" name="矩形 17">
                <a:extLst>
                  <a:ext uri="{FF2B5EF4-FFF2-40B4-BE49-F238E27FC236}">
                    <a16:creationId xmlns:a16="http://schemas.microsoft.com/office/drawing/2014/main" id="{59CCCF34-DE50-4A5F-99F5-E1F4EF3F2E53}"/>
                  </a:ext>
                </a:extLst>
              </p:cNvPr>
              <p:cNvSpPr>
                <a:spLocks noRot="1" noChangeAspect="1" noMove="1" noResize="1" noEditPoints="1" noAdjustHandles="1" noChangeArrowheads="1" noChangeShapeType="1" noTextEdit="1"/>
              </p:cNvSpPr>
              <p:nvPr/>
            </p:nvSpPr>
            <p:spPr>
              <a:xfrm>
                <a:off x="4295260" y="3304202"/>
                <a:ext cx="1273362" cy="611642"/>
              </a:xfrm>
              <a:prstGeom prst="rect">
                <a:avLst/>
              </a:prstGeom>
              <a:blipFill>
                <a:blip r:embed="rId3"/>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CF665123-BBE0-4A97-8DB5-E132474E9533}"/>
              </a:ext>
            </a:extLst>
          </p:cNvPr>
          <p:cNvSpPr/>
          <p:nvPr/>
        </p:nvSpPr>
        <p:spPr>
          <a:xfrm>
            <a:off x="657015" y="3990995"/>
            <a:ext cx="1598515" cy="253916"/>
          </a:xfrm>
          <a:prstGeom prst="rect">
            <a:avLst/>
          </a:prstGeom>
        </p:spPr>
        <p:txBody>
          <a:bodyPr wrap="none">
            <a:spAutoFit/>
          </a:bodyPr>
          <a:lstStyle/>
          <a:p>
            <a:r>
              <a:rPr lang="zh-CN" altLang="zh-CN" sz="1050" dirty="0">
                <a:solidFill>
                  <a:srgbClr val="000000"/>
                </a:solidFill>
                <a:latin typeface="+mn-ea"/>
                <a:cs typeface="Times New Roman" panose="02020603050405020304" pitchFamily="18" charset="0"/>
              </a:rPr>
              <a:t>将已知数据代入上式</a:t>
            </a:r>
            <a:r>
              <a:rPr lang="en-US" altLang="zh-CN" sz="1050" dirty="0">
                <a:solidFill>
                  <a:srgbClr val="000000"/>
                </a:solidFill>
                <a:latin typeface="+mn-ea"/>
              </a:rPr>
              <a:t>,</a:t>
            </a:r>
            <a:r>
              <a:rPr lang="zh-CN" altLang="zh-CN" sz="1050" dirty="0">
                <a:solidFill>
                  <a:srgbClr val="000000"/>
                </a:solidFill>
                <a:latin typeface="+mn-ea"/>
                <a:cs typeface="Times New Roman" panose="02020603050405020304" pitchFamily="18" charset="0"/>
              </a:rPr>
              <a:t>有</a:t>
            </a:r>
            <a:endParaRPr lang="zh-CN" altLang="en-US" dirty="0">
              <a:latin typeface="+mn-ea"/>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71C22851-4C09-4870-BF7D-AC3B0F1A09C4}"/>
                  </a:ext>
                </a:extLst>
              </p:cNvPr>
              <p:cNvSpPr/>
              <p:nvPr/>
            </p:nvSpPr>
            <p:spPr>
              <a:xfrm>
                <a:off x="2091983" y="3862918"/>
                <a:ext cx="3480183" cy="7044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m>
                        <m:mPr>
                          <m:plcHide m:val="on"/>
                          <m:mcs>
                            <m:mc>
                              <m:mcPr>
                                <m:count m:val="2"/>
                                <m:mcJc m:val="center"/>
                              </m:mcPr>
                            </m:mc>
                          </m:mcs>
                          <m:ctrlPr>
                            <a:rPr lang="zh-CN" altLang="en-US" sz="1200" i="1" smtClean="0">
                              <a:latin typeface="Cambria Math" panose="02040503050406030204" pitchFamily="18" charset="0"/>
                            </a:rPr>
                          </m:ctrlPr>
                        </m:mPr>
                        <m:mr>
                          <m:e>
                            <m:r>
                              <m:rPr>
                                <m:sty m:val="p"/>
                              </m:rPr>
                              <a:rPr lang="zh-CN" altLang="en-US" sz="1200">
                                <a:latin typeface="Cambria Math" panose="02040503050406030204" pitchFamily="18" charset="0"/>
                              </a:rPr>
                              <m:t>q</m:t>
                            </m:r>
                          </m:e>
                          <m:e>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π</m:t>
                                </m:r>
                                <m:r>
                                  <a:rPr lang="zh-CN" altLang="en-US" sz="1200" i="0">
                                    <a:latin typeface="Cambria Math" panose="02040503050406030204" pitchFamily="18" charset="0"/>
                                  </a:rPr>
                                  <m:t>×</m:t>
                                </m:r>
                                <m:r>
                                  <m:rPr>
                                    <m:sty m:val="p"/>
                                  </m:rPr>
                                  <a:rPr lang="zh-CN" altLang="en-US" sz="1200" i="0">
                                    <a:latin typeface="Cambria Math" panose="02040503050406030204" pitchFamily="18" charset="0"/>
                                  </a:rPr>
                                  <m:t>sin</m:t>
                                </m:r>
                                <m:r>
                                  <a:rPr lang="zh-CN" altLang="en-US" sz="1200" i="0">
                                    <a:latin typeface="Cambria Math" panose="02040503050406030204" pitchFamily="18" charset="0"/>
                                  </a:rPr>
                                  <m:t>20</m:t>
                                </m:r>
                                <m:r>
                                  <m:rPr>
                                    <m:nor/>
                                  </m:rPr>
                                  <a:rPr lang="zh-CN" altLang="en-US" sz="1200" i="1">
                                    <a:latin typeface="Cambria Math" panose="02040503050406030204" pitchFamily="18" charset="0"/>
                                  </a:rPr>
                                  <m:t>°</m:t>
                                </m:r>
                                <m:r>
                                  <a:rPr lang="zh-CN" altLang="en-US" sz="1200" i="0">
                                    <a:latin typeface="Cambria Math" panose="02040503050406030204" pitchFamily="18" charset="0"/>
                                  </a:rPr>
                                  <m:t>×</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1×1</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0</m:t>
                                    </m:r>
                                  </m:e>
                                  <m:sup>
                                    <m:r>
                                      <m:rPr>
                                        <m:nor/>
                                      </m:rPr>
                                      <a:rPr lang="zh-CN" altLang="en-US" sz="1200" i="1">
                                        <a:latin typeface="Cambria Math" panose="02040503050406030204" pitchFamily="18" charset="0"/>
                                      </a:rPr>
                                      <m:t>−</m:t>
                                    </m:r>
                                    <m:r>
                                      <a:rPr lang="zh-CN" altLang="en-US" sz="1200" i="0">
                                        <a:latin typeface="Cambria Math" panose="02040503050406030204" pitchFamily="18" charset="0"/>
                                      </a:rPr>
                                      <m:t>4</m:t>
                                    </m:r>
                                  </m:sup>
                                </m:sSup>
                                <m:sSup>
                                  <m:sSupPr>
                                    <m:ctrlPr>
                                      <a:rPr lang="zh-CN" altLang="en-US" sz="1200" i="1">
                                        <a:latin typeface="Cambria Math" panose="02040503050406030204" pitchFamily="18" charset="0"/>
                                      </a:rPr>
                                    </m:ctrlPr>
                                  </m:sSupPr>
                                  <m:e>
                                    <m:r>
                                      <m:rPr>
                                        <m:nor/>
                                      </m:rPr>
                                      <a:rPr lang="zh-CN" altLang="en-US" sz="1200" i="1">
                                        <a:latin typeface="Cambria Math" panose="02040503050406030204" pitchFamily="18" charset="0"/>
                                      </a:rPr>
                                      <m:t>)</m:t>
                                    </m:r>
                                  </m:e>
                                  <m:sup>
                                    <m:r>
                                      <a:rPr lang="zh-CN" altLang="en-US" sz="1200" i="0">
                                        <a:latin typeface="Cambria Math" panose="02040503050406030204" pitchFamily="18" charset="0"/>
                                      </a:rPr>
                                      <m:t>3</m:t>
                                    </m:r>
                                  </m:sup>
                                </m:sSup>
                              </m:num>
                              <m:den>
                                <m:r>
                                  <a:rPr lang="zh-CN" altLang="en-US" sz="1200" i="0">
                                    <a:latin typeface="Cambria Math" panose="02040503050406030204" pitchFamily="18" charset="0"/>
                                  </a:rPr>
                                  <m:t>6×0</m:t>
                                </m:r>
                                <m:r>
                                  <m:rPr>
                                    <m:nor/>
                                  </m:rPr>
                                  <a:rPr lang="zh-CN" altLang="en-US" sz="1200" i="1">
                                    <a:latin typeface="Cambria Math" panose="02040503050406030204" pitchFamily="18" charset="0"/>
                                  </a:rPr>
                                  <m:t>.</m:t>
                                </m:r>
                                <m:r>
                                  <a:rPr lang="zh-CN" altLang="en-US" sz="1200" i="0">
                                    <a:latin typeface="Cambria Math" panose="02040503050406030204" pitchFamily="18" charset="0"/>
                                  </a:rPr>
                                  <m:t>1×</m:t>
                                </m:r>
                                <m:r>
                                  <m:rPr>
                                    <m:sty m:val="p"/>
                                  </m:rPr>
                                  <a:rPr lang="zh-CN" altLang="en-US" sz="1200" i="0">
                                    <a:latin typeface="Cambria Math" panose="02040503050406030204" pitchFamily="18" charset="0"/>
                                  </a:rPr>
                                  <m:t>ln</m:t>
                                </m:r>
                                <m:r>
                                  <m:rPr>
                                    <m:nor/>
                                  </m:rPr>
                                  <a:rPr lang="zh-CN" altLang="en-US" sz="1200" i="1">
                                    <a:latin typeface="Cambria Math" panose="02040503050406030204" pitchFamily="18" charset="0"/>
                                  </a:rPr>
                                  <m:t>(</m:t>
                                </m:r>
                                <m:r>
                                  <a:rPr lang="en-US" altLang="zh-CN" sz="1200" b="0" i="0" smtClean="0">
                                    <a:latin typeface="Cambria Math" panose="02040503050406030204" pitchFamily="18" charset="0"/>
                                  </a:rPr>
                                  <m:t> </m:t>
                                </m:r>
                                <m:r>
                                  <a:rPr lang="zh-CN" altLang="en-US" sz="1200" i="0">
                                    <a:latin typeface="Cambria Math" panose="02040503050406030204" pitchFamily="18" charset="0"/>
                                  </a:rPr>
                                  <m:t>7</m:t>
                                </m:r>
                                <m:r>
                                  <m:rPr>
                                    <m:nor/>
                                  </m:rPr>
                                  <a:rPr lang="zh-CN" altLang="en-US" sz="1200" i="1">
                                    <a:latin typeface="Cambria Math" panose="02040503050406030204" pitchFamily="18" charset="0"/>
                                  </a:rPr>
                                  <m:t>/</m:t>
                                </m:r>
                                <m:r>
                                  <a:rPr lang="zh-CN" altLang="en-US" sz="1200" i="0">
                                    <a:latin typeface="Cambria Math" panose="02040503050406030204" pitchFamily="18" charset="0"/>
                                  </a:rPr>
                                  <m:t>2</m:t>
                                </m:r>
                                <m:r>
                                  <m:rPr>
                                    <m:nor/>
                                  </m:rPr>
                                  <a:rPr lang="zh-CN" altLang="en-US" sz="1200" i="1">
                                    <a:latin typeface="Cambria Math" panose="02040503050406030204" pitchFamily="18" charset="0"/>
                                  </a:rPr>
                                  <m:t>)</m:t>
                                </m:r>
                              </m:den>
                            </m:f>
                            <m:r>
                              <a:rPr lang="zh-CN" altLang="en-US" sz="1200" i="0">
                                <a:latin typeface="Cambria Math" panose="02040503050406030204" pitchFamily="18" charset="0"/>
                              </a:rPr>
                              <m:t>×1×1</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0</m:t>
                                </m:r>
                              </m:e>
                              <m:sup>
                                <m:r>
                                  <a:rPr lang="zh-CN" altLang="en-US" sz="1200" i="0">
                                    <a:latin typeface="Cambria Math" panose="02040503050406030204" pitchFamily="18" charset="0"/>
                                  </a:rPr>
                                  <m:t>6</m:t>
                                </m:r>
                              </m:sup>
                            </m:sSup>
                            <m:sSup>
                              <m:sSupPr>
                                <m:ctrlPr>
                                  <a:rPr lang="zh-CN" altLang="en-US" sz="1200" i="1">
                                    <a:latin typeface="Cambria Math" panose="02040503050406030204" pitchFamily="18" charset="0"/>
                                  </a:rPr>
                                </m:ctrlPr>
                              </m:sSupPr>
                              <m:e>
                                <m:r>
                                  <m:rPr>
                                    <m:sty m:val="p"/>
                                  </m:rPr>
                                  <a:rPr lang="zh-CN" altLang="en-US" sz="1200" i="0">
                                    <a:latin typeface="Cambria Math" panose="02040503050406030204" pitchFamily="18" charset="0"/>
                                  </a:rPr>
                                  <m:t>m</m:t>
                                </m:r>
                              </m:e>
                              <m:sup>
                                <m:r>
                                  <a:rPr lang="zh-CN" altLang="en-US" sz="1200" i="0">
                                    <a:latin typeface="Cambria Math" panose="02040503050406030204" pitchFamily="18" charset="0"/>
                                  </a:rPr>
                                  <m:t>3</m:t>
                                </m:r>
                              </m:sup>
                            </m:sSup>
                            <m:r>
                              <m:rPr>
                                <m:nor/>
                              </m:rPr>
                              <a:rPr lang="zh-CN" altLang="en-US" sz="1200" i="1">
                                <a:latin typeface="Cambria Math" panose="02040503050406030204" pitchFamily="18" charset="0"/>
                              </a:rPr>
                              <m:t>/</m:t>
                            </m:r>
                            <m:r>
                              <a:rPr lang="zh-CN" altLang="en-US" sz="1200" i="1">
                                <a:latin typeface="Cambria Math" panose="02040503050406030204" pitchFamily="18" charset="0"/>
                              </a:rPr>
                              <m:t>𝑠</m:t>
                            </m:r>
                          </m:e>
                        </m:mr>
                        <m:mr>
                          <m:e/>
                          <m:e>
                            <m:r>
                              <a:rPr lang="zh-CN" altLang="en-US" sz="1200" i="0">
                                <a:latin typeface="Cambria Math" panose="02040503050406030204" pitchFamily="18" charset="0"/>
                              </a:rPr>
                              <m:t>=1</m:t>
                            </m:r>
                            <m:r>
                              <m:rPr>
                                <m:nor/>
                              </m:rPr>
                              <a:rPr lang="zh-CN" altLang="en-US" sz="1200" i="1">
                                <a:latin typeface="Cambria Math" panose="02040503050406030204" pitchFamily="18" charset="0"/>
                              </a:rPr>
                              <m:t>.</m:t>
                            </m:r>
                            <m:r>
                              <a:rPr lang="zh-CN" altLang="en-US" sz="1200" i="0">
                                <a:latin typeface="Cambria Math" panose="02040503050406030204" pitchFamily="18" charset="0"/>
                              </a:rPr>
                              <m:t>43×1</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0</m:t>
                                </m:r>
                              </m:e>
                              <m:sup>
                                <m:r>
                                  <m:rPr>
                                    <m:nor/>
                                  </m:rPr>
                                  <a:rPr lang="zh-CN" altLang="en-US" sz="1200" i="1">
                                    <a:latin typeface="Cambria Math" panose="02040503050406030204" pitchFamily="18" charset="0"/>
                                  </a:rPr>
                                  <m:t>−</m:t>
                                </m:r>
                                <m:r>
                                  <a:rPr lang="zh-CN" altLang="en-US" sz="1200" i="0">
                                    <a:latin typeface="Cambria Math" panose="02040503050406030204" pitchFamily="18" charset="0"/>
                                  </a:rPr>
                                  <m:t>6</m:t>
                                </m:r>
                              </m:sup>
                            </m:sSup>
                            <m:sSup>
                              <m:sSupPr>
                                <m:ctrlPr>
                                  <a:rPr lang="zh-CN" altLang="en-US" sz="1200" i="1">
                                    <a:latin typeface="Cambria Math" panose="02040503050406030204" pitchFamily="18" charset="0"/>
                                  </a:rPr>
                                </m:ctrlPr>
                              </m:sSupPr>
                              <m:e>
                                <m:r>
                                  <m:rPr>
                                    <m:sty m:val="p"/>
                                  </m:rPr>
                                  <a:rPr lang="zh-CN" altLang="en-US" sz="1200" i="0">
                                    <a:latin typeface="Cambria Math" panose="02040503050406030204" pitchFamily="18" charset="0"/>
                                  </a:rPr>
                                  <m:t>m</m:t>
                                </m:r>
                              </m:e>
                              <m:sup>
                                <m:r>
                                  <a:rPr lang="zh-CN" altLang="en-US" sz="1200" i="0">
                                    <a:latin typeface="Cambria Math" panose="02040503050406030204" pitchFamily="18" charset="0"/>
                                  </a:rPr>
                                  <m:t>3</m:t>
                                </m:r>
                              </m:sup>
                            </m:sSup>
                            <m:r>
                              <m:rPr>
                                <m:nor/>
                              </m:rPr>
                              <a:rPr lang="zh-CN" altLang="en-US" sz="1200" i="1">
                                <a:latin typeface="Cambria Math" panose="02040503050406030204" pitchFamily="18" charset="0"/>
                              </a:rPr>
                              <m:t>/</m:t>
                            </m:r>
                            <m:r>
                              <m:rPr>
                                <m:sty m:val="p"/>
                              </m:rPr>
                              <a:rPr lang="zh-CN" altLang="en-US" sz="1200" i="0">
                                <a:latin typeface="Cambria Math" panose="02040503050406030204" pitchFamily="18" charset="0"/>
                              </a:rPr>
                              <m:t>s</m:t>
                            </m:r>
                          </m:e>
                        </m:mr>
                      </m:m>
                    </m:oMath>
                  </m:oMathPara>
                </a14:m>
                <a:endParaRPr lang="zh-CN" altLang="en-US" sz="1200" dirty="0"/>
              </a:p>
            </p:txBody>
          </p:sp>
        </mc:Choice>
        <mc:Fallback xmlns="">
          <p:sp>
            <p:nvSpPr>
              <p:cNvPr id="21" name="矩形 20">
                <a:extLst>
                  <a:ext uri="{FF2B5EF4-FFF2-40B4-BE49-F238E27FC236}">
                    <a16:creationId xmlns:a16="http://schemas.microsoft.com/office/drawing/2014/main" id="{71C22851-4C09-4870-BF7D-AC3B0F1A09C4}"/>
                  </a:ext>
                </a:extLst>
              </p:cNvPr>
              <p:cNvSpPr>
                <a:spLocks noRot="1" noChangeAspect="1" noMove="1" noResize="1" noEditPoints="1" noAdjustHandles="1" noChangeArrowheads="1" noChangeShapeType="1" noTextEdit="1"/>
              </p:cNvSpPr>
              <p:nvPr/>
            </p:nvSpPr>
            <p:spPr>
              <a:xfrm>
                <a:off x="2091983" y="3862918"/>
                <a:ext cx="3480183" cy="70448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882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5">
            <a:extLst>
              <a:ext uri="{FF2B5EF4-FFF2-40B4-BE49-F238E27FC236}">
                <a16:creationId xmlns:a16="http://schemas.microsoft.com/office/drawing/2014/main" id="{D765722F-0F75-4057-A5E5-AAE350A5E6B4}"/>
              </a:ext>
            </a:extLst>
          </p:cNvPr>
          <p:cNvSpPr/>
          <p:nvPr/>
        </p:nvSpPr>
        <p:spPr>
          <a:xfrm>
            <a:off x="4319143" y="964622"/>
            <a:ext cx="4426649" cy="1081709"/>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067282DF-152D-4103-B016-4077DCA6A68D}"/>
              </a:ext>
            </a:extLst>
          </p:cNvPr>
          <p:cNvSpPr/>
          <p:nvPr/>
        </p:nvSpPr>
        <p:spPr>
          <a:xfrm>
            <a:off x="4319144" y="2343590"/>
            <a:ext cx="4426648" cy="109234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圆角矩形 5">
            <a:extLst>
              <a:ext uri="{FF2B5EF4-FFF2-40B4-BE49-F238E27FC236}">
                <a16:creationId xmlns:a16="http://schemas.microsoft.com/office/drawing/2014/main" id="{7732668B-DD3A-42CE-B0EB-5BE14C964D25}"/>
              </a:ext>
            </a:extLst>
          </p:cNvPr>
          <p:cNvSpPr/>
          <p:nvPr/>
        </p:nvSpPr>
        <p:spPr>
          <a:xfrm>
            <a:off x="4319144" y="3754182"/>
            <a:ext cx="4426648" cy="109491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圆角矩形 6">
            <a:extLst>
              <a:ext uri="{FF2B5EF4-FFF2-40B4-BE49-F238E27FC236}">
                <a16:creationId xmlns:a16="http://schemas.microsoft.com/office/drawing/2014/main" id="{EB8090E6-10D7-455E-A2AD-6F0F73D7B92B}"/>
              </a:ext>
            </a:extLst>
          </p:cNvPr>
          <p:cNvSpPr/>
          <p:nvPr/>
        </p:nvSpPr>
        <p:spPr>
          <a:xfrm>
            <a:off x="262442" y="1198845"/>
            <a:ext cx="3528192" cy="245194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a:extLst>
              <a:ext uri="{FF2B5EF4-FFF2-40B4-BE49-F238E27FC236}">
                <a16:creationId xmlns:a16="http://schemas.microsoft.com/office/drawing/2014/main" id="{26641AF9-6C03-4EF8-A996-CAE38E58B3B8}"/>
              </a:ext>
            </a:extLst>
          </p:cNvPr>
          <p:cNvSpPr/>
          <p:nvPr/>
        </p:nvSpPr>
        <p:spPr>
          <a:xfrm>
            <a:off x="262843" y="4087216"/>
            <a:ext cx="3482043" cy="400110"/>
          </a:xfrm>
          <a:prstGeom prst="rect">
            <a:avLst/>
          </a:prstGeom>
        </p:spPr>
        <p:txBody>
          <a:bodyPr wrap="none">
            <a:spAutoFit/>
          </a:bodyPr>
          <a:lstStyle/>
          <a:p>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它说明</a:t>
            </a:r>
            <a:r>
              <a:rPr lang="zh-CN" altLang="en-US" sz="1600" b="1" dirty="0">
                <a:latin typeface="Times New Roman" panose="02020603050405020304" pitchFamily="18" charset="0"/>
                <a:ea typeface="黑体" panose="02010609060101010101" pitchFamily="49" charset="-122"/>
                <a:cs typeface="Times New Roman" panose="02020603050405020304" pitchFamily="18" charset="0"/>
              </a:rPr>
              <a:t>液体静压力分布</a:t>
            </a:r>
            <a:r>
              <a:rPr lang="zh-CN" altLang="en-US" sz="1600" dirty="0">
                <a:latin typeface="Times New Roman" panose="02020603050405020304" pitchFamily="18" charset="0"/>
                <a:ea typeface="黑体" panose="02010609060101010101" pitchFamily="49" charset="-122"/>
                <a:cs typeface="Times New Roman" panose="02020603050405020304" pitchFamily="18" charset="0"/>
              </a:rPr>
              <a:t>有如下</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特征</a:t>
            </a:r>
            <a:r>
              <a:rPr lang="en-US" altLang="zh-CN" sz="16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3">
            <a:extLst>
              <a:ext uri="{FF2B5EF4-FFF2-40B4-BE49-F238E27FC236}">
                <a16:creationId xmlns:a16="http://schemas.microsoft.com/office/drawing/2014/main" id="{D4E669C4-DC6E-40BE-9067-2F806825573B}"/>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a:extLst>
              <a:ext uri="{FF2B5EF4-FFF2-40B4-BE49-F238E27FC236}">
                <a16:creationId xmlns:a16="http://schemas.microsoft.com/office/drawing/2014/main" id="{74CF2C3B-3F71-498C-9D86-5ACF35722CC1}"/>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液体静力学</a:t>
            </a:r>
          </a:p>
        </p:txBody>
      </p:sp>
      <p:sp>
        <p:nvSpPr>
          <p:cNvPr id="22" name="矩形 21">
            <a:extLst>
              <a:ext uri="{FF2B5EF4-FFF2-40B4-BE49-F238E27FC236}">
                <a16:creationId xmlns:a16="http://schemas.microsoft.com/office/drawing/2014/main" id="{B1B92855-EEE9-4724-BD0C-9B40D40D1D5E}"/>
              </a:ext>
            </a:extLst>
          </p:cNvPr>
          <p:cNvSpPr/>
          <p:nvPr/>
        </p:nvSpPr>
        <p:spPr>
          <a:xfrm>
            <a:off x="4568418" y="971471"/>
            <a:ext cx="3884703" cy="784830"/>
          </a:xfrm>
          <a:prstGeom prst="rect">
            <a:avLst/>
          </a:prstGeom>
        </p:spPr>
        <p:txBody>
          <a:bodyPr wrap="square">
            <a:spAutoFit/>
          </a:bodyPr>
          <a:lstStyle/>
          <a:p>
            <a:pPr algn="ctr">
              <a:lnSpc>
                <a:spcPct val="150000"/>
              </a:lnSpc>
            </a:pP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静止液体内任一点的压力由两部分组成</a:t>
            </a:r>
            <a:r>
              <a:rPr lang="en-US"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一部分是液面上的压力</a:t>
            </a:r>
            <a:r>
              <a:rPr lang="en-US" altLang="zh-CN" sz="1000" i="1"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pP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另一部分是该点以上液体重力所形成的压力</a:t>
            </a:r>
            <a:r>
              <a:rPr lang="en-US" altLang="zh-CN" sz="1000" i="1"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ρgh</a:t>
            </a: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当液面上只受大气压力</a:t>
            </a:r>
            <a:r>
              <a:rPr lang="en-US" altLang="zh-CN" sz="1000" i="1"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作用时</a:t>
            </a:r>
            <a:r>
              <a:rPr lang="en-US"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rPr>
              <a:t>则该点的压力为</a:t>
            </a:r>
            <a:endParaRPr lang="zh-CN" altLang="en-US" sz="16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46219A88-709D-446D-8549-F758E44CDA20}"/>
              </a:ext>
            </a:extLst>
          </p:cNvPr>
          <p:cNvSpPr/>
          <p:nvPr/>
        </p:nvSpPr>
        <p:spPr>
          <a:xfrm>
            <a:off x="5026285" y="2773298"/>
            <a:ext cx="3012363" cy="253916"/>
          </a:xfrm>
          <a:prstGeom prst="rect">
            <a:avLst/>
          </a:prstGeom>
        </p:spPr>
        <p:txBody>
          <a:bodyPr wrap="none">
            <a:spAutoFit/>
          </a:bodyPr>
          <a:lstStyle/>
          <a:p>
            <a:r>
              <a:rPr lang="zh-CN"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静止液体内的压力随液体深度呈线性规律递增。</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a:extLst>
              <a:ext uri="{FF2B5EF4-FFF2-40B4-BE49-F238E27FC236}">
                <a16:creationId xmlns:a16="http://schemas.microsoft.com/office/drawing/2014/main" id="{E960B510-4786-4A32-95D4-9C5776BD8383}"/>
              </a:ext>
            </a:extLst>
          </p:cNvPr>
          <p:cNvSpPr/>
          <p:nvPr/>
        </p:nvSpPr>
        <p:spPr>
          <a:xfrm>
            <a:off x="4319143" y="3877543"/>
            <a:ext cx="4572000" cy="819455"/>
          </a:xfrm>
          <a:prstGeom prst="rect">
            <a:avLst/>
          </a:prstGeom>
        </p:spPr>
        <p:txBody>
          <a:bodyPr>
            <a:spAutoFit/>
          </a:bodyPr>
          <a:lstStyle/>
          <a:p>
            <a:pPr algn="ctr">
              <a:lnSpc>
                <a:spcPct val="150000"/>
              </a:lnSpc>
            </a:pPr>
            <a:r>
              <a:rPr lang="zh-CN"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同一液体中</a:t>
            </a:r>
            <a:r>
              <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离液面深度相等的各点压力相等。</a:t>
            </a:r>
            <a:endPar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由压力相等的点组成的面称为等压面。</a:t>
            </a:r>
            <a:endPar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在重力作用下静止液体中的等压面是一个水平面。</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29" name="图片 28">
            <a:extLst>
              <a:ext uri="{FF2B5EF4-FFF2-40B4-BE49-F238E27FC236}">
                <a16:creationId xmlns:a16="http://schemas.microsoft.com/office/drawing/2014/main" id="{F41581E7-DEA1-42A3-9EDA-CF8D7E83EC1E}"/>
              </a:ext>
            </a:extLst>
          </p:cNvPr>
          <p:cNvPicPr>
            <a:picLocks noChangeAspect="1"/>
          </p:cNvPicPr>
          <p:nvPr/>
        </p:nvPicPr>
        <p:blipFill>
          <a:blip r:embed="rId2"/>
          <a:stretch>
            <a:fillRect/>
          </a:stretch>
        </p:blipFill>
        <p:spPr>
          <a:xfrm>
            <a:off x="351326" y="1343770"/>
            <a:ext cx="3350424" cy="2162096"/>
          </a:xfrm>
          <a:prstGeom prst="rect">
            <a:avLst/>
          </a:prstGeom>
        </p:spPr>
      </p:pic>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F433E35-47AE-458C-ABCC-338E7D76B87D}"/>
                  </a:ext>
                </a:extLst>
              </p:cNvPr>
              <p:cNvSpPr/>
              <p:nvPr/>
            </p:nvSpPr>
            <p:spPr>
              <a:xfrm>
                <a:off x="5508464" y="1637348"/>
                <a:ext cx="219335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bg1"/>
                          </a:solidFill>
                          <a:latin typeface="Cambria Math" panose="02040503050406030204" pitchFamily="18" charset="0"/>
                        </a:rPr>
                        <m:t>𝑝</m:t>
                      </m:r>
                      <m:r>
                        <a:rPr lang="zh-CN" altLang="en-US" i="0">
                          <a:solidFill>
                            <a:schemeClr val="bg1"/>
                          </a:solidFill>
                          <a:latin typeface="Cambria Math" panose="02040503050406030204" pitchFamily="18" charset="0"/>
                        </a:rPr>
                        <m:t>=</m:t>
                      </m:r>
                      <m:sSub>
                        <m:sSubPr>
                          <m:ctrlPr>
                            <a:rPr lang="zh-CN" altLang="en-US" i="1">
                              <a:solidFill>
                                <a:schemeClr val="bg1"/>
                              </a:solidFill>
                              <a:latin typeface="Cambria Math" panose="02040503050406030204" pitchFamily="18" charset="0"/>
                            </a:rPr>
                          </m:ctrlPr>
                        </m:sSubPr>
                        <m:e>
                          <m:r>
                            <a:rPr lang="zh-CN" altLang="en-US" i="1">
                              <a:solidFill>
                                <a:schemeClr val="bg1"/>
                              </a:solidFill>
                              <a:latin typeface="Cambria Math" panose="02040503050406030204" pitchFamily="18" charset="0"/>
                            </a:rPr>
                            <m:t>𝑝</m:t>
                          </m:r>
                        </m:e>
                        <m:sub>
                          <m:r>
                            <m:rPr>
                              <m:sty m:val="p"/>
                            </m:rPr>
                            <a:rPr lang="zh-CN" altLang="en-US" i="0">
                              <a:solidFill>
                                <a:schemeClr val="bg1"/>
                              </a:solidFill>
                              <a:latin typeface="Cambria Math" panose="02040503050406030204" pitchFamily="18" charset="0"/>
                            </a:rPr>
                            <m:t>a</m:t>
                          </m:r>
                        </m:sub>
                      </m:sSub>
                      <m:r>
                        <a:rPr lang="zh-CN" altLang="en-US" i="0">
                          <a:solidFill>
                            <a:schemeClr val="bg1"/>
                          </a:solidFill>
                          <a:latin typeface="Cambria Math" panose="02040503050406030204" pitchFamily="18" charset="0"/>
                        </a:rPr>
                        <m:t>+</m:t>
                      </m:r>
                      <m:r>
                        <a:rPr lang="zh-CN" altLang="en-US" i="1">
                          <a:solidFill>
                            <a:schemeClr val="bg1"/>
                          </a:solidFill>
                          <a:latin typeface="Cambria Math" panose="02040503050406030204" pitchFamily="18" charset="0"/>
                        </a:rPr>
                        <m:t>𝜌</m:t>
                      </m:r>
                      <m:r>
                        <a:rPr lang="zh-CN" altLang="en-US" i="1">
                          <a:solidFill>
                            <a:schemeClr val="bg1"/>
                          </a:solidFill>
                          <a:latin typeface="Cambria Math" panose="02040503050406030204" pitchFamily="18" charset="0"/>
                        </a:rPr>
                        <m:t>𝑔h</m:t>
                      </m:r>
                      <m:r>
                        <m:rPr>
                          <m:nor/>
                        </m:rPr>
                        <a:rPr lang="zh-CN" altLang="en-US" i="1">
                          <a:solidFill>
                            <a:schemeClr val="bg1"/>
                          </a:solidFill>
                          <a:latin typeface="Times New Roman" panose="02020603050405020304" pitchFamily="18" charset="0"/>
                          <a:ea typeface="黑体" panose="02010609060101010101" pitchFamily="49" charset="-122"/>
                        </a:rPr>
                        <m:t>(</m:t>
                      </m:r>
                      <m:r>
                        <a:rPr lang="zh-CN" altLang="en-US" i="0">
                          <a:solidFill>
                            <a:schemeClr val="bg1"/>
                          </a:solidFill>
                          <a:latin typeface="Cambria Math" panose="02040503050406030204" pitchFamily="18" charset="0"/>
                        </a:rPr>
                        <m:t>3</m:t>
                      </m:r>
                      <m:r>
                        <m:rPr>
                          <m:nor/>
                        </m:rPr>
                        <a:rPr lang="zh-CN" altLang="en-US" i="1">
                          <a:solidFill>
                            <a:schemeClr val="bg1"/>
                          </a:solidFill>
                          <a:latin typeface="Times New Roman" panose="02020603050405020304" pitchFamily="18" charset="0"/>
                          <a:ea typeface="黑体" panose="02010609060101010101" pitchFamily="49" charset="-122"/>
                        </a:rPr>
                        <m:t>−</m:t>
                      </m:r>
                      <m:r>
                        <a:rPr lang="zh-CN" altLang="en-US" i="0">
                          <a:solidFill>
                            <a:schemeClr val="bg1"/>
                          </a:solidFill>
                          <a:latin typeface="Cambria Math" panose="02040503050406030204" pitchFamily="18" charset="0"/>
                        </a:rPr>
                        <m:t>3</m:t>
                      </m:r>
                      <m:r>
                        <m:rPr>
                          <m:nor/>
                        </m:rPr>
                        <a:rPr lang="zh-CN" altLang="en-US" i="1">
                          <a:solidFill>
                            <a:schemeClr val="bg1"/>
                          </a:solidFill>
                          <a:latin typeface="Times New Roman" panose="02020603050405020304" pitchFamily="18" charset="0"/>
                          <a:ea typeface="黑体" panose="02010609060101010101" pitchFamily="49" charset="-122"/>
                        </a:rPr>
                        <m:t>)</m:t>
                      </m:r>
                    </m:oMath>
                  </m:oMathPara>
                </a14:m>
                <a:endParaRPr lang="zh-CN" altLang="en-US" dirty="0">
                  <a:solidFill>
                    <a:schemeClr val="bg1"/>
                  </a:solidFill>
                  <a:latin typeface="Times New Roman" panose="02020603050405020304" pitchFamily="18" charset="0"/>
                  <a:ea typeface="黑体" panose="02010609060101010101" pitchFamily="49" charset="-122"/>
                </a:endParaRPr>
              </a:p>
            </p:txBody>
          </p:sp>
        </mc:Choice>
        <mc:Fallback xmlns="">
          <p:sp>
            <p:nvSpPr>
              <p:cNvPr id="2" name="矩形 1">
                <a:extLst>
                  <a:ext uri="{FF2B5EF4-FFF2-40B4-BE49-F238E27FC236}">
                    <a16:creationId xmlns:a16="http://schemas.microsoft.com/office/drawing/2014/main" id="{CF433E35-47AE-458C-ABCC-338E7D76B87D}"/>
                  </a:ext>
                </a:extLst>
              </p:cNvPr>
              <p:cNvSpPr>
                <a:spLocks noRot="1" noChangeAspect="1" noMove="1" noResize="1" noEditPoints="1" noAdjustHandles="1" noChangeArrowheads="1" noChangeShapeType="1" noTextEdit="1"/>
              </p:cNvSpPr>
              <p:nvPr/>
            </p:nvSpPr>
            <p:spPr>
              <a:xfrm>
                <a:off x="5508464" y="1637348"/>
                <a:ext cx="2193357" cy="369332"/>
              </a:xfrm>
              <a:prstGeom prst="rect">
                <a:avLst/>
              </a:prstGeom>
              <a:blipFill>
                <a:blip r:embed="rId3"/>
                <a:stretch>
                  <a:fillRect b="-1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108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1" presetClass="entr" presetSubtype="1" fill="hold"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heel(1)">
                                      <p:cBhvr>
                                        <p:cTn id="13" dur="2000"/>
                                        <p:tgtEl>
                                          <p:spTgt spid="2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1000"/>
                                        <p:tgtEl>
                                          <p:spTgt spid="2"/>
                                        </p:tgtEl>
                                      </p:cBhvr>
                                    </p:animEffect>
                                    <p:anim calcmode="lin" valueType="num">
                                      <p:cBhvr>
                                        <p:cTn id="28" dur="1000" fill="hold"/>
                                        <p:tgtEl>
                                          <p:spTgt spid="2"/>
                                        </p:tgtEl>
                                        <p:attrNameLst>
                                          <p:attrName>ppt_x</p:attrName>
                                        </p:attrNameLst>
                                      </p:cBhvr>
                                      <p:tavLst>
                                        <p:tav tm="0">
                                          <p:val>
                                            <p:strVal val="#ppt_x"/>
                                          </p:val>
                                        </p:tav>
                                        <p:tav tm="100000">
                                          <p:val>
                                            <p:strVal val="#ppt_x"/>
                                          </p:val>
                                        </p:tav>
                                      </p:tavLst>
                                    </p:anim>
                                    <p:anim calcmode="lin" valueType="num">
                                      <p:cBhvr>
                                        <p:cTn id="2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strVal val="#ppt_x"/>
                                          </p:val>
                                        </p:tav>
                                        <p:tav tm="100000">
                                          <p:val>
                                            <p:strVal val="#ppt_x"/>
                                          </p:val>
                                        </p:tav>
                                      </p:tavLst>
                                    </p:anim>
                                    <p:anim calcmode="lin" valueType="num">
                                      <p:cBhvr>
                                        <p:cTn id="3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anim calcmode="lin" valueType="num">
                                      <p:cBhvr>
                                        <p:cTn id="42" dur="1000" fill="hold"/>
                                        <p:tgtEl>
                                          <p:spTgt spid="28"/>
                                        </p:tgtEl>
                                        <p:attrNameLst>
                                          <p:attrName>ppt_x</p:attrName>
                                        </p:attrNameLst>
                                      </p:cBhvr>
                                      <p:tavLst>
                                        <p:tav tm="0">
                                          <p:val>
                                            <p:strVal val="#ppt_x"/>
                                          </p:val>
                                        </p:tav>
                                        <p:tav tm="100000">
                                          <p:val>
                                            <p:strVal val="#ppt_x"/>
                                          </p:val>
                                        </p:tav>
                                      </p:tavLst>
                                    </p:anim>
                                    <p:anim calcmode="lin" valueType="num">
                                      <p:cBhvr>
                                        <p:cTn id="43"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p:bldP spid="22" grpId="0"/>
      <p:bldP spid="26" grpId="0"/>
      <p:bldP spid="28"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AE06C64-609A-4F36-A730-9AD9211085B4}"/>
              </a:ext>
            </a:extLst>
          </p:cNvPr>
          <p:cNvSpPr/>
          <p:nvPr/>
        </p:nvSpPr>
        <p:spPr>
          <a:xfrm>
            <a:off x="2018451" y="2154257"/>
            <a:ext cx="5818296"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气穴现象</a:t>
            </a:r>
          </a:p>
        </p:txBody>
      </p:sp>
      <p:sp>
        <p:nvSpPr>
          <p:cNvPr id="5" name="文本框 4">
            <a:extLst>
              <a:ext uri="{FF2B5EF4-FFF2-40B4-BE49-F238E27FC236}">
                <a16:creationId xmlns:a16="http://schemas.microsoft.com/office/drawing/2014/main" id="{002194D6-44F6-4BD3-B8C9-3F52D859C96E}"/>
              </a:ext>
            </a:extLst>
          </p:cNvPr>
          <p:cNvSpPr txBox="1">
            <a:spLocks noChangeArrowheads="1"/>
          </p:cNvSpPr>
          <p:nvPr/>
        </p:nvSpPr>
        <p:spPr bwMode="auto">
          <a:xfrm>
            <a:off x="1564639" y="1984927"/>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五、</a:t>
            </a:r>
          </a:p>
        </p:txBody>
      </p:sp>
    </p:spTree>
    <p:extLst>
      <p:ext uri="{BB962C8B-B14F-4D97-AF65-F5344CB8AC3E}">
        <p14:creationId xmlns:p14="http://schemas.microsoft.com/office/powerpoint/2010/main" val="2007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7" name="矩形 6">
            <a:extLst>
              <a:ext uri="{FF2B5EF4-FFF2-40B4-BE49-F238E27FC236}">
                <a16:creationId xmlns:a16="http://schemas.microsoft.com/office/drawing/2014/main" id="{9C5717FF-7E9C-48F9-8BEB-B6DAB9DB2DE8}"/>
              </a:ext>
            </a:extLst>
          </p:cNvPr>
          <p:cNvSpPr/>
          <p:nvPr/>
        </p:nvSpPr>
        <p:spPr>
          <a:xfrm>
            <a:off x="292999" y="1359197"/>
            <a:ext cx="8690760" cy="2923877"/>
          </a:xfrm>
          <a:prstGeom prst="rect">
            <a:avLst/>
          </a:prstGeom>
        </p:spPr>
        <p:txBody>
          <a:bodyPr wrap="square">
            <a:spAutoFit/>
          </a:bodyPr>
          <a:lstStyle/>
          <a:p>
            <a:pPr algn="ctr">
              <a:lnSpc>
                <a:spcPct val="200000"/>
              </a:lnSpc>
            </a:pPr>
            <a:r>
              <a:rPr lang="zh-CN" altLang="en-US" sz="1600" dirty="0"/>
              <a:t>在液压系统中</a:t>
            </a:r>
            <a:r>
              <a:rPr lang="en-US" altLang="zh-CN" sz="1600" dirty="0"/>
              <a:t>,</a:t>
            </a:r>
            <a:r>
              <a:rPr lang="zh-CN" altLang="en-US" sz="1600" dirty="0"/>
              <a:t>当流动液体某处的压力低于空气分离压时</a:t>
            </a:r>
            <a:r>
              <a:rPr lang="en-US" altLang="zh-CN" sz="1600" dirty="0"/>
              <a:t>,</a:t>
            </a:r>
          </a:p>
          <a:p>
            <a:pPr algn="ctr">
              <a:lnSpc>
                <a:spcPct val="200000"/>
              </a:lnSpc>
            </a:pPr>
            <a:r>
              <a:rPr lang="zh-CN" altLang="en-US" sz="1600" dirty="0"/>
              <a:t>原先溶解在液体中的空气就会游离出来</a:t>
            </a:r>
            <a:r>
              <a:rPr lang="en-US" altLang="zh-CN" sz="1600" dirty="0"/>
              <a:t>,</a:t>
            </a:r>
            <a:r>
              <a:rPr lang="zh-CN" altLang="en-US" sz="1600" dirty="0"/>
              <a:t>使液体中产生大量气泡</a:t>
            </a:r>
            <a:r>
              <a:rPr lang="en-US" altLang="zh-CN" sz="1600" dirty="0"/>
              <a:t>,</a:t>
            </a:r>
          </a:p>
          <a:p>
            <a:pPr algn="ctr">
              <a:lnSpc>
                <a:spcPct val="200000"/>
              </a:lnSpc>
            </a:pPr>
            <a:r>
              <a:rPr lang="zh-CN" altLang="en-US" sz="1600" dirty="0"/>
              <a:t>这种现象称为</a:t>
            </a:r>
            <a:r>
              <a:rPr lang="zh-CN" altLang="en-US" sz="2400" b="1" dirty="0">
                <a:solidFill>
                  <a:srgbClr val="FF0000"/>
                </a:solidFill>
              </a:rPr>
              <a:t>气穴现象</a:t>
            </a:r>
            <a:r>
              <a:rPr lang="zh-CN" altLang="en-US" sz="1600" dirty="0"/>
              <a:t>。</a:t>
            </a:r>
            <a:endParaRPr lang="en-US" altLang="zh-CN" sz="1600" dirty="0"/>
          </a:p>
          <a:p>
            <a:pPr algn="ctr">
              <a:lnSpc>
                <a:spcPct val="200000"/>
              </a:lnSpc>
            </a:pPr>
            <a:r>
              <a:rPr lang="zh-CN" altLang="en-US" sz="1600" dirty="0"/>
              <a:t>气穴现象使液压装置产生噪声和振动</a:t>
            </a:r>
            <a:r>
              <a:rPr lang="en-US" altLang="zh-CN" sz="1600" dirty="0"/>
              <a:t>,</a:t>
            </a:r>
            <a:r>
              <a:rPr lang="zh-CN" altLang="en-US" sz="1600" dirty="0"/>
              <a:t>使金属表面受到腐蚀。</a:t>
            </a:r>
            <a:endParaRPr lang="en-US" altLang="zh-CN" sz="1600" dirty="0"/>
          </a:p>
          <a:p>
            <a:pPr algn="ctr">
              <a:lnSpc>
                <a:spcPct val="200000"/>
              </a:lnSpc>
            </a:pPr>
            <a:r>
              <a:rPr lang="zh-CN" altLang="en-US" sz="1600" dirty="0"/>
              <a:t>为了说明气穴现象的机理</a:t>
            </a:r>
            <a:r>
              <a:rPr lang="en-US" altLang="zh-CN" sz="1600" dirty="0"/>
              <a:t>,</a:t>
            </a:r>
            <a:r>
              <a:rPr lang="zh-CN" altLang="en-US" sz="1600" dirty="0"/>
              <a:t>必须先介绍一下</a:t>
            </a:r>
            <a:r>
              <a:rPr lang="zh-CN" altLang="en-US" sz="2000" b="1" dirty="0"/>
              <a:t>液体的空气分离压</a:t>
            </a:r>
            <a:r>
              <a:rPr lang="zh-CN" altLang="en-US" sz="1600" dirty="0"/>
              <a:t>和</a:t>
            </a:r>
            <a:r>
              <a:rPr lang="zh-CN" altLang="en-US" sz="2000" b="1" dirty="0"/>
              <a:t>饱和蒸气压</a:t>
            </a:r>
            <a:r>
              <a:rPr lang="zh-CN" altLang="en-US" sz="1600" dirty="0"/>
              <a:t>。</a:t>
            </a:r>
          </a:p>
        </p:txBody>
      </p:sp>
    </p:spTree>
    <p:extLst>
      <p:ext uri="{BB962C8B-B14F-4D97-AF65-F5344CB8AC3E}">
        <p14:creationId xmlns:p14="http://schemas.microsoft.com/office/powerpoint/2010/main" val="37715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494468" y="8642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一、空气分离压和饱和蒸气压</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744397"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894644"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661285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676309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39035691-24B0-4A38-A872-E42EF409C1FB}"/>
              </a:ext>
            </a:extLst>
          </p:cNvPr>
          <p:cNvSpPr/>
          <p:nvPr/>
        </p:nvSpPr>
        <p:spPr>
          <a:xfrm>
            <a:off x="176404" y="3521327"/>
            <a:ext cx="8339274" cy="1523494"/>
          </a:xfrm>
          <a:prstGeom prst="rect">
            <a:avLst/>
          </a:prstGeom>
        </p:spPr>
        <p:txBody>
          <a:bodyPr wrap="square">
            <a:spAutoFit/>
          </a:bodyPr>
          <a:lstStyle/>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液体不可避免地会含有一定量的空气。</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液体中所含空气体积的分数称为它的含气量</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空气可溶解在液体中</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也可以气泡的形式混合在液体之中。</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空气在液体中的溶解度与液体的绝对压力成正比</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36a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在常温常压下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石油基液压油的空气溶解度约等于</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。溶解在液体中的空气对液体的体积模量没有影响</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但当液体的压力降低时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这些气体就会从液体中分离出来</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36b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zh-CN" sz="1200" dirty="0">
              <a:solidFill>
                <a:srgbClr val="000000"/>
              </a:solidFill>
              <a:effectLst/>
              <a:latin typeface="NEU-BZ-S92"/>
              <a:ea typeface="方正书宋_GBK"/>
              <a:cs typeface="Times New Roman" panose="02020603050405020304" pitchFamily="18" charset="0"/>
            </a:endParaRPr>
          </a:p>
        </p:txBody>
      </p:sp>
      <p:pic>
        <p:nvPicPr>
          <p:cNvPr id="19" name="3T36.EPS" descr="id:2147504008;FounderCES">
            <a:extLst>
              <a:ext uri="{FF2B5EF4-FFF2-40B4-BE49-F238E27FC236}">
                <a16:creationId xmlns:a16="http://schemas.microsoft.com/office/drawing/2014/main" id="{891327C0-C23A-4C7A-BE90-99005157015D}"/>
              </a:ext>
            </a:extLst>
          </p:cNvPr>
          <p:cNvPicPr/>
          <p:nvPr/>
        </p:nvPicPr>
        <p:blipFill>
          <a:blip r:embed="rId2"/>
          <a:stretch>
            <a:fillRect/>
          </a:stretch>
        </p:blipFill>
        <p:spPr>
          <a:xfrm>
            <a:off x="2210421" y="1332263"/>
            <a:ext cx="4177665" cy="2195830"/>
          </a:xfrm>
          <a:prstGeom prst="rect">
            <a:avLst/>
          </a:prstGeom>
        </p:spPr>
      </p:pic>
      <p:sp>
        <p:nvSpPr>
          <p:cNvPr id="21" name="矩形 20">
            <a:extLst>
              <a:ext uri="{FF2B5EF4-FFF2-40B4-BE49-F238E27FC236}">
                <a16:creationId xmlns:a16="http://schemas.microsoft.com/office/drawing/2014/main" id="{1D663664-0ECC-46A2-B7C4-3915C9AB495D}"/>
              </a:ext>
            </a:extLst>
          </p:cNvPr>
          <p:cNvSpPr/>
          <p:nvPr/>
        </p:nvSpPr>
        <p:spPr>
          <a:xfrm>
            <a:off x="5914316" y="1985051"/>
            <a:ext cx="2799471" cy="877163"/>
          </a:xfrm>
          <a:prstGeom prst="rect">
            <a:avLst/>
          </a:prstGeom>
        </p:spPr>
        <p:txBody>
          <a:bodyPr wrap="square">
            <a:spAutoFit/>
          </a:bodyPr>
          <a:lstStyle/>
          <a:p>
            <a:pPr indent="228600">
              <a:lnSpc>
                <a:spcPct val="15000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36</a:t>
            </a:r>
            <a:r>
              <a:rPr lang="zh-CN"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气体溶解度以及从油液中</a:t>
            </a:r>
            <a:endPar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28600">
              <a:lnSpc>
                <a:spcPct val="150000"/>
              </a:lnSpc>
              <a:spcAft>
                <a:spcPts val="0"/>
              </a:spcAft>
            </a:pP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放出的气体体积与压力间的关系</a:t>
            </a:r>
            <a:endParaRPr lang="zh-CN" altLang="zh-CN" sz="1050" dirty="0">
              <a:solidFill>
                <a:srgbClr val="000000"/>
              </a:solidFill>
              <a:latin typeface="NEU-BZ-S92"/>
              <a:ea typeface="方正书宋_GBK"/>
              <a:cs typeface="Times New Roman" panose="02020603050405020304" pitchFamily="18" charset="0"/>
            </a:endParaRPr>
          </a:p>
          <a:p>
            <a:pPr>
              <a:lnSpc>
                <a:spcPct val="150000"/>
              </a:lnSpc>
              <a:spcAft>
                <a:spcPts val="0"/>
              </a:spcAft>
            </a:pP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溶解度与压力间的关系　</a:t>
            </a:r>
            <a:endPar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Aft>
                <a:spcPts val="0"/>
              </a:spcAft>
            </a:pP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b)</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油液中放出气体体积与压力间的关系</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37991215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494468" y="8642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一、空气分离压和饱和蒸气压</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744397"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894644"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661285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676309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26FF49CB-14BC-4258-8CCB-25D1A1F5346F}"/>
              </a:ext>
            </a:extLst>
          </p:cNvPr>
          <p:cNvSpPr/>
          <p:nvPr/>
        </p:nvSpPr>
        <p:spPr>
          <a:xfrm>
            <a:off x="1282365" y="1543188"/>
            <a:ext cx="6464981" cy="3170099"/>
          </a:xfrm>
          <a:prstGeom prst="rect">
            <a:avLst/>
          </a:prstGeom>
        </p:spPr>
        <p:txBody>
          <a:bodyPr wrap="square">
            <a:spAutoFit/>
          </a:bodyPr>
          <a:lstStyle/>
          <a:p>
            <a:pPr algn="ctr">
              <a:lnSpc>
                <a:spcPct val="200000"/>
              </a:lnSpc>
            </a:pPr>
            <a:r>
              <a:rPr lang="zh-CN" altLang="en-US" dirty="0"/>
              <a:t>在一定温度下</a:t>
            </a:r>
            <a:r>
              <a:rPr lang="en-US" altLang="zh-CN" dirty="0"/>
              <a:t>,</a:t>
            </a:r>
            <a:r>
              <a:rPr lang="zh-CN" altLang="en-US" dirty="0"/>
              <a:t>当液体压力低于某值时</a:t>
            </a:r>
            <a:r>
              <a:rPr lang="en-US" altLang="zh-CN" dirty="0"/>
              <a:t>,</a:t>
            </a:r>
            <a:r>
              <a:rPr lang="zh-CN" altLang="en-US" dirty="0"/>
              <a:t>溶解在液体中的空气</a:t>
            </a:r>
            <a:endParaRPr lang="en-US" altLang="zh-CN" dirty="0"/>
          </a:p>
          <a:p>
            <a:pPr algn="ctr">
              <a:lnSpc>
                <a:spcPct val="200000"/>
              </a:lnSpc>
            </a:pPr>
            <a:r>
              <a:rPr lang="zh-CN" altLang="en-US" dirty="0"/>
              <a:t>将会突然地迅速从液体中分离出来</a:t>
            </a:r>
            <a:r>
              <a:rPr lang="en-US" altLang="zh-CN" dirty="0"/>
              <a:t>,</a:t>
            </a:r>
            <a:r>
              <a:rPr lang="zh-CN" altLang="en-US" dirty="0"/>
              <a:t>产生大量气泡</a:t>
            </a:r>
            <a:r>
              <a:rPr lang="en-US" altLang="zh-CN" dirty="0"/>
              <a:t>,</a:t>
            </a:r>
          </a:p>
          <a:p>
            <a:pPr algn="ctr">
              <a:lnSpc>
                <a:spcPct val="200000"/>
              </a:lnSpc>
            </a:pPr>
            <a:r>
              <a:rPr lang="zh-CN" altLang="en-US" dirty="0"/>
              <a:t>这个</a:t>
            </a:r>
            <a:r>
              <a:rPr lang="zh-CN" altLang="en-US" sz="2800" b="1" dirty="0"/>
              <a:t>压力</a:t>
            </a:r>
            <a:r>
              <a:rPr lang="zh-CN" altLang="en-US" dirty="0"/>
              <a:t>称为</a:t>
            </a:r>
            <a:r>
              <a:rPr lang="zh-CN" altLang="en-US" sz="2800" b="1" dirty="0">
                <a:solidFill>
                  <a:srgbClr val="FF0000"/>
                </a:solidFill>
              </a:rPr>
              <a:t>液体在该温度下的空气分离压</a:t>
            </a:r>
            <a:r>
              <a:rPr lang="zh-CN" altLang="en-US" dirty="0"/>
              <a:t>。</a:t>
            </a:r>
            <a:endParaRPr lang="en-US" altLang="zh-CN" dirty="0"/>
          </a:p>
          <a:p>
            <a:pPr algn="ctr">
              <a:lnSpc>
                <a:spcPct val="200000"/>
              </a:lnSpc>
            </a:pPr>
            <a:r>
              <a:rPr lang="zh-CN" altLang="en-US" dirty="0"/>
              <a:t>混有气泡的液体其体积模量将明显减小。</a:t>
            </a:r>
            <a:endParaRPr lang="en-US" altLang="zh-CN" dirty="0"/>
          </a:p>
          <a:p>
            <a:pPr algn="ctr">
              <a:lnSpc>
                <a:spcPct val="200000"/>
              </a:lnSpc>
            </a:pPr>
            <a:r>
              <a:rPr lang="zh-CN" altLang="en-US" dirty="0"/>
              <a:t>气泡越多</a:t>
            </a:r>
            <a:r>
              <a:rPr lang="en-US" altLang="zh-CN" dirty="0"/>
              <a:t>,</a:t>
            </a:r>
            <a:r>
              <a:rPr lang="zh-CN" altLang="en-US" dirty="0"/>
              <a:t>液体的体积模量越小。</a:t>
            </a:r>
          </a:p>
        </p:txBody>
      </p:sp>
    </p:spTree>
    <p:extLst>
      <p:ext uri="{BB962C8B-B14F-4D97-AF65-F5344CB8AC3E}">
        <p14:creationId xmlns:p14="http://schemas.microsoft.com/office/powerpoint/2010/main" val="36868529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3T38.EPS">
            <a:extLst>
              <a:ext uri="{FF2B5EF4-FFF2-40B4-BE49-F238E27FC236}">
                <a16:creationId xmlns:a16="http://schemas.microsoft.com/office/drawing/2014/main" id="{EC188B6D-3D5E-47AA-9C08-CE2A1DBE9042}"/>
              </a:ext>
            </a:extLst>
          </p:cNvPr>
          <p:cNvPicPr/>
          <p:nvPr/>
        </p:nvPicPr>
        <p:blipFill>
          <a:blip r:embed="rId3"/>
          <a:stretch>
            <a:fillRect/>
          </a:stretch>
        </p:blipFill>
        <p:spPr>
          <a:xfrm>
            <a:off x="514483" y="2356800"/>
            <a:ext cx="2463165" cy="2082165"/>
          </a:xfrm>
          <a:prstGeom prst="rect">
            <a:avLst/>
          </a:prstGeom>
        </p:spPr>
      </p:pic>
      <p:pic>
        <p:nvPicPr>
          <p:cNvPr id="19" name="3T37.EPS">
            <a:extLst>
              <a:ext uri="{FF2B5EF4-FFF2-40B4-BE49-F238E27FC236}">
                <a16:creationId xmlns:a16="http://schemas.microsoft.com/office/drawing/2014/main" id="{0D8B6746-B68F-47AA-A252-90316E91A5D8}"/>
              </a:ext>
            </a:extLst>
          </p:cNvPr>
          <p:cNvPicPr/>
          <p:nvPr/>
        </p:nvPicPr>
        <p:blipFill>
          <a:blip r:embed="rId4"/>
          <a:stretch>
            <a:fillRect/>
          </a:stretch>
        </p:blipFill>
        <p:spPr>
          <a:xfrm>
            <a:off x="5977140" y="861415"/>
            <a:ext cx="2446020" cy="1828800"/>
          </a:xfrm>
          <a:prstGeom prst="rect">
            <a:avLst/>
          </a:prstGeom>
        </p:spPr>
      </p:pic>
      <p:sp>
        <p:nvSpPr>
          <p:cNvPr id="2" name="直角三角形 1">
            <a:extLst>
              <a:ext uri="{FF2B5EF4-FFF2-40B4-BE49-F238E27FC236}">
                <a16:creationId xmlns:a16="http://schemas.microsoft.com/office/drawing/2014/main" id="{AC890EDF-1304-4015-8C00-2957D49E0200}"/>
              </a:ext>
            </a:extLst>
          </p:cNvPr>
          <p:cNvSpPr/>
          <p:nvPr/>
        </p:nvSpPr>
        <p:spPr>
          <a:xfrm rot="16200000" flipV="1">
            <a:off x="-137698" y="4382411"/>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423160" y="4383021"/>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5" name="矩形 4">
            <a:extLst>
              <a:ext uri="{FF2B5EF4-FFF2-40B4-BE49-F238E27FC236}">
                <a16:creationId xmlns:a16="http://schemas.microsoft.com/office/drawing/2014/main" id="{D425FD6D-14AD-4407-B5F9-333CE521C31A}"/>
              </a:ext>
            </a:extLst>
          </p:cNvPr>
          <p:cNvSpPr/>
          <p:nvPr/>
        </p:nvSpPr>
        <p:spPr>
          <a:xfrm>
            <a:off x="360875" y="1210306"/>
            <a:ext cx="5542671" cy="1061829"/>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石油基液压油在静止状态下空气的溶解度与时间的关系如图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37</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它反映了溶解速度。一般说来</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溶解过程并不很快</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因此要想通过系统高压区来全部溶解混入液压液中的气泡是不太可能的。</a:t>
            </a:r>
            <a:endParaRPr lang="zh-CN" altLang="zh-CN" sz="1400" dirty="0">
              <a:solidFill>
                <a:srgbClr val="000000"/>
              </a:solidFill>
              <a:effectLst/>
              <a:latin typeface="NEU-BZ-S92"/>
              <a:ea typeface="方正书宋_GBK"/>
              <a:cs typeface="Times New Roman" panose="02020603050405020304" pitchFamily="18" charset="0"/>
            </a:endParaRPr>
          </a:p>
        </p:txBody>
      </p:sp>
      <p:sp>
        <p:nvSpPr>
          <p:cNvPr id="7" name="矩形 6">
            <a:extLst>
              <a:ext uri="{FF2B5EF4-FFF2-40B4-BE49-F238E27FC236}">
                <a16:creationId xmlns:a16="http://schemas.microsoft.com/office/drawing/2014/main" id="{B46F192B-101C-4231-A426-0A6A4147C826}"/>
              </a:ext>
            </a:extLst>
          </p:cNvPr>
          <p:cNvSpPr/>
          <p:nvPr/>
        </p:nvSpPr>
        <p:spPr>
          <a:xfrm>
            <a:off x="3396199" y="2915937"/>
            <a:ext cx="5317588" cy="1384995"/>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当液体在某一温度下其压力继续下降而低于一定数值时</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液体本身便迅速汽化</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产生大量蒸气</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这时的压力称为液体在该温度下的饱和蒸气压。一般说来</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液体的饱和蒸气压比空气分离压要小得多。几种液压液的饱和蒸气压与温度的关系如图</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a:t>
            </a:r>
            <a:r>
              <a:rPr lang="en-US" altLang="zh-CN" sz="14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en-US"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38</a:t>
            </a:r>
            <a:r>
              <a:rPr lang="zh-CN" altLang="zh-CN" sz="1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所示。</a:t>
            </a:r>
            <a:endParaRPr lang="zh-CN" altLang="zh-CN" sz="14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p:sp>
        <p:nvSpPr>
          <p:cNvPr id="12" name="矩形 11">
            <a:extLst>
              <a:ext uri="{FF2B5EF4-FFF2-40B4-BE49-F238E27FC236}">
                <a16:creationId xmlns:a16="http://schemas.microsoft.com/office/drawing/2014/main" id="{8206157C-E668-49FD-A2EC-664E30136F46}"/>
              </a:ext>
            </a:extLst>
          </p:cNvPr>
          <p:cNvSpPr/>
          <p:nvPr/>
        </p:nvSpPr>
        <p:spPr>
          <a:xfrm>
            <a:off x="6175285" y="2690215"/>
            <a:ext cx="2321469"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rPr>
              <a:t>3</a:t>
            </a:r>
            <a:r>
              <a:rPr lang="en-US" altLang="zh-CN" sz="800" i="1" dirty="0">
                <a:solidFill>
                  <a:srgbClr val="000000"/>
                </a:solidFill>
                <a:latin typeface="Times New Roman" panose="02020603050405020304" pitchFamily="18" charset="0"/>
                <a:ea typeface="黑体" panose="02010609060101010101" pitchFamily="49" charset="-122"/>
              </a:rPr>
              <a:t>-</a:t>
            </a:r>
            <a:r>
              <a:rPr lang="en-US" altLang="zh-CN" sz="800" dirty="0">
                <a:solidFill>
                  <a:srgbClr val="000000"/>
                </a:solidFill>
                <a:latin typeface="Times New Roman" panose="02020603050405020304" pitchFamily="18" charset="0"/>
                <a:ea typeface="黑体" panose="02010609060101010101" pitchFamily="49" charset="-122"/>
              </a:rPr>
              <a:t>37</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空气在液压油中的溶解度与时间的关系</a:t>
            </a:r>
            <a:endParaRPr lang="zh-CN" altLang="en-US" sz="1600" dirty="0"/>
          </a:p>
        </p:txBody>
      </p:sp>
      <p:sp>
        <p:nvSpPr>
          <p:cNvPr id="22" name="矩形 21">
            <a:extLst>
              <a:ext uri="{FF2B5EF4-FFF2-40B4-BE49-F238E27FC236}">
                <a16:creationId xmlns:a16="http://schemas.microsoft.com/office/drawing/2014/main" id="{EEC1CD85-4296-4619-A228-881A1E2162BE}"/>
              </a:ext>
            </a:extLst>
          </p:cNvPr>
          <p:cNvSpPr/>
          <p:nvPr/>
        </p:nvSpPr>
        <p:spPr>
          <a:xfrm>
            <a:off x="-429064" y="4358138"/>
            <a:ext cx="4572000" cy="561692"/>
          </a:xfrm>
          <a:prstGeom prst="rect">
            <a:avLst/>
          </a:prstGeom>
        </p:spPr>
        <p:txBody>
          <a:bodyPr>
            <a:spAutoFit/>
          </a:bodyPr>
          <a:lstStyle/>
          <a:p>
            <a:pPr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38</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饱和蒸气压和温度的关系</a:t>
            </a:r>
            <a:endParaRPr lang="zh-CN" altLang="zh-CN" sz="10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水包油乳化液</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a:t>
            </a:r>
            <a:r>
              <a:rPr lang="en-US"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乙二醇液</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合成液</a:t>
            </a:r>
            <a:endParaRPr lang="zh-CN" altLang="zh-CN" sz="1000" dirty="0">
              <a:solidFill>
                <a:srgbClr val="000000"/>
              </a:solidFill>
              <a:latin typeface="NEU-BZ-S92"/>
              <a:ea typeface="方正书宋_GBK"/>
              <a:cs typeface="Times New Roman" panose="02020603050405020304" pitchFamily="18" charset="0"/>
            </a:endParaRPr>
          </a:p>
          <a:p>
            <a:pPr algn="ctr"/>
            <a:r>
              <a:rPr lang="en-US" altLang="zh-CN" sz="700" dirty="0">
                <a:solidFill>
                  <a:srgbClr val="000000"/>
                </a:solidFill>
                <a:latin typeface="Times New Roman" panose="02020603050405020304" pitchFamily="18" charset="0"/>
                <a:ea typeface="黑体" panose="02010609060101010101" pitchFamily="49" charset="-122"/>
              </a:rPr>
              <a:t>4—</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石油基油液</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dirty="0">
                <a:solidFill>
                  <a:srgbClr val="000000"/>
                </a:solidFill>
                <a:latin typeface="Times New Roman" panose="02020603050405020304" pitchFamily="18" charset="0"/>
                <a:ea typeface="黑体" panose="02010609060101010101" pitchFamily="49" charset="-122"/>
              </a:rPr>
              <a:t>5—</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硅酸酯液</a:t>
            </a:r>
            <a:r>
              <a:rPr lang="zh-CN" altLang="zh-CN" sz="7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700" dirty="0">
                <a:solidFill>
                  <a:srgbClr val="000000"/>
                </a:solidFill>
                <a:latin typeface="Times New Roman" panose="02020603050405020304" pitchFamily="18" charset="0"/>
                <a:ea typeface="黑体" panose="02010609060101010101" pitchFamily="49" charset="-122"/>
              </a:rPr>
              <a:t>6—</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磷酸酯液</a:t>
            </a:r>
            <a:endParaRPr lang="zh-CN" altLang="en-US" sz="1600" dirty="0"/>
          </a:p>
        </p:txBody>
      </p:sp>
      <p:sp>
        <p:nvSpPr>
          <p:cNvPr id="23" name="圆角矩形 6">
            <a:extLst>
              <a:ext uri="{FF2B5EF4-FFF2-40B4-BE49-F238E27FC236}">
                <a16:creationId xmlns:a16="http://schemas.microsoft.com/office/drawing/2014/main" id="{BD8CBE1F-2DA1-47DA-B5AD-6B9618E5CB4E}"/>
              </a:ext>
            </a:extLst>
          </p:cNvPr>
          <p:cNvSpPr/>
          <p:nvPr/>
        </p:nvSpPr>
        <p:spPr>
          <a:xfrm>
            <a:off x="5977140" y="870437"/>
            <a:ext cx="2642603" cy="20455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4" name="圆角矩形 6">
            <a:extLst>
              <a:ext uri="{FF2B5EF4-FFF2-40B4-BE49-F238E27FC236}">
                <a16:creationId xmlns:a16="http://schemas.microsoft.com/office/drawing/2014/main" id="{79EFD22A-75E0-41CC-9CAF-677B47C4B7DE}"/>
              </a:ext>
            </a:extLst>
          </p:cNvPr>
          <p:cNvSpPr/>
          <p:nvPr/>
        </p:nvSpPr>
        <p:spPr>
          <a:xfrm>
            <a:off x="465382" y="2354828"/>
            <a:ext cx="2734234" cy="256500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6" name="矩形 25">
            <a:extLst>
              <a:ext uri="{FF2B5EF4-FFF2-40B4-BE49-F238E27FC236}">
                <a16:creationId xmlns:a16="http://schemas.microsoft.com/office/drawing/2014/main" id="{B7C7F446-ABBD-406A-B054-7BCFBE1A31DA}"/>
              </a:ext>
            </a:extLst>
          </p:cNvPr>
          <p:cNvSpPr/>
          <p:nvPr/>
        </p:nvSpPr>
        <p:spPr>
          <a:xfrm>
            <a:off x="2945552" y="4242939"/>
            <a:ext cx="6063175" cy="701795"/>
          </a:xfrm>
          <a:prstGeom prst="rect">
            <a:avLst/>
          </a:prstGeom>
        </p:spPr>
        <p:txBody>
          <a:bodyPr wrap="square">
            <a:spAutoFit/>
          </a:bodyPr>
          <a:lstStyle/>
          <a:p>
            <a:pPr indent="266700" algn="ctr">
              <a:lnSpc>
                <a:spcPct val="150000"/>
              </a:lnSpc>
              <a:spcAft>
                <a:spcPts val="0"/>
              </a:spcAft>
            </a:pP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由此可见</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要使液压液不产生大量气泡</a:t>
            </a:r>
            <a:r>
              <a:rPr lang="en-US"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最低压力不得低于液压液所在温度下的空气分离压</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b="1"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072359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1000"/>
                                        <p:tgtEl>
                                          <p:spTgt spid="22"/>
                                        </p:tgtEl>
                                      </p:cBhvr>
                                    </p:animEffect>
                                    <p:anim calcmode="lin" valueType="num">
                                      <p:cBhvr>
                                        <p:cTn id="40" dur="1000" fill="hold"/>
                                        <p:tgtEl>
                                          <p:spTgt spid="22"/>
                                        </p:tgtEl>
                                        <p:attrNameLst>
                                          <p:attrName>ppt_x</p:attrName>
                                        </p:attrNameLst>
                                      </p:cBhvr>
                                      <p:tavLst>
                                        <p:tav tm="0">
                                          <p:val>
                                            <p:strVal val="#ppt_x"/>
                                          </p:val>
                                        </p:tav>
                                        <p:tav tm="100000">
                                          <p:val>
                                            <p:strVal val="#ppt_x"/>
                                          </p:val>
                                        </p:tav>
                                      </p:tavLst>
                                    </p:anim>
                                    <p:anim calcmode="lin" valueType="num">
                                      <p:cBhvr>
                                        <p:cTn id="4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7"/>
                                        </p:tgtEl>
                                        <p:attrNameLst>
                                          <p:attrName>style.visibility</p:attrName>
                                        </p:attrNameLst>
                                      </p:cBhvr>
                                      <p:to>
                                        <p:strVal val="visible"/>
                                      </p:to>
                                    </p:set>
                                    <p:animEffect transition="in" filter="wipe(up)">
                                      <p:cBhvr>
                                        <p:cTn id="46" dur="1000"/>
                                        <p:tgtEl>
                                          <p:spTgt spid="7"/>
                                        </p:tgtEl>
                                      </p:cBhvr>
                                    </p:animEffect>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 calcmode="lin" valueType="num">
                                      <p:cBhvr>
                                        <p:cTn id="51" dur="500" fill="hold"/>
                                        <p:tgtEl>
                                          <p:spTgt spid="26"/>
                                        </p:tgtEl>
                                        <p:attrNameLst>
                                          <p:attrName>ppt_w</p:attrName>
                                        </p:attrNameLst>
                                      </p:cBhvr>
                                      <p:tavLst>
                                        <p:tav tm="0">
                                          <p:val>
                                            <p:fltVal val="0"/>
                                          </p:val>
                                        </p:tav>
                                        <p:tav tm="100000">
                                          <p:val>
                                            <p:strVal val="#ppt_w"/>
                                          </p:val>
                                        </p:tav>
                                      </p:tavLst>
                                    </p:anim>
                                    <p:anim calcmode="lin" valueType="num">
                                      <p:cBhvr>
                                        <p:cTn id="52" dur="500" fill="hold"/>
                                        <p:tgtEl>
                                          <p:spTgt spid="26"/>
                                        </p:tgtEl>
                                        <p:attrNameLst>
                                          <p:attrName>ppt_h</p:attrName>
                                        </p:attrNameLst>
                                      </p:cBhvr>
                                      <p:tavLst>
                                        <p:tav tm="0">
                                          <p:val>
                                            <p:fltVal val="0"/>
                                          </p:val>
                                        </p:tav>
                                        <p:tav tm="100000">
                                          <p:val>
                                            <p:strVal val="#ppt_h"/>
                                          </p:val>
                                        </p:tav>
                                      </p:tavLst>
                                    </p:anim>
                                    <p:animEffect transition="in" filter="fade">
                                      <p:cBhvr>
                                        <p:cTn id="5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22" grpId="0"/>
      <p:bldP spid="23" grpId="0" animBg="1"/>
      <p:bldP spid="24" grpId="0" animBg="1"/>
      <p:bldP spid="2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494468" y="8642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二、节流口处的气穴现象</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744397"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894644"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661285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676309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6" name="矩形 5">
            <a:extLst>
              <a:ext uri="{FF2B5EF4-FFF2-40B4-BE49-F238E27FC236}">
                <a16:creationId xmlns:a16="http://schemas.microsoft.com/office/drawing/2014/main" id="{131B1F9D-B1A0-4CA8-A9CB-65F7A269C586}"/>
              </a:ext>
            </a:extLst>
          </p:cNvPr>
          <p:cNvSpPr/>
          <p:nvPr/>
        </p:nvSpPr>
        <p:spPr>
          <a:xfrm>
            <a:off x="373941" y="1486501"/>
            <a:ext cx="5675166" cy="1384995"/>
          </a:xfrm>
          <a:prstGeom prst="rect">
            <a:avLst/>
          </a:prstGeom>
        </p:spPr>
        <p:txBody>
          <a:bodyPr wrap="square">
            <a:spAutoFit/>
          </a:bodyPr>
          <a:lstStyle/>
          <a:p>
            <a:pPr indent="2667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当液流流到图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39</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所示的节流口的喉部位置时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根据能量方程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该处的压力要降低。如该处压力低于液压液工作温度下的空气分离压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溶解在液压液中的空气将迅速地大量分离出来</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变成气泡</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产生气穴。表征薄壁孔口气穴的相似判据为气穴系数</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endParaRPr lang="zh-CN" altLang="zh-CN" sz="1400" dirty="0">
              <a:solidFill>
                <a:srgbClr val="000000"/>
              </a:solidFill>
              <a:effectLst/>
              <a:latin typeface="NEU-BZ-S92"/>
              <a:ea typeface="方正书宋_GBK"/>
              <a:cs typeface="Times New Roman" panose="02020603050405020304" pitchFamily="18" charset="0"/>
            </a:endParaRPr>
          </a:p>
        </p:txBody>
      </p:sp>
      <p:pic>
        <p:nvPicPr>
          <p:cNvPr id="19" name="3T39.EPS" descr="id:2147504031;FounderCES">
            <a:extLst>
              <a:ext uri="{FF2B5EF4-FFF2-40B4-BE49-F238E27FC236}">
                <a16:creationId xmlns:a16="http://schemas.microsoft.com/office/drawing/2014/main" id="{1DA797E2-0B02-4478-A7A1-A59E2AF3F4FB}"/>
              </a:ext>
            </a:extLst>
          </p:cNvPr>
          <p:cNvPicPr/>
          <p:nvPr/>
        </p:nvPicPr>
        <p:blipFill>
          <a:blip r:embed="rId2"/>
          <a:stretch>
            <a:fillRect/>
          </a:stretch>
        </p:blipFill>
        <p:spPr>
          <a:xfrm>
            <a:off x="6251834" y="1486501"/>
            <a:ext cx="2244920" cy="2058035"/>
          </a:xfrm>
          <a:prstGeom prst="rect">
            <a:avLst/>
          </a:prstGeom>
        </p:spPr>
      </p:pic>
      <p:sp>
        <p:nvSpPr>
          <p:cNvPr id="8" name="矩形 7">
            <a:extLst>
              <a:ext uri="{FF2B5EF4-FFF2-40B4-BE49-F238E27FC236}">
                <a16:creationId xmlns:a16="http://schemas.microsoft.com/office/drawing/2014/main" id="{C5F9F805-DF3A-4961-A969-87FFA5356792}"/>
              </a:ext>
            </a:extLst>
          </p:cNvPr>
          <p:cNvSpPr/>
          <p:nvPr/>
        </p:nvSpPr>
        <p:spPr>
          <a:xfrm>
            <a:off x="6614475" y="3463682"/>
            <a:ext cx="1628972" cy="255968"/>
          </a:xfrm>
          <a:prstGeom prst="rect">
            <a:avLst/>
          </a:prstGeom>
        </p:spPr>
        <p:txBody>
          <a:bodyPr wrap="none">
            <a:spAutoFit/>
          </a:bodyPr>
          <a:lstStyle/>
          <a:p>
            <a:pPr indent="228600"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39</a:t>
            </a:r>
            <a:r>
              <a:rPr lang="zh-CN"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节流口的气穴现象</a:t>
            </a:r>
            <a:endParaRPr lang="zh-CN" altLang="zh-CN" sz="1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9D27CE52-E419-4089-9F08-C6E8E3D351E6}"/>
                  </a:ext>
                </a:extLst>
              </p:cNvPr>
              <p:cNvSpPr/>
              <p:nvPr/>
            </p:nvSpPr>
            <p:spPr>
              <a:xfrm>
                <a:off x="1334901" y="2882395"/>
                <a:ext cx="1688026" cy="5067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smtClean="0">
                          <a:latin typeface="Cambria Math" panose="02040503050406030204" pitchFamily="18" charset="0"/>
                        </a:rPr>
                        <m:t>𝑐</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2</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g</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1</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2</m:t>
                              </m:r>
                            </m:sub>
                          </m:sSub>
                        </m:den>
                      </m:f>
                      <m:r>
                        <m:rPr>
                          <m:nor/>
                        </m:rPr>
                        <a:rPr lang="zh-CN" altLang="en-US" sz="1400" i="1">
                          <a:latin typeface="Cambria Math" panose="02040503050406030204" pitchFamily="18" charset="0"/>
                        </a:rPr>
                        <m:t>(</m:t>
                      </m:r>
                      <m:r>
                        <a:rPr lang="en-US" altLang="zh-CN" sz="1400" b="0" i="0" smtClean="0">
                          <a:latin typeface="Cambria Math" panose="02040503050406030204" pitchFamily="18" charset="0"/>
                        </a:rPr>
                        <m:t> </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r>
                        <a:rPr lang="zh-CN" altLang="en-US" sz="1400" i="0">
                          <a:latin typeface="Cambria Math" panose="02040503050406030204" pitchFamily="18" charset="0"/>
                        </a:rPr>
                        <m:t>68</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9" name="矩形 8">
                <a:extLst>
                  <a:ext uri="{FF2B5EF4-FFF2-40B4-BE49-F238E27FC236}">
                    <a16:creationId xmlns:a16="http://schemas.microsoft.com/office/drawing/2014/main" id="{9D27CE52-E419-4089-9F08-C6E8E3D351E6}"/>
                  </a:ext>
                </a:extLst>
              </p:cNvPr>
              <p:cNvSpPr>
                <a:spLocks noRot="1" noChangeAspect="1" noMove="1" noResize="1" noEditPoints="1" noAdjustHandles="1" noChangeArrowheads="1" noChangeShapeType="1" noTextEdit="1"/>
              </p:cNvSpPr>
              <p:nvPr/>
            </p:nvSpPr>
            <p:spPr>
              <a:xfrm>
                <a:off x="1334901" y="2882395"/>
                <a:ext cx="1688026" cy="506742"/>
              </a:xfrm>
              <a:prstGeom prst="rect">
                <a:avLst/>
              </a:prstGeom>
              <a:blipFill>
                <a:blip r:embed="rId3"/>
                <a:stretch>
                  <a:fillRect b="-241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B47D6496-44A5-436F-AE55-9E646627DFAD}"/>
              </a:ext>
            </a:extLst>
          </p:cNvPr>
          <p:cNvSpPr/>
          <p:nvPr/>
        </p:nvSpPr>
        <p:spPr>
          <a:xfrm>
            <a:off x="3155253" y="2686036"/>
            <a:ext cx="4572000" cy="758477"/>
          </a:xfrm>
          <a:prstGeom prst="rect">
            <a:avLst/>
          </a:prstGeom>
        </p:spPr>
        <p:txBody>
          <a:bodyPr>
            <a:spAutoFit/>
          </a:bodyPr>
          <a:lstStyle/>
          <a:p>
            <a:pPr indent="266700">
              <a:lnSpc>
                <a:spcPct val="150000"/>
              </a:lnSpc>
              <a:spcAft>
                <a:spcPts val="0"/>
              </a:spcAft>
            </a:pP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薄壁孔口前、后的压力</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00" dirty="0">
              <a:solidFill>
                <a:srgbClr val="FF0000"/>
              </a:solidFill>
              <a:latin typeface="NEU-BZ-S92"/>
              <a:ea typeface="方正书宋_GBK"/>
              <a:cs typeface="Times New Roman" panose="02020603050405020304" pitchFamily="18" charset="0"/>
            </a:endParaRPr>
          </a:p>
          <a:p>
            <a:pPr indent="266700">
              <a:lnSpc>
                <a:spcPct val="150000"/>
              </a:lnSpc>
              <a:spcAft>
                <a:spcPts val="0"/>
              </a:spcAft>
            </a:pP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0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0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液压液的空气分离压。</a:t>
            </a:r>
            <a:endParaRPr lang="zh-CN" altLang="zh-CN" sz="1000" dirty="0">
              <a:solidFill>
                <a:srgbClr val="FF0000"/>
              </a:solidFill>
              <a:latin typeface="NEU-BZ-S92"/>
              <a:ea typeface="方正书宋_GBK"/>
              <a:cs typeface="Times New Roman" panose="02020603050405020304" pitchFamily="18" charset="0"/>
            </a:endParaRPr>
          </a:p>
          <a:p>
            <a:pPr indent="266700">
              <a:lnSpc>
                <a:spcPct val="150000"/>
              </a:lnSpc>
              <a:spcAft>
                <a:spcPts val="0"/>
              </a:spcAft>
            </a:pP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薄壁孔口的无气穴条件为</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c&lt;</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000" dirty="0">
              <a:solidFill>
                <a:srgbClr val="FF0000"/>
              </a:solidFill>
              <a:effectLst/>
              <a:latin typeface="NEU-BZ-S92"/>
              <a:ea typeface="方正书宋_GBK"/>
              <a:cs typeface="Times New Roman" panose="02020603050405020304" pitchFamily="18" charset="0"/>
            </a:endParaRPr>
          </a:p>
        </p:txBody>
      </p:sp>
      <p:sp>
        <p:nvSpPr>
          <p:cNvPr id="22" name="矩形 21">
            <a:extLst>
              <a:ext uri="{FF2B5EF4-FFF2-40B4-BE49-F238E27FC236}">
                <a16:creationId xmlns:a16="http://schemas.microsoft.com/office/drawing/2014/main" id="{D8D5F7D4-B402-46DE-8A1B-350534602374}"/>
              </a:ext>
            </a:extLst>
          </p:cNvPr>
          <p:cNvSpPr/>
          <p:nvPr/>
        </p:nvSpPr>
        <p:spPr>
          <a:xfrm>
            <a:off x="250952" y="3913742"/>
            <a:ext cx="8245802" cy="738664"/>
          </a:xfrm>
          <a:prstGeom prst="rect">
            <a:avLst/>
          </a:prstGeom>
        </p:spPr>
        <p:txBody>
          <a:bodyPr wrap="square">
            <a:spAutoFit/>
          </a:bodyPr>
          <a:lstStyle/>
          <a:p>
            <a:pPr indent="360000"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气穴发生时</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液流的流动特性变坏</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造成流量不稳</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噪声骤增。特别是当带有气泡的液压油液</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被带到下游高压部位时</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周围的高压使气泡绝热压缩</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迅速崩溃</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局部可达到非常高的温度和冲击压力。</a:t>
            </a:r>
            <a:endParaRPr lang="zh-CN" altLang="en-US" sz="2800" dirty="0"/>
          </a:p>
        </p:txBody>
      </p:sp>
    </p:spTree>
    <p:extLst>
      <p:ext uri="{BB962C8B-B14F-4D97-AF65-F5344CB8AC3E}">
        <p14:creationId xmlns:p14="http://schemas.microsoft.com/office/powerpoint/2010/main" val="411491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left)">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1000"/>
                                        <p:tgtEl>
                                          <p:spTgt spid="22"/>
                                        </p:tgtEl>
                                      </p:cBhvr>
                                    </p:animEffect>
                                    <p:anim calcmode="lin" valueType="num">
                                      <p:cBhvr>
                                        <p:cTn id="33" dur="1000" fill="hold"/>
                                        <p:tgtEl>
                                          <p:spTgt spid="22"/>
                                        </p:tgtEl>
                                        <p:attrNameLst>
                                          <p:attrName>ppt_x</p:attrName>
                                        </p:attrNameLst>
                                      </p:cBhvr>
                                      <p:tavLst>
                                        <p:tav tm="0">
                                          <p:val>
                                            <p:strVal val="#ppt_x"/>
                                          </p:val>
                                        </p:tav>
                                        <p:tav tm="100000">
                                          <p:val>
                                            <p:strVal val="#ppt_x"/>
                                          </p:val>
                                        </p:tav>
                                      </p:tavLst>
                                    </p:anim>
                                    <p:anim calcmode="lin" valueType="num">
                                      <p:cBhvr>
                                        <p:cTn id="3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3" grpId="0"/>
      <p:bldP spid="2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494468" y="8642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二、节流口处的气穴现象</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1744397"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1894644" y="885762"/>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661285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676309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401835DD-3ABA-4E2E-9EE1-515D66D91FB8}"/>
              </a:ext>
            </a:extLst>
          </p:cNvPr>
          <p:cNvSpPr/>
          <p:nvPr/>
        </p:nvSpPr>
        <p:spPr>
          <a:xfrm>
            <a:off x="1124535" y="1535066"/>
            <a:ext cx="7027688" cy="2677656"/>
          </a:xfrm>
          <a:prstGeom prst="rect">
            <a:avLst/>
          </a:prstGeom>
        </p:spPr>
        <p:txBody>
          <a:bodyPr wrap="square">
            <a:spAutoFit/>
          </a:bodyPr>
          <a:lstStyle/>
          <a:p>
            <a:pPr indent="360000">
              <a:lnSpc>
                <a:spcPct val="20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例如在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38</a:t>
            </a:r>
            <a:r>
              <a:rPr lang="zh-CN" altLang="zh-CN" sz="1400" dirty="0">
                <a:solidFill>
                  <a:srgbClr val="000000"/>
                </a:solidFill>
                <a:latin typeface="NEU-BZ-S92"/>
                <a:ea typeface="宋体" panose="02010600030101010101" pitchFamily="2" charset="-122"/>
                <a:cs typeface="宋体" panose="02010600030101010101" pitchFamily="2"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下工作的液压泵</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当泵的输出压力分别为</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4MPa</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气泡崩溃处的局部温度可达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766</a:t>
            </a:r>
            <a:r>
              <a:rPr lang="zh-CN" altLang="zh-CN" sz="1400" dirty="0">
                <a:solidFill>
                  <a:srgbClr val="000000"/>
                </a:solidFill>
                <a:latin typeface="NEU-BZ-S92"/>
                <a:ea typeface="宋体" panose="02010600030101010101" pitchFamily="2" charset="-122"/>
                <a:cs typeface="宋体" panose="02010600030101010101" pitchFamily="2"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993</a:t>
            </a:r>
            <a:r>
              <a:rPr lang="zh-CN" altLang="zh-CN" sz="1400" dirty="0">
                <a:solidFill>
                  <a:srgbClr val="000000"/>
                </a:solidFill>
                <a:latin typeface="NEU-BZ-S92"/>
                <a:ea typeface="宋体" panose="02010600030101010101" pitchFamily="2" charset="-122"/>
                <a:cs typeface="宋体" panose="02010600030101010101" pitchFamily="2"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1149</a:t>
            </a:r>
            <a:r>
              <a:rPr lang="zh-CN" altLang="zh-CN" sz="1400" dirty="0">
                <a:solidFill>
                  <a:srgbClr val="000000"/>
                </a:solidFill>
                <a:latin typeface="NEU-BZ-S92"/>
                <a:ea typeface="宋体" panose="02010600030101010101" pitchFamily="2" charset="-122"/>
                <a:cs typeface="宋体" panose="02010600030101010101" pitchFamily="2" charset="-122"/>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冲击压力可以达到几百兆帕。这样的局部高温和冲击压力</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一方面使那里的金属疲劳</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另一方面又使液压油液变质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对金属产生化学腐蚀作用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因而使元件表面受到侵蚀、剥落</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或出现海绵状的小洞穴。这种因气穴而对金属表面产生腐蚀的现象称为气蚀。</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nSpc>
                <a:spcPct val="20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气蚀会严重损伤元件表面质量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大大缩短其使用寿命</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因而必须加以防范。</a:t>
            </a:r>
            <a:endParaRPr lang="zh-CN" altLang="zh-CN" sz="1400" dirty="0">
              <a:solidFill>
                <a:srgbClr val="000000"/>
              </a:solidFill>
              <a:effectLst/>
              <a:latin typeface="NEU-BZ-S92"/>
              <a:ea typeface="方正书宋_GBK"/>
              <a:cs typeface="Times New Roman" panose="02020603050405020304" pitchFamily="18" charset="0"/>
            </a:endParaRPr>
          </a:p>
        </p:txBody>
      </p:sp>
      <p:sp>
        <p:nvSpPr>
          <p:cNvPr id="7" name="矩形 6">
            <a:extLst>
              <a:ext uri="{FF2B5EF4-FFF2-40B4-BE49-F238E27FC236}">
                <a16:creationId xmlns:a16="http://schemas.microsoft.com/office/drawing/2014/main" id="{06DFF9AB-8B7C-414B-A32E-133D8EE01C26}"/>
              </a:ext>
            </a:extLst>
          </p:cNvPr>
          <p:cNvSpPr/>
          <p:nvPr/>
        </p:nvSpPr>
        <p:spPr>
          <a:xfrm>
            <a:off x="1494468" y="4325887"/>
            <a:ext cx="3954929"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关于液压泵的气穴问题将在第四章中进行叙述。</a:t>
            </a:r>
            <a:endParaRPr lang="zh-CN" altLang="en-US" sz="2800" dirty="0"/>
          </a:p>
        </p:txBody>
      </p:sp>
    </p:spTree>
    <p:extLst>
      <p:ext uri="{BB962C8B-B14F-4D97-AF65-F5344CB8AC3E}">
        <p14:creationId xmlns:p14="http://schemas.microsoft.com/office/powerpoint/2010/main" val="352722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气穴现象</a:t>
            </a:r>
          </a:p>
        </p:txBody>
      </p:sp>
      <p:sp>
        <p:nvSpPr>
          <p:cNvPr id="14" name="文本框 19">
            <a:extLst>
              <a:ext uri="{FF2B5EF4-FFF2-40B4-BE49-F238E27FC236}">
                <a16:creationId xmlns:a16="http://schemas.microsoft.com/office/drawing/2014/main" id="{3F884324-5510-4E77-A04C-459770D540A7}"/>
              </a:ext>
            </a:extLst>
          </p:cNvPr>
          <p:cNvSpPr txBox="1">
            <a:spLocks noChangeArrowheads="1"/>
          </p:cNvSpPr>
          <p:nvPr/>
        </p:nvSpPr>
        <p:spPr bwMode="auto">
          <a:xfrm>
            <a:off x="1550739" y="834459"/>
            <a:ext cx="57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三、减小气穴现象的措施</a:t>
            </a:r>
          </a:p>
        </p:txBody>
      </p:sp>
      <p:sp>
        <p:nvSpPr>
          <p:cNvPr id="15" name="直角三角形 14">
            <a:extLst>
              <a:ext uri="{FF2B5EF4-FFF2-40B4-BE49-F238E27FC236}">
                <a16:creationId xmlns:a16="http://schemas.microsoft.com/office/drawing/2014/main" id="{75403A4E-B286-492E-8F62-C46B0B86CE6F}"/>
              </a:ext>
            </a:extLst>
          </p:cNvPr>
          <p:cNvSpPr/>
          <p:nvPr/>
        </p:nvSpPr>
        <p:spPr>
          <a:xfrm rot="18962245" flipV="1">
            <a:off x="2350484" y="869610"/>
            <a:ext cx="301830" cy="30033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直角三角形 15">
            <a:extLst>
              <a:ext uri="{FF2B5EF4-FFF2-40B4-BE49-F238E27FC236}">
                <a16:creationId xmlns:a16="http://schemas.microsoft.com/office/drawing/2014/main" id="{FD785555-A17C-4EB2-B6F9-897BCDAA7A32}"/>
              </a:ext>
            </a:extLst>
          </p:cNvPr>
          <p:cNvSpPr/>
          <p:nvPr/>
        </p:nvSpPr>
        <p:spPr>
          <a:xfrm rot="18962245" flipV="1">
            <a:off x="2500731" y="869610"/>
            <a:ext cx="301830" cy="300336"/>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25BC52C2-ACE3-488B-93D5-C8F7CFD46275}"/>
              </a:ext>
            </a:extLst>
          </p:cNvPr>
          <p:cNvSpPr/>
          <p:nvPr/>
        </p:nvSpPr>
        <p:spPr>
          <a:xfrm rot="2637755" flipH="1" flipV="1">
            <a:off x="6092391" y="867927"/>
            <a:ext cx="298340" cy="3037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A1457A4E-8685-4D75-A557-94680FED8075}"/>
              </a:ext>
            </a:extLst>
          </p:cNvPr>
          <p:cNvSpPr/>
          <p:nvPr/>
        </p:nvSpPr>
        <p:spPr>
          <a:xfrm rot="2637755" flipH="1" flipV="1">
            <a:off x="6242638" y="867927"/>
            <a:ext cx="298340" cy="3037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FAF7BF56-27DB-4761-A2B3-714AC0E9BF35}"/>
              </a:ext>
            </a:extLst>
          </p:cNvPr>
          <p:cNvSpPr/>
          <p:nvPr/>
        </p:nvSpPr>
        <p:spPr>
          <a:xfrm>
            <a:off x="514619" y="1246701"/>
            <a:ext cx="7616508" cy="738664"/>
          </a:xfrm>
          <a:prstGeom prst="rect">
            <a:avLst/>
          </a:prstGeom>
        </p:spPr>
        <p:txBody>
          <a:bodyPr wrap="square">
            <a:spAutoFit/>
          </a:bodyPr>
          <a:lstStyle/>
          <a:p>
            <a:pPr indent="266700" algn="ct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在液压系统中</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哪里压力低于空气分离压</a:t>
            </a:r>
            <a:r>
              <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哪里就会产生气穴现象</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为了防止气穴现象的发生</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最根本的一条是避免液压系统中的压力过分降低。具体措施有</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effectLst/>
              <a:latin typeface="NEU-BZ-S92"/>
              <a:ea typeface="方正书宋_GBK"/>
              <a:cs typeface="Times New Roman" panose="02020603050405020304" pitchFamily="18" charset="0"/>
            </a:endParaRPr>
          </a:p>
        </p:txBody>
      </p:sp>
      <p:sp>
        <p:nvSpPr>
          <p:cNvPr id="7" name="矩形 6">
            <a:extLst>
              <a:ext uri="{FF2B5EF4-FFF2-40B4-BE49-F238E27FC236}">
                <a16:creationId xmlns:a16="http://schemas.microsoft.com/office/drawing/2014/main" id="{75C74FFE-7CA2-4CB4-967C-8FC669E17A8A}"/>
              </a:ext>
            </a:extLst>
          </p:cNvPr>
          <p:cNvSpPr/>
          <p:nvPr/>
        </p:nvSpPr>
        <p:spPr>
          <a:xfrm>
            <a:off x="1168610" y="2116331"/>
            <a:ext cx="2435282" cy="614720"/>
          </a:xfrm>
          <a:prstGeom prst="rect">
            <a:avLst/>
          </a:prstGeom>
        </p:spPr>
        <p:txBody>
          <a:bodyPr wrap="none">
            <a:spAutoFit/>
          </a:bodyPr>
          <a:lstStyle/>
          <a:p>
            <a:pPr indent="266700" algn="ctr">
              <a:lnSpc>
                <a:spcPct val="150000"/>
              </a:lnSpc>
              <a:spcAft>
                <a:spcPts val="0"/>
              </a:spcAft>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减小阀孔口前后的压差</a:t>
            </a:r>
            <a:r>
              <a:rPr lang="en-US"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150000"/>
              </a:lnSpc>
              <a:spcAft>
                <a:spcPts val="0"/>
              </a:spcAft>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一般希望其压力比</a:t>
            </a:r>
            <a:r>
              <a:rPr lang="en-US" altLang="zh-CN" sz="1200"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200"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&lt;</a:t>
            </a:r>
            <a:r>
              <a:rPr lang="en-US"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chemeClr val="bg1"/>
              </a:solidFill>
              <a:effectLst/>
              <a:latin typeface="NEU-BZ-S92"/>
              <a:ea typeface="方正书宋_GBK"/>
              <a:cs typeface="Times New Roman" panose="02020603050405020304" pitchFamily="18" charset="0"/>
            </a:endParaRPr>
          </a:p>
        </p:txBody>
      </p:sp>
      <p:sp>
        <p:nvSpPr>
          <p:cNvPr id="9" name="矩形 8">
            <a:extLst>
              <a:ext uri="{FF2B5EF4-FFF2-40B4-BE49-F238E27FC236}">
                <a16:creationId xmlns:a16="http://schemas.microsoft.com/office/drawing/2014/main" id="{A095FDF1-A895-41C8-AC58-13FC6CB3B876}"/>
              </a:ext>
            </a:extLst>
          </p:cNvPr>
          <p:cNvSpPr/>
          <p:nvPr/>
        </p:nvSpPr>
        <p:spPr>
          <a:xfrm>
            <a:off x="6179023" y="2100525"/>
            <a:ext cx="1877437" cy="646331"/>
          </a:xfrm>
          <a:prstGeom prst="rect">
            <a:avLst/>
          </a:prstGeom>
        </p:spPr>
        <p:txBody>
          <a:bodyPr wrap="none">
            <a:spAutoFit/>
          </a:bodyPr>
          <a:lstStyle/>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正确设计和使用液压泵站</a:t>
            </a:r>
            <a:endParaRPr lang="en-US"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1200" dirty="0">
                <a:solidFill>
                  <a:schemeClr val="bg1"/>
                </a:solidFill>
                <a:latin typeface="Times New Roman" panose="02020603050405020304" pitchFamily="18" charset="0"/>
                <a:ea typeface="黑体" panose="02010609060101010101" pitchFamily="49" charset="-122"/>
              </a:rPr>
              <a:t>(</a:t>
            </a: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详见第四章第七节</a:t>
            </a:r>
            <a:r>
              <a:rPr lang="en-US" altLang="zh-CN" sz="1200" dirty="0">
                <a:solidFill>
                  <a:schemeClr val="bg1"/>
                </a:solidFill>
                <a:latin typeface="Times New Roman" panose="02020603050405020304" pitchFamily="18" charset="0"/>
                <a:ea typeface="黑体" panose="02010609060101010101" pitchFamily="49" charset="-122"/>
              </a:rPr>
              <a:t>)</a:t>
            </a: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solidFill>
                <a:schemeClr val="bg1"/>
              </a:solidFill>
            </a:endParaRPr>
          </a:p>
        </p:txBody>
      </p:sp>
      <p:sp>
        <p:nvSpPr>
          <p:cNvPr id="13" name="矩形 12">
            <a:extLst>
              <a:ext uri="{FF2B5EF4-FFF2-40B4-BE49-F238E27FC236}">
                <a16:creationId xmlns:a16="http://schemas.microsoft.com/office/drawing/2014/main" id="{C1264355-2180-4426-8C7D-B3D5CB514711}"/>
              </a:ext>
            </a:extLst>
          </p:cNvPr>
          <p:cNvSpPr/>
          <p:nvPr/>
        </p:nvSpPr>
        <p:spPr>
          <a:xfrm>
            <a:off x="1539803" y="3692918"/>
            <a:ext cx="2223686" cy="611258"/>
          </a:xfrm>
          <a:prstGeom prst="rect">
            <a:avLst/>
          </a:prstGeom>
        </p:spPr>
        <p:txBody>
          <a:bodyPr wrap="none">
            <a:spAutoFit/>
          </a:bodyPr>
          <a:lstStyle/>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液压系统各元部件的连接</a:t>
            </a:r>
            <a:endParaRPr lang="en-US"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处要密封可靠</a:t>
            </a:r>
            <a:r>
              <a:rPr lang="en-US" altLang="zh-CN" sz="1200" dirty="0">
                <a:solidFill>
                  <a:schemeClr val="bg1"/>
                </a:solidFill>
                <a:latin typeface="Times New Roman" panose="02020603050405020304" pitchFamily="18" charset="0"/>
                <a:ea typeface="黑体" panose="02010609060101010101" pitchFamily="49" charset="-122"/>
              </a:rPr>
              <a:t>,</a:t>
            </a: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严防空气侵入。</a:t>
            </a:r>
            <a:endParaRPr lang="zh-CN" altLang="en-US" sz="2400" dirty="0">
              <a:solidFill>
                <a:schemeClr val="bg1"/>
              </a:solidFill>
            </a:endParaRPr>
          </a:p>
        </p:txBody>
      </p:sp>
      <p:sp>
        <p:nvSpPr>
          <p:cNvPr id="20" name="矩形 19">
            <a:extLst>
              <a:ext uri="{FF2B5EF4-FFF2-40B4-BE49-F238E27FC236}">
                <a16:creationId xmlns:a16="http://schemas.microsoft.com/office/drawing/2014/main" id="{C953F3BF-E0AF-4681-A09E-6A8480BD8D50}"/>
              </a:ext>
            </a:extLst>
          </p:cNvPr>
          <p:cNvSpPr/>
          <p:nvPr/>
        </p:nvSpPr>
        <p:spPr>
          <a:xfrm>
            <a:off x="6142042" y="3570348"/>
            <a:ext cx="2223686" cy="923330"/>
          </a:xfrm>
          <a:prstGeom prst="rect">
            <a:avLst/>
          </a:prstGeom>
        </p:spPr>
        <p:txBody>
          <a:bodyPr wrap="none">
            <a:spAutoFit/>
          </a:bodyPr>
          <a:lstStyle/>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采用抗腐蚀能力强的金属材料</a:t>
            </a:r>
            <a:r>
              <a:rPr lang="en-US" altLang="zh-CN" sz="1200" dirty="0">
                <a:solidFill>
                  <a:schemeClr val="bg1"/>
                </a:solidFill>
                <a:latin typeface="Times New Roman" panose="02020603050405020304" pitchFamily="18" charset="0"/>
                <a:ea typeface="黑体" panose="02010609060101010101" pitchFamily="49" charset="-122"/>
              </a:rPr>
              <a:t>,</a:t>
            </a:r>
          </a:p>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提高零件的机械强度</a:t>
            </a:r>
            <a:r>
              <a:rPr lang="en-US" altLang="zh-CN" sz="1200" dirty="0">
                <a:solidFill>
                  <a:schemeClr val="bg1"/>
                </a:solidFill>
                <a:latin typeface="Times New Roman" panose="02020603050405020304" pitchFamily="18" charset="0"/>
                <a:ea typeface="黑体" panose="02010609060101010101" pitchFamily="49" charset="-122"/>
              </a:rPr>
              <a:t>,</a:t>
            </a:r>
          </a:p>
          <a:p>
            <a:pPr algn="ctr">
              <a:lnSpc>
                <a:spcPct val="150000"/>
              </a:lnSpc>
            </a:pPr>
            <a:r>
              <a:rPr lang="zh-CN" altLang="zh-CN"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减小零件表面粗糙度值。</a:t>
            </a:r>
            <a:endParaRPr lang="zh-CN" altLang="en-US" sz="2400" dirty="0">
              <a:solidFill>
                <a:schemeClr val="bg1"/>
              </a:solidFill>
            </a:endParaRPr>
          </a:p>
        </p:txBody>
      </p:sp>
    </p:spTree>
    <p:extLst>
      <p:ext uri="{BB962C8B-B14F-4D97-AF65-F5344CB8AC3E}">
        <p14:creationId xmlns:p14="http://schemas.microsoft.com/office/powerpoint/2010/main" val="204633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3" grpId="0"/>
      <p:bldP spid="20"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131ADE3-F950-426F-BBF3-EB5C548D39AF}"/>
              </a:ext>
            </a:extLst>
          </p:cNvPr>
          <p:cNvSpPr/>
          <p:nvPr/>
        </p:nvSpPr>
        <p:spPr>
          <a:xfrm>
            <a:off x="2018451" y="2154257"/>
            <a:ext cx="5818296"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液压冲击</a:t>
            </a:r>
          </a:p>
        </p:txBody>
      </p:sp>
      <p:sp>
        <p:nvSpPr>
          <p:cNvPr id="3" name="文本框 2">
            <a:extLst>
              <a:ext uri="{FF2B5EF4-FFF2-40B4-BE49-F238E27FC236}">
                <a16:creationId xmlns:a16="http://schemas.microsoft.com/office/drawing/2014/main" id="{150232FC-396F-473B-876D-069688381880}"/>
              </a:ext>
            </a:extLst>
          </p:cNvPr>
          <p:cNvSpPr txBox="1">
            <a:spLocks noChangeArrowheads="1"/>
          </p:cNvSpPr>
          <p:nvPr/>
        </p:nvSpPr>
        <p:spPr bwMode="auto">
          <a:xfrm>
            <a:off x="1564639" y="1984927"/>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六、</a:t>
            </a:r>
          </a:p>
        </p:txBody>
      </p:sp>
    </p:spTree>
    <p:extLst>
      <p:ext uri="{BB962C8B-B14F-4D97-AF65-F5344CB8AC3E}">
        <p14:creationId xmlns:p14="http://schemas.microsoft.com/office/powerpoint/2010/main" val="4234644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C511E0A6-DD83-4928-93E6-A776D3D42103}"/>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文本框 2">
            <a:extLst>
              <a:ext uri="{FF2B5EF4-FFF2-40B4-BE49-F238E27FC236}">
                <a16:creationId xmlns:a16="http://schemas.microsoft.com/office/drawing/2014/main" id="{D3AEFA23-5D45-43A7-95BD-07210B8BAF4C}"/>
              </a:ext>
            </a:extLst>
          </p:cNvPr>
          <p:cNvSpPr txBox="1"/>
          <p:nvPr/>
        </p:nvSpPr>
        <p:spPr>
          <a:xfrm>
            <a:off x="70802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液压冲击</a:t>
            </a:r>
          </a:p>
        </p:txBody>
      </p:sp>
      <p:sp>
        <p:nvSpPr>
          <p:cNvPr id="6" name="矩形 5">
            <a:extLst>
              <a:ext uri="{FF2B5EF4-FFF2-40B4-BE49-F238E27FC236}">
                <a16:creationId xmlns:a16="http://schemas.microsoft.com/office/drawing/2014/main" id="{8CF27BD9-1F8D-4DAB-852A-AA9744AA4A37}"/>
              </a:ext>
            </a:extLst>
          </p:cNvPr>
          <p:cNvSpPr/>
          <p:nvPr/>
        </p:nvSpPr>
        <p:spPr>
          <a:xfrm>
            <a:off x="762730" y="1361316"/>
            <a:ext cx="7751298" cy="2959785"/>
          </a:xfrm>
          <a:prstGeom prst="rect">
            <a:avLst/>
          </a:prstGeom>
        </p:spPr>
        <p:txBody>
          <a:bodyPr wrap="square">
            <a:spAutoFit/>
          </a:bodyPr>
          <a:lstStyle/>
          <a:p>
            <a:pPr algn="ctr">
              <a:lnSpc>
                <a:spcPct val="200000"/>
              </a:lnSpc>
            </a:pPr>
            <a:r>
              <a:rPr lang="zh-CN" altLang="en-US" dirty="0"/>
              <a:t>在液压系统中</a:t>
            </a:r>
            <a:r>
              <a:rPr lang="en-US" altLang="zh-CN" dirty="0"/>
              <a:t>,</a:t>
            </a:r>
            <a:r>
              <a:rPr lang="zh-CN" altLang="en-US" dirty="0"/>
              <a:t>当突然关闭或开启液流通道时</a:t>
            </a:r>
            <a:r>
              <a:rPr lang="en-US" altLang="zh-CN" dirty="0"/>
              <a:t>,</a:t>
            </a:r>
          </a:p>
          <a:p>
            <a:pPr algn="ctr">
              <a:lnSpc>
                <a:spcPct val="200000"/>
              </a:lnSpc>
            </a:pPr>
            <a:r>
              <a:rPr lang="zh-CN" altLang="en-US" b="1" dirty="0">
                <a:solidFill>
                  <a:srgbClr val="FF0000"/>
                </a:solidFill>
              </a:rPr>
              <a:t>在通道内液体压力发生急剧交替升降的波动过程</a:t>
            </a:r>
            <a:r>
              <a:rPr lang="zh-CN" altLang="en-US" dirty="0"/>
              <a:t>称为</a:t>
            </a:r>
            <a:r>
              <a:rPr lang="zh-CN" altLang="en-US" sz="2400" b="1" dirty="0"/>
              <a:t>液压冲击</a:t>
            </a:r>
            <a:r>
              <a:rPr lang="zh-CN" altLang="en-US" dirty="0"/>
              <a:t>。</a:t>
            </a:r>
            <a:endParaRPr lang="en-US" altLang="zh-CN" dirty="0"/>
          </a:p>
          <a:p>
            <a:pPr algn="ctr">
              <a:lnSpc>
                <a:spcPct val="200000"/>
              </a:lnSpc>
            </a:pPr>
            <a:r>
              <a:rPr lang="zh-CN" altLang="en-US" dirty="0"/>
              <a:t>出现液压冲击时</a:t>
            </a:r>
            <a:r>
              <a:rPr lang="en-US" altLang="zh-CN" dirty="0"/>
              <a:t>,</a:t>
            </a:r>
            <a:r>
              <a:rPr lang="zh-CN" altLang="en-US" dirty="0"/>
              <a:t>液体中的瞬时峰值压力往往比正常工作压力高好几倍</a:t>
            </a:r>
            <a:r>
              <a:rPr lang="en-US" altLang="zh-CN" dirty="0"/>
              <a:t>,</a:t>
            </a:r>
          </a:p>
          <a:p>
            <a:pPr algn="ctr">
              <a:lnSpc>
                <a:spcPct val="200000"/>
              </a:lnSpc>
            </a:pPr>
            <a:r>
              <a:rPr lang="zh-CN" altLang="en-US" dirty="0"/>
              <a:t>它不仅会损坏密封装置、管道和液压元件</a:t>
            </a:r>
            <a:r>
              <a:rPr lang="en-US" altLang="zh-CN" dirty="0"/>
              <a:t>,</a:t>
            </a:r>
            <a:r>
              <a:rPr lang="zh-CN" altLang="en-US" dirty="0"/>
              <a:t>而且还会引起振动和噪声</a:t>
            </a:r>
            <a:r>
              <a:rPr lang="en-US" altLang="zh-CN" dirty="0"/>
              <a:t>;</a:t>
            </a:r>
          </a:p>
          <a:p>
            <a:pPr algn="ctr">
              <a:lnSpc>
                <a:spcPct val="200000"/>
              </a:lnSpc>
            </a:pPr>
            <a:r>
              <a:rPr lang="zh-CN" altLang="en-US" dirty="0"/>
              <a:t>有时使某些压力控制的液压元件产生误动作</a:t>
            </a:r>
            <a:r>
              <a:rPr lang="en-US" altLang="zh-CN" dirty="0"/>
              <a:t>,</a:t>
            </a:r>
            <a:r>
              <a:rPr lang="zh-CN" altLang="en-US" dirty="0"/>
              <a:t>造成事故。</a:t>
            </a:r>
          </a:p>
        </p:txBody>
      </p:sp>
    </p:spTree>
    <p:extLst>
      <p:ext uri="{BB962C8B-B14F-4D97-AF65-F5344CB8AC3E}">
        <p14:creationId xmlns:p14="http://schemas.microsoft.com/office/powerpoint/2010/main" val="1401808310"/>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黑体"/>
        <a:cs typeface=""/>
      </a:majorFont>
      <a:minorFont>
        <a:latin typeface="Times New Roman"/>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2720</TotalTime>
  <Words>14664</Words>
  <Application>Microsoft Office PowerPoint</Application>
  <PresentationFormat>全屏显示(16:9)</PresentationFormat>
  <Paragraphs>1249</Paragraphs>
  <Slides>133</Slides>
  <Notes>12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133</vt:i4>
      </vt:variant>
    </vt:vector>
  </HeadingPairs>
  <TitlesOfParts>
    <vt:vector size="148" baseType="lpstr">
      <vt:lpstr>Droid Sans</vt:lpstr>
      <vt:lpstr>NEU-BZ</vt:lpstr>
      <vt:lpstr>NEU-BZ-S92</vt:lpstr>
      <vt:lpstr>Open Sans</vt:lpstr>
      <vt:lpstr>等线</vt:lpstr>
      <vt:lpstr>方正书宋_GBK</vt:lpstr>
      <vt:lpstr>方正正中黑简体</vt:lpstr>
      <vt:lpstr>方正中倩简体</vt:lpstr>
      <vt:lpstr>黑体</vt:lpstr>
      <vt:lpstr>宋体</vt:lpstr>
      <vt:lpstr>微软雅黑</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dc:creator>
  <cp:lastModifiedBy>lee</cp:lastModifiedBy>
  <cp:revision>547</cp:revision>
  <dcterms:created xsi:type="dcterms:W3CDTF">2017-08-24T00:38:37Z</dcterms:created>
  <dcterms:modified xsi:type="dcterms:W3CDTF">2017-09-01T03:22:36Z</dcterms:modified>
</cp:coreProperties>
</file>